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2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0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D22"/>
    <a:srgbClr val="FF58BC"/>
    <a:srgbClr val="BC79D8"/>
    <a:srgbClr val="FE6400"/>
    <a:srgbClr val="12C3FE"/>
    <a:srgbClr val="2ADDFE"/>
    <a:srgbClr val="7164B9"/>
    <a:srgbClr val="11499F"/>
    <a:srgbClr val="00B2B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40666D-14C6-417C-82E9-83D62245D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137B63-9A73-4B68-B840-92421777F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1805AC-AF56-47C9-947C-77A8D7CDE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AA35-6886-463F-A055-827D9BB80B4D}" type="datetimeFigureOut">
              <a:rPr lang="pt-BR" smtClean="0"/>
              <a:t>12/09/2021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4F8F53-6A47-43D1-B31C-192BCB55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595076-B79C-4CE7-BDD4-229F74EA3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67FF-57F9-438A-976A-F4164CE354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19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43D263-6D93-4480-866B-3DFDB636F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AAB220-F5BA-4CFE-8941-95F2DA77D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643612-B460-4621-95AD-36DB86353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AA35-6886-463F-A055-827D9BB80B4D}" type="datetimeFigureOut">
              <a:rPr lang="pt-BR" smtClean="0"/>
              <a:t>12/09/2021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0FA5AF-26B5-4B62-BB82-537410A66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56DC9C-A508-47CC-90FD-514EC70D6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67FF-57F9-438A-976A-F4164CE354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0787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37F5787-BB8C-4CC1-B081-6714ED899C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10FF739-0F90-4494-B7A4-6B01B067B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DCB891-CC85-44C6-9CD4-057D62563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AA35-6886-463F-A055-827D9BB80B4D}" type="datetimeFigureOut">
              <a:rPr lang="pt-BR" smtClean="0"/>
              <a:t>12/09/2021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B9BE90-CA88-4B98-BCA6-3B0B41E53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6549F2-E0F6-4CF5-80F5-7402ED94D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67FF-57F9-438A-976A-F4164CE354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5458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91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2E9F78-0877-42D7-A640-A878A66C1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1AD97F-E24A-47F2-B568-0832559DB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09F995-FD65-4129-9A5F-88285A8B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AA35-6886-463F-A055-827D9BB80B4D}" type="datetimeFigureOut">
              <a:rPr lang="pt-BR" smtClean="0"/>
              <a:t>12/09/2021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4A4829-D3DC-4DB3-8D85-EBEC5B777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BEF4DB-3685-4118-A9F2-3E65BAA9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67FF-57F9-438A-976A-F4164CE354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0083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1C6CA6-0630-4B7D-A80C-3AD02CF73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673F94-C606-4FFA-9489-60E7EAFE0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76CC00-7A7D-457F-9E05-F5F7E0DC8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AA35-6886-463F-A055-827D9BB80B4D}" type="datetimeFigureOut">
              <a:rPr lang="pt-BR" smtClean="0"/>
              <a:t>12/09/2021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B7ED88-AC2F-41EA-8AE1-1C5135EA2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CDB1CB-A1FE-4B4E-A50B-9A4EA80AA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67FF-57F9-438A-976A-F4164CE354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553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F5A189-7E84-4357-B80C-26E39EF38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252E51-B584-4840-BE6D-1768197C0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9D913BE-B7EA-45B0-9E45-51C5F558F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698D4F5-DF87-4988-B074-E2EA57544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AA35-6886-463F-A055-827D9BB80B4D}" type="datetimeFigureOut">
              <a:rPr lang="pt-BR" smtClean="0"/>
              <a:t>12/09/2021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30D95E6-D4F7-448D-BEA5-623D31877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169AE5D-AA9D-4008-9AA0-46AA71FEE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67FF-57F9-438A-976A-F4164CE354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538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B73BE8-8378-43B3-AA72-12EE1EB9A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2C56F1-4416-442B-9007-DBA22B76B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98179F1-D060-45BD-9E82-BEFEEBA9A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898384-7635-440C-98BF-3EC373AF7C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FD68E84-792C-4DEF-8B8E-9DF1138D8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1AD5FB4-34D1-46D4-9316-5651926ED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AA35-6886-463F-A055-827D9BB80B4D}" type="datetimeFigureOut">
              <a:rPr lang="pt-BR" smtClean="0"/>
              <a:t>12/09/2021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F43261A-2AA3-4B72-915F-160F4C06F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42A8D87-67ED-48CA-8AE0-E01E771D4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67FF-57F9-438A-976A-F4164CE354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4718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854DF4-A087-4655-AA5D-DF5F87FC9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DFF58AB-CF83-4C9E-B45F-7248FA558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AA35-6886-463F-A055-827D9BB80B4D}" type="datetimeFigureOut">
              <a:rPr lang="pt-BR" smtClean="0"/>
              <a:t>12/09/2021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F856832-561E-4B9B-8892-E8222DD09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8A2DB7-A677-458A-A40C-4B0029D49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67FF-57F9-438A-976A-F4164CE354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4289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9D420AD-81BC-4903-AAC6-7C9ABDA30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AA35-6886-463F-A055-827D9BB80B4D}" type="datetimeFigureOut">
              <a:rPr lang="pt-BR" smtClean="0"/>
              <a:t>12/09/2021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3C07A46-BC73-4AD7-BC54-11749F6A9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F50C4EA-C252-479E-912B-E39A9B1E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67FF-57F9-438A-976A-F4164CE354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268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ECA31E-CC07-4AA0-8F69-F526B7F07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D6BD46-57DE-4554-93EC-7179F6A3C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830E958-964C-42D0-A217-C385AE064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319AA01-2B10-41FB-B808-F3EDB572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AA35-6886-463F-A055-827D9BB80B4D}" type="datetimeFigureOut">
              <a:rPr lang="pt-BR" smtClean="0"/>
              <a:t>12/09/2021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4DC3321-7FF8-47B9-8A0E-0E36C0745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95DCD22-2F67-4592-B66B-6E7F32C2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67FF-57F9-438A-976A-F4164CE354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36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B2D2DB-135F-4D04-A448-F757285B5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314D322-1B2F-43C0-A1D9-C7C68DD748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2E36CC3-1D15-4D14-BA9A-29436AE51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F5ED84-CC74-43FB-B8A0-C0F3D8F98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AA35-6886-463F-A055-827D9BB80B4D}" type="datetimeFigureOut">
              <a:rPr lang="pt-BR" smtClean="0"/>
              <a:t>12/09/2021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6C3408C-D2AE-41DA-80E2-9B153EAC0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D76D99-4E14-49A5-9D84-D820C5BF0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67FF-57F9-438A-976A-F4164CE354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739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68CAF9D-86D8-4EFF-8E46-474FD85C1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920ADD-9242-4941-B1D0-305730398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55AACD-6CE6-457A-A40F-4866A4F18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0AA35-6886-463F-A055-827D9BB80B4D}" type="datetimeFigureOut">
              <a:rPr lang="pt-BR" smtClean="0"/>
              <a:t>12/09/2021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09B15F-2E2A-4A0E-BA2E-440FB10CD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532E95-1DC3-46E0-81FC-35D3C3CD8C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967FF-57F9-438A-976A-F4164CE354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747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id="{C79CA0D6-C763-4CB4-BFC6-46AC4111C6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6" t="9091" r="2855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2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1A28982-E372-42C0-AB70-BC5321AAA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pt-BR" sz="4800" dirty="0"/>
              <a:t>Organização Celular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5AD8F6-0F0B-40D5-AFC8-CF9E5C5E9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pt-BR" sz="2000" dirty="0"/>
              <a:t>Módulo 69 e 70</a:t>
            </a:r>
          </a:p>
          <a:p>
            <a:pPr algn="l"/>
            <a:r>
              <a:rPr lang="pt-BR" sz="2000" dirty="0"/>
              <a:t>Págs. 334 a 338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257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id="{0BBFB272-C106-403C-882C-7340FF4A8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8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pos de células do corpo humano - Pesquisa Google | Corpo humano, Tipos de  celulas, Corpo">
            <a:extLst>
              <a:ext uri="{FF2B5EF4-FFF2-40B4-BE49-F238E27FC236}">
                <a16:creationId xmlns:a16="http://schemas.microsoft.com/office/drawing/2014/main" id="{A7BA7F61-F29F-4A1C-A747-6A38EC169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59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013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B0A88F-BC7D-48EE-B817-6C1EA85E0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365125"/>
            <a:ext cx="10765971" cy="888909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4000" dirty="0"/>
              <a:t>Organelas pág. 341, 342 e 343- </a:t>
            </a:r>
            <a:r>
              <a:rPr lang="pt-BR" sz="3200" dirty="0"/>
              <a:t>anotar no desenho de vocês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D065B7-2372-4D1E-A5B9-66E5767D3F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7384" y="1272675"/>
            <a:ext cx="11456125" cy="52201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/>
              <a:t>Ribossomos: </a:t>
            </a:r>
            <a:r>
              <a:rPr lang="pt-BR" dirty="0">
                <a:solidFill>
                  <a:srgbClr val="FF0000"/>
                </a:solidFill>
              </a:rPr>
              <a:t>produz proteínas</a:t>
            </a:r>
            <a:r>
              <a:rPr lang="pt-BR" dirty="0"/>
              <a:t>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Mitocôndrias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Cloroplastos (acompanhar na apostila) é organela de célula vegetal, não desenhar.</a:t>
            </a:r>
          </a:p>
          <a:p>
            <a:pPr marL="0" indent="0">
              <a:buNone/>
            </a:pPr>
            <a:endParaRPr lang="pt-BR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BR" dirty="0"/>
              <a:t>Retículo endoplasmático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Complexo Golgi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Lisossomos: </a:t>
            </a:r>
            <a:r>
              <a:rPr lang="pt-BR" dirty="0">
                <a:solidFill>
                  <a:srgbClr val="FF0000"/>
                </a:solidFill>
              </a:rPr>
              <a:t>digestão celular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Centríolo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634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DC955-6AC9-4975-9831-2567C2F1A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/>
          <a:lstStyle/>
          <a:p>
            <a:r>
              <a:rPr lang="pt-BR" dirty="0"/>
              <a:t>Exercícios pág. 344 e 345 – Unidade da Vida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C0C542-2BCE-4FE3-8F4D-F1E8A9F6B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" y="1306286"/>
            <a:ext cx="11325497" cy="48706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/>
              <a:t>Pelo </a:t>
            </a:r>
            <a:r>
              <a:rPr lang="pt-BR" dirty="0" err="1"/>
              <a:t>classroom</a:t>
            </a:r>
            <a:r>
              <a:rPr lang="pt-BR" dirty="0"/>
              <a:t>, mandar o exercício “Estudo de caso” (1,2 e 3)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Faremos juntos pág. 346</a:t>
            </a:r>
          </a:p>
          <a:p>
            <a:pPr marL="0" indent="0">
              <a:buNone/>
            </a:pPr>
            <a:r>
              <a:rPr lang="pt-BR" dirty="0"/>
              <a:t>4) Alternativa B</a:t>
            </a:r>
          </a:p>
          <a:p>
            <a:pPr marL="0" indent="0">
              <a:buNone/>
            </a:pPr>
            <a:r>
              <a:rPr lang="pt-BR" dirty="0"/>
              <a:t>5) Ela permite ou controla a entrada e saída de substância das células.</a:t>
            </a:r>
          </a:p>
          <a:p>
            <a:pPr marL="0" indent="0">
              <a:buNone/>
            </a:pPr>
            <a:r>
              <a:rPr lang="pt-BR" dirty="0"/>
              <a:t>6) Espalhado no citoplasma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Módulo 71 e 72- Metabolismo celular (pág.348)</a:t>
            </a:r>
          </a:p>
          <a:p>
            <a:pPr marL="0" indent="0">
              <a:buNone/>
            </a:pPr>
            <a:r>
              <a:rPr lang="pt-BR" dirty="0"/>
              <a:t>• A célula procariótica não apresenta núcleo.</a:t>
            </a:r>
          </a:p>
          <a:p>
            <a:pPr marL="0" indent="0">
              <a:buNone/>
            </a:pPr>
            <a:r>
              <a:rPr lang="pt-BR" dirty="0"/>
              <a:t>• Material genético (DNA) </a:t>
            </a:r>
          </a:p>
          <a:p>
            <a:pPr marL="0" indent="0">
              <a:buNone/>
            </a:pPr>
            <a:r>
              <a:rPr lang="pt-BR" dirty="0"/>
              <a:t>•  Membrana plasmática, citoplasma, material genético, ribossomos.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534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élulas procarióticas e eucarióticas - Biologia Net">
            <a:extLst>
              <a:ext uri="{FF2B5EF4-FFF2-40B4-BE49-F238E27FC236}">
                <a16:creationId xmlns:a16="http://schemas.microsoft.com/office/drawing/2014/main" id="{AA1887B2-3CF8-453F-961F-0809C6C6E4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" b="8058"/>
          <a:stretch/>
        </p:blipFill>
        <p:spPr bwMode="auto">
          <a:xfrm rot="2175015">
            <a:off x="4196968" y="2549817"/>
            <a:ext cx="4097669" cy="269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99569749-ACF0-8A4A-9D59-86B753AAE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321" y="2174747"/>
            <a:ext cx="2212583" cy="45104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1400" b="1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Parede</a:t>
            </a:r>
            <a:r>
              <a:rPr lang="en-US" sz="14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Celular</a:t>
            </a:r>
            <a:endParaRPr lang="en-US" sz="1400" b="1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0" name="Скругленный прямоугольник 88">
            <a:extLst>
              <a:ext uri="{FF2B5EF4-FFF2-40B4-BE49-F238E27FC236}">
                <a16:creationId xmlns:a16="http://schemas.microsoft.com/office/drawing/2014/main" id="{F66FFC2E-9137-EB4E-834E-B13854850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8640" y="2468624"/>
            <a:ext cx="2428926" cy="45104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 eaLnBrk="1">
              <a:defRPr/>
            </a:pPr>
            <a:r>
              <a:rPr lang="pt-BR" altLang="ru-RU" sz="1400" b="1" dirty="0">
                <a:solidFill>
                  <a:schemeClr val="bg1"/>
                </a:solidFill>
                <a:latin typeface="Lato Light" panose="020F0502020204030203" pitchFamily="34" charset="0"/>
              </a:rPr>
              <a:t>Membrana Plasmática</a:t>
            </a:r>
            <a:endParaRPr lang="ru-RU" altLang="ru-RU" sz="1400" b="1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25" name="Овал 71">
            <a:extLst>
              <a:ext uri="{FF2B5EF4-FFF2-40B4-BE49-F238E27FC236}">
                <a16:creationId xmlns:a16="http://schemas.microsoft.com/office/drawing/2014/main" id="{7622061C-372E-6341-BFF2-55920B799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194" y="1899760"/>
            <a:ext cx="163018" cy="16308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/>
          <a:p>
            <a:pPr algn="ctr" eaLnBrk="1"/>
            <a:endParaRPr lang="ru-RU" altLang="ru-RU" dirty="0">
              <a:latin typeface="Lato Light" panose="020F0502020204030203" pitchFamily="34" charset="0"/>
            </a:endParaRPr>
          </a:p>
        </p:txBody>
      </p:sp>
      <p:sp>
        <p:nvSpPr>
          <p:cNvPr id="29" name="Овал 89">
            <a:extLst>
              <a:ext uri="{FF2B5EF4-FFF2-40B4-BE49-F238E27FC236}">
                <a16:creationId xmlns:a16="http://schemas.microsoft.com/office/drawing/2014/main" id="{F783D99D-FD28-CC44-90DC-A62CD8F40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663" y="1903500"/>
            <a:ext cx="163018" cy="16308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/>
          <a:p>
            <a:pPr algn="ctr" eaLnBrk="1"/>
            <a:endParaRPr lang="ru-RU" altLang="ru-RU" dirty="0">
              <a:latin typeface="Lato Light" panose="020F0502020204030203" pitchFamily="34" charset="0"/>
            </a:endParaRPr>
          </a:p>
        </p:txBody>
      </p:sp>
      <p:sp>
        <p:nvSpPr>
          <p:cNvPr id="37" name="Скругленный прямоугольник 88">
            <a:extLst>
              <a:ext uri="{FF2B5EF4-FFF2-40B4-BE49-F238E27FC236}">
                <a16:creationId xmlns:a16="http://schemas.microsoft.com/office/drawing/2014/main" id="{4E505F73-89F4-0D4A-B30A-14D0CD544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2033" y="4722627"/>
            <a:ext cx="2212583" cy="449933"/>
          </a:xfrm>
          <a:prstGeom prst="roundRect">
            <a:avLst>
              <a:gd name="adj" fmla="val 50000"/>
            </a:avLst>
          </a:prstGeom>
          <a:solidFill>
            <a:srgbClr val="91C83F"/>
          </a:solidFill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Ribossomo</a:t>
            </a:r>
            <a:endParaRPr lang="en-US" sz="1400" b="1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8" name="Скругленный прямоугольник 88">
            <a:extLst>
              <a:ext uri="{FF2B5EF4-FFF2-40B4-BE49-F238E27FC236}">
                <a16:creationId xmlns:a16="http://schemas.microsoft.com/office/drawing/2014/main" id="{E01F2D22-2CB2-FC49-8DEE-46910948A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0719" y="5336589"/>
            <a:ext cx="2212583" cy="451044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1750"/>
              </a:lnSpc>
            </a:pPr>
            <a:r>
              <a:rPr lang="en-US" sz="14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Material </a:t>
            </a:r>
            <a:r>
              <a:rPr lang="en-US" sz="1400" b="1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Genético</a:t>
            </a:r>
            <a:endParaRPr lang="en-US" sz="1400" b="1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58" name="Скругленный прямоугольник 88">
            <a:extLst>
              <a:ext uri="{FF2B5EF4-FFF2-40B4-BE49-F238E27FC236}">
                <a16:creationId xmlns:a16="http://schemas.microsoft.com/office/drawing/2014/main" id="{F766000A-2101-6A46-8A15-7C11157B7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9451" y="4970184"/>
            <a:ext cx="2212583" cy="45104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/>
          <a:p>
            <a:pPr algn="ctr" eaLnBrk="1">
              <a:defRPr/>
            </a:pPr>
            <a:r>
              <a:rPr lang="pt-BR" altLang="ru-RU" sz="1400" b="1" dirty="0">
                <a:solidFill>
                  <a:schemeClr val="bg1"/>
                </a:solidFill>
                <a:latin typeface="Lato Light" panose="020F0502020204030203" pitchFamily="34" charset="0"/>
              </a:rPr>
              <a:t>Flagelo</a:t>
            </a:r>
            <a:endParaRPr lang="ru-RU" altLang="ru-RU" sz="140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66" name="Subtitle 2">
            <a:extLst>
              <a:ext uri="{FF2B5EF4-FFF2-40B4-BE49-F238E27FC236}">
                <a16:creationId xmlns:a16="http://schemas.microsoft.com/office/drawing/2014/main" id="{278384E5-BD6F-6A46-8018-4B6F37CE0476}"/>
              </a:ext>
            </a:extLst>
          </p:cNvPr>
          <p:cNvSpPr txBox="1">
            <a:spLocks/>
          </p:cNvSpPr>
          <p:nvPr/>
        </p:nvSpPr>
        <p:spPr>
          <a:xfrm>
            <a:off x="2453446" y="1843229"/>
            <a:ext cx="1607552" cy="254109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50"/>
              </a:lnSpc>
            </a:pPr>
            <a:r>
              <a:rPr lang="en-US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</a:t>
            </a:r>
          </a:p>
        </p:txBody>
      </p:sp>
      <p:sp>
        <p:nvSpPr>
          <p:cNvPr id="69" name="Subtitle 2">
            <a:extLst>
              <a:ext uri="{FF2B5EF4-FFF2-40B4-BE49-F238E27FC236}">
                <a16:creationId xmlns:a16="http://schemas.microsoft.com/office/drawing/2014/main" id="{53C55537-AF37-0B4A-94A3-B80718D01F10}"/>
              </a:ext>
            </a:extLst>
          </p:cNvPr>
          <p:cNvSpPr txBox="1">
            <a:spLocks/>
          </p:cNvSpPr>
          <p:nvPr/>
        </p:nvSpPr>
        <p:spPr>
          <a:xfrm>
            <a:off x="2453446" y="5796455"/>
            <a:ext cx="1607552" cy="254109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50"/>
              </a:lnSpc>
            </a:pPr>
            <a:r>
              <a:rPr lang="en-US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</a:t>
            </a:r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4070B292-2E33-7F45-8C5E-F6B8CC795591}"/>
              </a:ext>
            </a:extLst>
          </p:cNvPr>
          <p:cNvSpPr txBox="1">
            <a:spLocks/>
          </p:cNvSpPr>
          <p:nvPr/>
        </p:nvSpPr>
        <p:spPr>
          <a:xfrm>
            <a:off x="8140844" y="1843229"/>
            <a:ext cx="1607552" cy="254109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</a:t>
            </a:r>
          </a:p>
        </p:txBody>
      </p:sp>
      <p:sp>
        <p:nvSpPr>
          <p:cNvPr id="72" name="Subtitle 2">
            <a:extLst>
              <a:ext uri="{FF2B5EF4-FFF2-40B4-BE49-F238E27FC236}">
                <a16:creationId xmlns:a16="http://schemas.microsoft.com/office/drawing/2014/main" id="{7FEB9399-45DE-AF49-87A8-6ED63726BC94}"/>
              </a:ext>
            </a:extLst>
          </p:cNvPr>
          <p:cNvSpPr txBox="1">
            <a:spLocks/>
          </p:cNvSpPr>
          <p:nvPr/>
        </p:nvSpPr>
        <p:spPr>
          <a:xfrm>
            <a:off x="9569960" y="4151075"/>
            <a:ext cx="1607552" cy="254109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8CE98BC-C5BB-2A47-948E-4443A1B5F5AA}"/>
              </a:ext>
            </a:extLst>
          </p:cNvPr>
          <p:cNvSpPr txBox="1"/>
          <p:nvPr/>
        </p:nvSpPr>
        <p:spPr>
          <a:xfrm>
            <a:off x="4517471" y="306186"/>
            <a:ext cx="31570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err="1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Célula</a:t>
            </a:r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Procariótica</a:t>
            </a:r>
            <a:endParaRPr lang="en-US" sz="3000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C9E6109-19B5-2140-92D5-50863E5035A8}"/>
              </a:ext>
            </a:extLst>
          </p:cNvPr>
          <p:cNvSpPr txBox="1"/>
          <p:nvPr/>
        </p:nvSpPr>
        <p:spPr>
          <a:xfrm>
            <a:off x="1439375" y="771954"/>
            <a:ext cx="9313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pc="150" dirty="0">
                <a:solidFill>
                  <a:schemeClr val="bg2">
                    <a:lumMod val="10000"/>
                  </a:schemeClr>
                </a:solidFill>
                <a:cs typeface="Poppins Light" pitchFamily="2" charset="77"/>
              </a:rPr>
              <a:t>O </a:t>
            </a:r>
            <a:r>
              <a:rPr lang="en-US" spc="150" dirty="0" err="1">
                <a:solidFill>
                  <a:schemeClr val="bg2">
                    <a:lumMod val="10000"/>
                  </a:schemeClr>
                </a:solidFill>
                <a:cs typeface="Poppins Light" pitchFamily="2" charset="77"/>
              </a:rPr>
              <a:t>organismo</a:t>
            </a:r>
            <a:r>
              <a:rPr lang="en-US" spc="150" dirty="0">
                <a:solidFill>
                  <a:schemeClr val="bg2">
                    <a:lumMod val="10000"/>
                  </a:schemeClr>
                </a:solidFill>
                <a:cs typeface="Poppins Light" pitchFamily="2" charset="77"/>
              </a:rPr>
              <a:t> que </a:t>
            </a:r>
            <a:r>
              <a:rPr lang="en-US" spc="150" dirty="0" err="1">
                <a:solidFill>
                  <a:schemeClr val="bg2">
                    <a:lumMod val="10000"/>
                  </a:schemeClr>
                </a:solidFill>
                <a:cs typeface="Poppins Light" pitchFamily="2" charset="77"/>
              </a:rPr>
              <a:t>tem</a:t>
            </a:r>
            <a:r>
              <a:rPr lang="en-US" spc="150" dirty="0">
                <a:solidFill>
                  <a:schemeClr val="bg2">
                    <a:lumMod val="10000"/>
                  </a:schemeClr>
                </a:solidFill>
                <a:cs typeface="Poppins Light" pitchFamily="2" charset="77"/>
              </a:rPr>
              <a:t> </a:t>
            </a:r>
            <a:r>
              <a:rPr lang="en-US" spc="150" dirty="0" err="1">
                <a:solidFill>
                  <a:schemeClr val="bg2">
                    <a:lumMod val="10000"/>
                  </a:schemeClr>
                </a:solidFill>
                <a:cs typeface="Poppins Light" pitchFamily="2" charset="77"/>
              </a:rPr>
              <a:t>este</a:t>
            </a:r>
            <a:r>
              <a:rPr lang="en-US" spc="150" dirty="0">
                <a:solidFill>
                  <a:schemeClr val="bg2">
                    <a:lumMod val="10000"/>
                  </a:schemeClr>
                </a:solidFill>
                <a:cs typeface="Poppins Light" pitchFamily="2" charset="77"/>
              </a:rPr>
              <a:t> </a:t>
            </a:r>
            <a:r>
              <a:rPr lang="en-US" spc="150" dirty="0" err="1">
                <a:solidFill>
                  <a:schemeClr val="bg2">
                    <a:lumMod val="10000"/>
                  </a:schemeClr>
                </a:solidFill>
                <a:cs typeface="Poppins Light" pitchFamily="2" charset="77"/>
              </a:rPr>
              <a:t>tipo</a:t>
            </a:r>
            <a:r>
              <a:rPr lang="en-US" spc="150" dirty="0">
                <a:solidFill>
                  <a:schemeClr val="bg2">
                    <a:lumMod val="10000"/>
                  </a:schemeClr>
                </a:solidFill>
                <a:cs typeface="Poppins Light" pitchFamily="2" charset="77"/>
              </a:rPr>
              <a:t> de </a:t>
            </a:r>
            <a:r>
              <a:rPr lang="en-US" spc="150" dirty="0" err="1">
                <a:solidFill>
                  <a:schemeClr val="bg2">
                    <a:lumMod val="10000"/>
                  </a:schemeClr>
                </a:solidFill>
                <a:cs typeface="Poppins Light" pitchFamily="2" charset="77"/>
              </a:rPr>
              <a:t>célula</a:t>
            </a:r>
            <a:r>
              <a:rPr lang="en-US" spc="150" dirty="0">
                <a:solidFill>
                  <a:schemeClr val="bg2">
                    <a:lumMod val="10000"/>
                  </a:schemeClr>
                </a:solidFill>
                <a:cs typeface="Poppins Light" pitchFamily="2" charset="77"/>
              </a:rPr>
              <a:t> é </a:t>
            </a:r>
            <a:r>
              <a:rPr lang="en-US" spc="150" dirty="0" err="1">
                <a:solidFill>
                  <a:schemeClr val="bg2">
                    <a:lumMod val="10000"/>
                  </a:schemeClr>
                </a:solidFill>
                <a:cs typeface="Poppins Light" pitchFamily="2" charset="77"/>
              </a:rPr>
              <a:t>chamado</a:t>
            </a:r>
            <a:r>
              <a:rPr lang="en-US" spc="150" dirty="0">
                <a:solidFill>
                  <a:schemeClr val="bg2">
                    <a:lumMod val="10000"/>
                  </a:schemeClr>
                </a:solidFill>
                <a:cs typeface="Poppins Light" pitchFamily="2" charset="77"/>
              </a:rPr>
              <a:t> de </a:t>
            </a:r>
            <a:r>
              <a:rPr lang="en-US" spc="150" dirty="0" err="1">
                <a:solidFill>
                  <a:schemeClr val="bg2">
                    <a:lumMod val="10000"/>
                  </a:schemeClr>
                </a:solidFill>
                <a:cs typeface="Poppins Light" pitchFamily="2" charset="77"/>
              </a:rPr>
              <a:t>procarionte</a:t>
            </a:r>
            <a:r>
              <a:rPr lang="en-US" spc="150" dirty="0">
                <a:solidFill>
                  <a:schemeClr val="bg2">
                    <a:lumMod val="10000"/>
                  </a:schemeClr>
                </a:solidFill>
                <a:cs typeface="Poppins Light" pitchFamily="2" charset="77"/>
              </a:rPr>
              <a:t>. </a:t>
            </a:r>
            <a:r>
              <a:rPr lang="en-US" spc="150" dirty="0" err="1">
                <a:solidFill>
                  <a:schemeClr val="bg2">
                    <a:lumMod val="10000"/>
                  </a:schemeClr>
                </a:solidFill>
                <a:cs typeface="Poppins Light" pitchFamily="2" charset="77"/>
              </a:rPr>
              <a:t>Ex.Bactérias</a:t>
            </a:r>
            <a:r>
              <a:rPr lang="en-US" spc="150" dirty="0">
                <a:solidFill>
                  <a:schemeClr val="bg2">
                    <a:lumMod val="10000"/>
                  </a:schemeClr>
                </a:solidFill>
                <a:cs typeface="Poppins Light" pitchFamily="2" charset="77"/>
              </a:rPr>
              <a:t> </a:t>
            </a:r>
          </a:p>
          <a:p>
            <a:pPr algn="ctr"/>
            <a:r>
              <a:rPr lang="en-US" spc="150" dirty="0" err="1">
                <a:solidFill>
                  <a:schemeClr val="bg2">
                    <a:lumMod val="10000"/>
                  </a:schemeClr>
                </a:solidFill>
                <a:cs typeface="Poppins Light" pitchFamily="2" charset="77"/>
              </a:rPr>
              <a:t>Estas</a:t>
            </a:r>
            <a:r>
              <a:rPr lang="en-US" spc="150" dirty="0">
                <a:solidFill>
                  <a:schemeClr val="bg2">
                    <a:lumMod val="10000"/>
                  </a:schemeClr>
                </a:solidFill>
                <a:cs typeface="Poppins Light" pitchFamily="2" charset="77"/>
              </a:rPr>
              <a:t> </a:t>
            </a:r>
            <a:r>
              <a:rPr lang="en-US" spc="150" dirty="0" err="1">
                <a:solidFill>
                  <a:schemeClr val="bg2">
                    <a:lumMod val="10000"/>
                  </a:schemeClr>
                </a:solidFill>
                <a:cs typeface="Poppins Light" pitchFamily="2" charset="77"/>
              </a:rPr>
              <a:t>células</a:t>
            </a:r>
            <a:r>
              <a:rPr lang="en-US" spc="150" dirty="0">
                <a:solidFill>
                  <a:schemeClr val="bg2">
                    <a:lumMod val="10000"/>
                  </a:schemeClr>
                </a:solidFill>
                <a:cs typeface="Poppins Light" pitchFamily="2" charset="77"/>
              </a:rPr>
              <a:t> </a:t>
            </a:r>
            <a:r>
              <a:rPr lang="en-US" spc="150" dirty="0" err="1">
                <a:solidFill>
                  <a:schemeClr val="bg2">
                    <a:lumMod val="10000"/>
                  </a:schemeClr>
                </a:solidFill>
                <a:cs typeface="Poppins Light" pitchFamily="2" charset="77"/>
              </a:rPr>
              <a:t>não</a:t>
            </a:r>
            <a:r>
              <a:rPr lang="en-US" spc="150" dirty="0">
                <a:solidFill>
                  <a:schemeClr val="bg2">
                    <a:lumMod val="10000"/>
                  </a:schemeClr>
                </a:solidFill>
                <a:cs typeface="Poppins Light" pitchFamily="2" charset="77"/>
              </a:rPr>
              <a:t> </a:t>
            </a:r>
            <a:r>
              <a:rPr lang="en-US" spc="150" dirty="0" err="1">
                <a:solidFill>
                  <a:schemeClr val="bg2">
                    <a:lumMod val="10000"/>
                  </a:schemeClr>
                </a:solidFill>
                <a:cs typeface="Poppins Light" pitchFamily="2" charset="77"/>
              </a:rPr>
              <a:t>apresentam</a:t>
            </a:r>
            <a:r>
              <a:rPr lang="en-US" spc="150" dirty="0">
                <a:solidFill>
                  <a:schemeClr val="bg2">
                    <a:lumMod val="10000"/>
                  </a:schemeClr>
                </a:solidFill>
                <a:cs typeface="Poppins Light" pitchFamily="2" charset="77"/>
              </a:rPr>
              <a:t> </a:t>
            </a:r>
            <a:r>
              <a:rPr lang="en-US" spc="150" dirty="0" err="1">
                <a:solidFill>
                  <a:schemeClr val="bg2">
                    <a:lumMod val="10000"/>
                  </a:schemeClr>
                </a:solidFill>
                <a:cs typeface="Poppins Light" pitchFamily="2" charset="77"/>
              </a:rPr>
              <a:t>núcleo</a:t>
            </a:r>
            <a:endParaRPr lang="en-US" spc="150" dirty="0">
              <a:solidFill>
                <a:schemeClr val="bg2">
                  <a:lumMod val="10000"/>
                </a:schemeClr>
              </a:solidFill>
              <a:cs typeface="Poppins Light" pitchFamily="2" charset="77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1E9F000-61C8-46B9-81DA-0A8F5C9F1208}"/>
              </a:ext>
            </a:extLst>
          </p:cNvPr>
          <p:cNvSpPr txBox="1"/>
          <p:nvPr/>
        </p:nvSpPr>
        <p:spPr>
          <a:xfrm>
            <a:off x="9118640" y="3018246"/>
            <a:ext cx="242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2">
                    <a:lumMod val="10000"/>
                  </a:schemeClr>
                </a:solidFill>
                <a:latin typeface="Ubuntu"/>
              </a:rPr>
              <a:t>É </a:t>
            </a:r>
            <a:r>
              <a:rPr lang="pt-BR" sz="1400" b="0" i="0" dirty="0">
                <a:solidFill>
                  <a:schemeClr val="bg2">
                    <a:lumMod val="10000"/>
                  </a:schemeClr>
                </a:solidFill>
                <a:effectLst/>
                <a:latin typeface="Ubuntu"/>
              </a:rPr>
              <a:t>uma estrutura bem fina que envolve a célula</a:t>
            </a:r>
            <a:endParaRPr lang="pt-BR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A9E42A0-D69B-4BCE-B99A-6294E9E8DC26}"/>
              </a:ext>
            </a:extLst>
          </p:cNvPr>
          <p:cNvSpPr txBox="1"/>
          <p:nvPr/>
        </p:nvSpPr>
        <p:spPr>
          <a:xfrm>
            <a:off x="1392033" y="5254195"/>
            <a:ext cx="22125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2">
                    <a:lumMod val="10000"/>
                  </a:schemeClr>
                </a:solidFill>
                <a:latin typeface="Ubuntu"/>
              </a:rPr>
              <a:t>Pequena organela que fabrica proteínas, presente em todas as células</a:t>
            </a:r>
            <a:endParaRPr lang="pt-BR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30BBDC3-8953-4D48-865D-68015EE46C44}"/>
              </a:ext>
            </a:extLst>
          </p:cNvPr>
          <p:cNvSpPr txBox="1"/>
          <p:nvPr/>
        </p:nvSpPr>
        <p:spPr>
          <a:xfrm>
            <a:off x="9066723" y="5462380"/>
            <a:ext cx="2238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i="0" dirty="0">
                <a:solidFill>
                  <a:schemeClr val="bg2">
                    <a:lumMod val="10000"/>
                  </a:schemeClr>
                </a:solidFill>
                <a:effectLst/>
                <a:latin typeface="Ubuntu"/>
              </a:rPr>
              <a:t>Estrutura responsável pela locomoção das células</a:t>
            </a:r>
            <a:endParaRPr lang="pt-BR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7AE7F4F-CD25-4853-A809-EB42E1173D2D}"/>
              </a:ext>
            </a:extLst>
          </p:cNvPr>
          <p:cNvSpPr txBox="1"/>
          <p:nvPr/>
        </p:nvSpPr>
        <p:spPr>
          <a:xfrm>
            <a:off x="753321" y="2691974"/>
            <a:ext cx="2212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2">
                    <a:lumMod val="10000"/>
                  </a:schemeClr>
                </a:solidFill>
                <a:latin typeface="Ubuntu"/>
              </a:rPr>
              <a:t>Estrutura rígida que dá proteção à célula</a:t>
            </a:r>
            <a:endParaRPr lang="pt-BR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81AA9E0-0C67-4BC7-883F-B240EB2A224E}"/>
              </a:ext>
            </a:extLst>
          </p:cNvPr>
          <p:cNvSpPr txBox="1"/>
          <p:nvPr/>
        </p:nvSpPr>
        <p:spPr>
          <a:xfrm>
            <a:off x="5919081" y="5796455"/>
            <a:ext cx="22217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2">
                    <a:lumMod val="10000"/>
                  </a:schemeClr>
                </a:solidFill>
                <a:latin typeface="Ubuntu"/>
              </a:rPr>
              <a:t>DNA  fica espalhado pelo citoplasma, guarda as informações.</a:t>
            </a:r>
            <a:endParaRPr lang="pt-BR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9132D00C-CD78-4996-9503-77223289AAC6}"/>
              </a:ext>
            </a:extLst>
          </p:cNvPr>
          <p:cNvCxnSpPr>
            <a:cxnSpLocks/>
            <a:endCxn id="16" idx="3"/>
          </p:cNvCxnSpPr>
          <p:nvPr/>
        </p:nvCxnSpPr>
        <p:spPr>
          <a:xfrm flipH="1" flipV="1">
            <a:off x="2965904" y="2400269"/>
            <a:ext cx="2233113" cy="1046897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de Seta Reta 81">
            <a:extLst>
              <a:ext uri="{FF2B5EF4-FFF2-40B4-BE49-F238E27FC236}">
                <a16:creationId xmlns:a16="http://schemas.microsoft.com/office/drawing/2014/main" id="{83C84804-36C6-4A35-8B47-61D40BD100F1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5919081" y="3971109"/>
            <a:ext cx="1107930" cy="136548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de Seta Reta 85">
            <a:extLst>
              <a:ext uri="{FF2B5EF4-FFF2-40B4-BE49-F238E27FC236}">
                <a16:creationId xmlns:a16="http://schemas.microsoft.com/office/drawing/2014/main" id="{BA6686BF-E9D8-4397-872A-5BFCD299E4D4}"/>
              </a:ext>
            </a:extLst>
          </p:cNvPr>
          <p:cNvCxnSpPr>
            <a:cxnSpLocks/>
            <a:stCxn id="102" idx="2"/>
            <a:endCxn id="37" idx="3"/>
          </p:cNvCxnSpPr>
          <p:nvPr/>
        </p:nvCxnSpPr>
        <p:spPr>
          <a:xfrm flipH="1">
            <a:off x="3604616" y="4282463"/>
            <a:ext cx="2079250" cy="665131"/>
          </a:xfrm>
          <a:prstGeom prst="straightConnector1">
            <a:avLst/>
          </a:prstGeom>
          <a:ln w="28575">
            <a:solidFill>
              <a:srgbClr val="91C8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de Seta Reta 89">
            <a:extLst>
              <a:ext uri="{FF2B5EF4-FFF2-40B4-BE49-F238E27FC236}">
                <a16:creationId xmlns:a16="http://schemas.microsoft.com/office/drawing/2014/main" id="{6130CA47-9273-46BC-A5E2-22661B7866E0}"/>
              </a:ext>
            </a:extLst>
          </p:cNvPr>
          <p:cNvCxnSpPr>
            <a:cxnSpLocks/>
            <a:endCxn id="58" idx="1"/>
          </p:cNvCxnSpPr>
          <p:nvPr/>
        </p:nvCxnSpPr>
        <p:spPr>
          <a:xfrm>
            <a:off x="8303121" y="4225276"/>
            <a:ext cx="776330" cy="97043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de Seta Reta 92">
            <a:extLst>
              <a:ext uri="{FF2B5EF4-FFF2-40B4-BE49-F238E27FC236}">
                <a16:creationId xmlns:a16="http://schemas.microsoft.com/office/drawing/2014/main" id="{92EBAA67-3E62-4D80-B31A-FEEC2891C791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7316090" y="2694147"/>
            <a:ext cx="1802550" cy="116834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кругленный прямоугольник 88">
            <a:extLst>
              <a:ext uri="{FF2B5EF4-FFF2-40B4-BE49-F238E27FC236}">
                <a16:creationId xmlns:a16="http://schemas.microsoft.com/office/drawing/2014/main" id="{94EAA2BF-0E3B-496B-A883-D527F8D43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5967" y="2400824"/>
            <a:ext cx="2212583" cy="44993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Citoplasma</a:t>
            </a:r>
            <a:endParaRPr lang="en-US" sz="1400" b="1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99" name="CaixaDeTexto 98">
            <a:extLst>
              <a:ext uri="{FF2B5EF4-FFF2-40B4-BE49-F238E27FC236}">
                <a16:creationId xmlns:a16="http://schemas.microsoft.com/office/drawing/2014/main" id="{57C231D6-5313-475B-B9FB-8FFCCFE04CA1}"/>
              </a:ext>
            </a:extLst>
          </p:cNvPr>
          <p:cNvSpPr txBox="1"/>
          <p:nvPr/>
        </p:nvSpPr>
        <p:spPr>
          <a:xfrm>
            <a:off x="5265967" y="1835994"/>
            <a:ext cx="2212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i="0" dirty="0">
                <a:solidFill>
                  <a:schemeClr val="bg2">
                    <a:lumMod val="10000"/>
                  </a:schemeClr>
                </a:solidFill>
                <a:effectLst/>
                <a:latin typeface="Ubuntu"/>
              </a:rPr>
              <a:t>Espaço onde ficam as demais organelas</a:t>
            </a:r>
            <a:endParaRPr lang="pt-BR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00" name="Conector de Seta Reta 99">
            <a:extLst>
              <a:ext uri="{FF2B5EF4-FFF2-40B4-BE49-F238E27FC236}">
                <a16:creationId xmlns:a16="http://schemas.microsoft.com/office/drawing/2014/main" id="{A64921F7-438B-46A8-AAB6-60DE5B144E53}"/>
              </a:ext>
            </a:extLst>
          </p:cNvPr>
          <p:cNvCxnSpPr>
            <a:cxnSpLocks/>
            <a:endCxn id="98" idx="2"/>
          </p:cNvCxnSpPr>
          <p:nvPr/>
        </p:nvCxnSpPr>
        <p:spPr>
          <a:xfrm flipV="1">
            <a:off x="6155583" y="2850757"/>
            <a:ext cx="216676" cy="68625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Elipse 101">
            <a:extLst>
              <a:ext uri="{FF2B5EF4-FFF2-40B4-BE49-F238E27FC236}">
                <a16:creationId xmlns:a16="http://schemas.microsoft.com/office/drawing/2014/main" id="{C0AB679D-D9F1-40AF-AEF6-BA8E25AAB614}"/>
              </a:ext>
            </a:extLst>
          </p:cNvPr>
          <p:cNvSpPr/>
          <p:nvPr/>
        </p:nvSpPr>
        <p:spPr>
          <a:xfrm>
            <a:off x="5683866" y="4228463"/>
            <a:ext cx="108000" cy="1080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456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mesa, coberto, computador, cheio&#10;&#10;Descrição gerada automaticamente">
            <a:extLst>
              <a:ext uri="{FF2B5EF4-FFF2-40B4-BE49-F238E27FC236}">
                <a16:creationId xmlns:a16="http://schemas.microsoft.com/office/drawing/2014/main" id="{0ADADE06-4F09-41E9-9C97-C01073DE0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6643473E-1B4D-4A88-9F75-FDCFE3048CD4}"/>
              </a:ext>
            </a:extLst>
          </p:cNvPr>
          <p:cNvSpPr/>
          <p:nvPr/>
        </p:nvSpPr>
        <p:spPr>
          <a:xfrm>
            <a:off x="5965372" y="679269"/>
            <a:ext cx="4720046" cy="360791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82469B0-CA63-4047-8E17-589FF30CDF89}"/>
              </a:ext>
            </a:extLst>
          </p:cNvPr>
          <p:cNvSpPr txBox="1"/>
          <p:nvPr/>
        </p:nvSpPr>
        <p:spPr>
          <a:xfrm>
            <a:off x="6096000" y="770709"/>
            <a:ext cx="4458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00B2BA"/>
                </a:solidFill>
                <a:latin typeface="+mj-lt"/>
              </a:rPr>
              <a:t>MEMBRANA PLASMÁTICA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7919EAB6-0ACF-4FC6-A863-75C2C2A08D25}"/>
              </a:ext>
            </a:extLst>
          </p:cNvPr>
          <p:cNvCxnSpPr>
            <a:cxnSpLocks/>
          </p:cNvCxnSpPr>
          <p:nvPr/>
        </p:nvCxnSpPr>
        <p:spPr>
          <a:xfrm>
            <a:off x="6096000" y="2398699"/>
            <a:ext cx="445878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F57F759A-36D9-4D0A-ADF3-64CEE4B8BF7B}"/>
              </a:ext>
            </a:extLst>
          </p:cNvPr>
          <p:cNvSpPr txBox="1"/>
          <p:nvPr/>
        </p:nvSpPr>
        <p:spPr>
          <a:xfrm>
            <a:off x="6096000" y="2539875"/>
            <a:ext cx="44587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 película que envolve as células é chamada de membrana plasmática, ou membrana celular. A membrana seleciona as substâncias que entram e saem da célula.</a:t>
            </a:r>
          </a:p>
        </p:txBody>
      </p:sp>
    </p:spTree>
    <p:extLst>
      <p:ext uri="{BB962C8B-B14F-4D97-AF65-F5344CB8AC3E}">
        <p14:creationId xmlns:p14="http://schemas.microsoft.com/office/powerpoint/2010/main" val="93521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no interior, xícara, azul, mesa&#10;&#10;Descrição gerada automaticamente">
            <a:extLst>
              <a:ext uri="{FF2B5EF4-FFF2-40B4-BE49-F238E27FC236}">
                <a16:creationId xmlns:a16="http://schemas.microsoft.com/office/drawing/2014/main" id="{22068694-8AA7-4EB4-A33D-C807DA07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1AB9BA6-0953-4753-8589-3FB1C2DB2269}"/>
              </a:ext>
            </a:extLst>
          </p:cNvPr>
          <p:cNvSpPr/>
          <p:nvPr/>
        </p:nvSpPr>
        <p:spPr>
          <a:xfrm>
            <a:off x="613883" y="664279"/>
            <a:ext cx="7885540" cy="258858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494123A-E02B-4496-905E-FC801BAF1B7A}"/>
              </a:ext>
            </a:extLst>
          </p:cNvPr>
          <p:cNvSpPr txBox="1"/>
          <p:nvPr/>
        </p:nvSpPr>
        <p:spPr>
          <a:xfrm>
            <a:off x="744511" y="755719"/>
            <a:ext cx="7590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11499F"/>
                </a:solidFill>
                <a:latin typeface="+mj-lt"/>
              </a:rPr>
              <a:t>RETÍCULO ENDOPLASMÁTICO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6C33819F-D3C5-4947-B385-C1606264FFEE}"/>
              </a:ext>
            </a:extLst>
          </p:cNvPr>
          <p:cNvCxnSpPr>
            <a:cxnSpLocks/>
          </p:cNvCxnSpPr>
          <p:nvPr/>
        </p:nvCxnSpPr>
        <p:spPr>
          <a:xfrm>
            <a:off x="744511" y="1679177"/>
            <a:ext cx="75906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AB3CDDC8-B32A-4D8A-8AA2-8C7FCD3501FC}"/>
              </a:ext>
            </a:extLst>
          </p:cNvPr>
          <p:cNvSpPr txBox="1"/>
          <p:nvPr/>
        </p:nvSpPr>
        <p:spPr>
          <a:xfrm>
            <a:off x="744511" y="1820353"/>
            <a:ext cx="7590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Existem dois tipos de retículos, diferenciados pela presença ou ausência de ribossomos em sua superfície.</a:t>
            </a:r>
          </a:p>
        </p:txBody>
      </p:sp>
    </p:spTree>
    <p:extLst>
      <p:ext uri="{BB962C8B-B14F-4D97-AF65-F5344CB8AC3E}">
        <p14:creationId xmlns:p14="http://schemas.microsoft.com/office/powerpoint/2010/main" val="223004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mesa, xícara, no interior, bolo&#10;&#10;Descrição gerada automaticamente">
            <a:extLst>
              <a:ext uri="{FF2B5EF4-FFF2-40B4-BE49-F238E27FC236}">
                <a16:creationId xmlns:a16="http://schemas.microsoft.com/office/drawing/2014/main" id="{E578604B-5006-4DF8-B185-AD6FF4894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D17C686-D61B-4CC8-99A8-B817722F9041}"/>
              </a:ext>
            </a:extLst>
          </p:cNvPr>
          <p:cNvSpPr/>
          <p:nvPr/>
        </p:nvSpPr>
        <p:spPr>
          <a:xfrm>
            <a:off x="5576341" y="514377"/>
            <a:ext cx="5239705" cy="311324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414EAD4-B28B-4477-A549-024526A1318D}"/>
              </a:ext>
            </a:extLst>
          </p:cNvPr>
          <p:cNvSpPr txBox="1"/>
          <p:nvPr/>
        </p:nvSpPr>
        <p:spPr>
          <a:xfrm>
            <a:off x="5735732" y="605817"/>
            <a:ext cx="4949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7164B9"/>
                </a:solidFill>
                <a:latin typeface="+mj-lt"/>
              </a:rPr>
              <a:t>RETÍCULO ENDOPLASMÁTICO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0A03DA89-F01E-4494-836E-18A86C1DEC81}"/>
              </a:ext>
            </a:extLst>
          </p:cNvPr>
          <p:cNvCxnSpPr>
            <a:cxnSpLocks/>
          </p:cNvCxnSpPr>
          <p:nvPr/>
        </p:nvCxnSpPr>
        <p:spPr>
          <a:xfrm>
            <a:off x="5735732" y="2293770"/>
            <a:ext cx="49496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04B9F1BE-90D1-489A-A798-3195B2B983C8}"/>
              </a:ext>
            </a:extLst>
          </p:cNvPr>
          <p:cNvSpPr txBox="1"/>
          <p:nvPr/>
        </p:nvSpPr>
        <p:spPr>
          <a:xfrm>
            <a:off x="5735732" y="2434946"/>
            <a:ext cx="4949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Sua função principal é produzir algumas proteínas, principalmente aquelas que serão jogadas para fora da célula.</a:t>
            </a:r>
          </a:p>
        </p:txBody>
      </p:sp>
    </p:spTree>
    <p:extLst>
      <p:ext uri="{BB962C8B-B14F-4D97-AF65-F5344CB8AC3E}">
        <p14:creationId xmlns:p14="http://schemas.microsoft.com/office/powerpoint/2010/main" val="83852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C93B939E-9DCB-4D4D-96F8-B3852BC68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AA79023-E45C-4E6B-95F4-FD3FE89AD747}"/>
              </a:ext>
            </a:extLst>
          </p:cNvPr>
          <p:cNvSpPr/>
          <p:nvPr/>
        </p:nvSpPr>
        <p:spPr>
          <a:xfrm>
            <a:off x="7074644" y="1730829"/>
            <a:ext cx="4720046" cy="297608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4BFC2A0-A109-4C0D-A124-48FDD8AF9D88}"/>
              </a:ext>
            </a:extLst>
          </p:cNvPr>
          <p:cNvSpPr txBox="1"/>
          <p:nvPr/>
        </p:nvSpPr>
        <p:spPr>
          <a:xfrm>
            <a:off x="7205272" y="1822269"/>
            <a:ext cx="4458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FF58BC"/>
                </a:solidFill>
                <a:latin typeface="+mj-lt"/>
              </a:rPr>
              <a:t>NÚCLEO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631CF8BE-DA44-4826-9A51-02A1F5BC7F97}"/>
              </a:ext>
            </a:extLst>
          </p:cNvPr>
          <p:cNvCxnSpPr>
            <a:cxnSpLocks/>
          </p:cNvCxnSpPr>
          <p:nvPr/>
        </p:nvCxnSpPr>
        <p:spPr>
          <a:xfrm>
            <a:off x="7205272" y="2655783"/>
            <a:ext cx="445878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15C3CCE7-4798-4BB4-866C-6B45F814E645}"/>
              </a:ext>
            </a:extLst>
          </p:cNvPr>
          <p:cNvSpPr txBox="1"/>
          <p:nvPr/>
        </p:nvSpPr>
        <p:spPr>
          <a:xfrm>
            <a:off x="7205272" y="2796959"/>
            <a:ext cx="44587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O núcleo é uma região, geralmente, esférica onde está localizado o material genético - os cromossomos que possuem os genes que transmitem nossas características aos nossos descendentes.</a:t>
            </a:r>
          </a:p>
        </p:txBody>
      </p:sp>
    </p:spTree>
    <p:extLst>
      <p:ext uri="{BB962C8B-B14F-4D97-AF65-F5344CB8AC3E}">
        <p14:creationId xmlns:p14="http://schemas.microsoft.com/office/powerpoint/2010/main" val="426213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mesa, no interior, computador, bolo&#10;&#10;Descrição gerada automaticamente">
            <a:extLst>
              <a:ext uri="{FF2B5EF4-FFF2-40B4-BE49-F238E27FC236}">
                <a16:creationId xmlns:a16="http://schemas.microsoft.com/office/drawing/2014/main" id="{B85A847C-8419-4B37-8FFF-03C504509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3FCC4E8-4BCA-46E0-82F2-1F2BEC6CA3EF}"/>
              </a:ext>
            </a:extLst>
          </p:cNvPr>
          <p:cNvSpPr/>
          <p:nvPr/>
        </p:nvSpPr>
        <p:spPr>
          <a:xfrm>
            <a:off x="2292782" y="4007086"/>
            <a:ext cx="6341552" cy="228878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5834745-20C1-4327-BA13-C86815EBADB4}"/>
              </a:ext>
            </a:extLst>
          </p:cNvPr>
          <p:cNvSpPr txBox="1"/>
          <p:nvPr/>
        </p:nvSpPr>
        <p:spPr>
          <a:xfrm>
            <a:off x="2423410" y="4098526"/>
            <a:ext cx="6089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FFAD22"/>
                </a:solidFill>
                <a:latin typeface="+mj-lt"/>
              </a:rPr>
              <a:t>CENTRÍOLOS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B093A35D-86C2-4330-9A81-25E1DF7E85E4}"/>
              </a:ext>
            </a:extLst>
          </p:cNvPr>
          <p:cNvCxnSpPr>
            <a:cxnSpLocks/>
          </p:cNvCxnSpPr>
          <p:nvPr/>
        </p:nvCxnSpPr>
        <p:spPr>
          <a:xfrm>
            <a:off x="2423410" y="4932040"/>
            <a:ext cx="60896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FB7BD395-2163-4A02-BC32-4F36DD2DB489}"/>
              </a:ext>
            </a:extLst>
          </p:cNvPr>
          <p:cNvSpPr txBox="1"/>
          <p:nvPr/>
        </p:nvSpPr>
        <p:spPr>
          <a:xfrm>
            <a:off x="2423410" y="5073216"/>
            <a:ext cx="608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Eles participam do processo de divisão das células.</a:t>
            </a:r>
          </a:p>
        </p:txBody>
      </p:sp>
    </p:spTree>
    <p:extLst>
      <p:ext uri="{BB962C8B-B14F-4D97-AF65-F5344CB8AC3E}">
        <p14:creationId xmlns:p14="http://schemas.microsoft.com/office/powerpoint/2010/main" val="282879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azul, bolo, no interior, mesa&#10;&#10;Descrição gerada automaticamente">
            <a:extLst>
              <a:ext uri="{FF2B5EF4-FFF2-40B4-BE49-F238E27FC236}">
                <a16:creationId xmlns:a16="http://schemas.microsoft.com/office/drawing/2014/main" id="{D750B8AE-F9FC-4EB3-97EB-640EA6207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8605940E-A5C2-4560-919B-F7FA66F3B3D7}"/>
              </a:ext>
            </a:extLst>
          </p:cNvPr>
          <p:cNvSpPr/>
          <p:nvPr/>
        </p:nvSpPr>
        <p:spPr>
          <a:xfrm>
            <a:off x="2292782" y="484396"/>
            <a:ext cx="7855560" cy="204894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4561D93-A720-4380-87F2-A49EFA1638A0}"/>
              </a:ext>
            </a:extLst>
          </p:cNvPr>
          <p:cNvSpPr txBox="1"/>
          <p:nvPr/>
        </p:nvSpPr>
        <p:spPr>
          <a:xfrm>
            <a:off x="2423410" y="575837"/>
            <a:ext cx="7576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12C3FE"/>
                </a:solidFill>
                <a:latin typeface="+mj-lt"/>
              </a:rPr>
              <a:t>COMPLEXO DE GOLGI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0305D1D6-064F-460F-90D7-D45DEB9A5AC8}"/>
              </a:ext>
            </a:extLst>
          </p:cNvPr>
          <p:cNvCxnSpPr>
            <a:cxnSpLocks/>
          </p:cNvCxnSpPr>
          <p:nvPr/>
        </p:nvCxnSpPr>
        <p:spPr>
          <a:xfrm>
            <a:off x="2423410" y="1409351"/>
            <a:ext cx="75765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FA203EAC-E604-498F-9CA3-FCB127E9D82D}"/>
              </a:ext>
            </a:extLst>
          </p:cNvPr>
          <p:cNvSpPr txBox="1"/>
          <p:nvPr/>
        </p:nvSpPr>
        <p:spPr>
          <a:xfrm>
            <a:off x="2423410" y="1550527"/>
            <a:ext cx="7576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Essa organela é responsável pelo processo de secreção celular, ou seja, a eliminação de substâncias para fora da célula. </a:t>
            </a:r>
          </a:p>
        </p:txBody>
      </p:sp>
    </p:spTree>
    <p:extLst>
      <p:ext uri="{BB962C8B-B14F-4D97-AF65-F5344CB8AC3E}">
        <p14:creationId xmlns:p14="http://schemas.microsoft.com/office/powerpoint/2010/main" val="227701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no interior, laranja, mesa, comida&#10;&#10;Descrição gerada automaticamente">
            <a:extLst>
              <a:ext uri="{FF2B5EF4-FFF2-40B4-BE49-F238E27FC236}">
                <a16:creationId xmlns:a16="http://schemas.microsoft.com/office/drawing/2014/main" id="{6C90850E-8379-4BEA-A6AB-A77DC976E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382570DB-C85D-47D2-B2C6-C3E6CF6C11E8}"/>
              </a:ext>
            </a:extLst>
          </p:cNvPr>
          <p:cNvSpPr/>
          <p:nvPr/>
        </p:nvSpPr>
        <p:spPr>
          <a:xfrm>
            <a:off x="778775" y="649288"/>
            <a:ext cx="4720046" cy="294835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7BBC7E5-0DAE-487D-81C1-D36728C66CE5}"/>
              </a:ext>
            </a:extLst>
          </p:cNvPr>
          <p:cNvSpPr txBox="1"/>
          <p:nvPr/>
        </p:nvSpPr>
        <p:spPr>
          <a:xfrm>
            <a:off x="909403" y="740728"/>
            <a:ext cx="4458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FE6400"/>
                </a:solidFill>
                <a:latin typeface="+mj-lt"/>
              </a:rPr>
              <a:t>MITOCÔNDRIA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3CF41E80-0A26-485A-A62B-87ED736BB3F6}"/>
              </a:ext>
            </a:extLst>
          </p:cNvPr>
          <p:cNvCxnSpPr>
            <a:cxnSpLocks/>
          </p:cNvCxnSpPr>
          <p:nvPr/>
        </p:nvCxnSpPr>
        <p:spPr>
          <a:xfrm>
            <a:off x="909403" y="1574242"/>
            <a:ext cx="445878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4F0D1CA4-13D9-4C99-BFC5-8DD64E364A72}"/>
              </a:ext>
            </a:extLst>
          </p:cNvPr>
          <p:cNvSpPr txBox="1"/>
          <p:nvPr/>
        </p:nvSpPr>
        <p:spPr>
          <a:xfrm>
            <a:off x="909403" y="1715418"/>
            <a:ext cx="44587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Essa </a:t>
            </a:r>
            <a:r>
              <a:rPr lang="pt-BR" sz="2000"/>
              <a:t>organela é responsável </a:t>
            </a:r>
            <a:r>
              <a:rPr lang="pt-BR" sz="2000" dirty="0"/>
              <a:t>pela respiração celular. Nesse processo, a célula obtém energia para a realização de suas atividades</a:t>
            </a:r>
          </a:p>
        </p:txBody>
      </p:sp>
    </p:spTree>
    <p:extLst>
      <p:ext uri="{BB962C8B-B14F-4D97-AF65-F5344CB8AC3E}">
        <p14:creationId xmlns:p14="http://schemas.microsoft.com/office/powerpoint/2010/main" val="83027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399</Words>
  <Application>Microsoft Office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Lato Light</vt:lpstr>
      <vt:lpstr>Poppins</vt:lpstr>
      <vt:lpstr>Ubuntu</vt:lpstr>
      <vt:lpstr>Tema do Office</vt:lpstr>
      <vt:lpstr>Organização Celular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Organelas pág. 341, 342 e 343- anotar no desenho de vocês</vt:lpstr>
      <vt:lpstr>Exercícios pág. 344 e 345 – Unidade da Vida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Fisiologia da célula</dc:title>
  <dc:creator>Fabio Mincarelli</dc:creator>
  <cp:lastModifiedBy>Fabio Mincarelli</cp:lastModifiedBy>
  <cp:revision>33</cp:revision>
  <dcterms:created xsi:type="dcterms:W3CDTF">2020-09-17T17:16:49Z</dcterms:created>
  <dcterms:modified xsi:type="dcterms:W3CDTF">2021-09-12T14:25:29Z</dcterms:modified>
</cp:coreProperties>
</file>