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441EF-7A7B-4D51-8F37-4D863FAA4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75074B-568E-40D7-9903-CC080E897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89E772-0CA2-47CE-B366-809876998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3A76BF-169D-46B5-907E-FCBB5271B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38FAA6-FBFD-4088-BDA9-651EB0D1B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444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4EC91B-A3E2-49F8-B33A-833E6A715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E8E7F9-06B1-4F60-A36C-DD4369FC4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B827EF-C3D8-4585-BA14-9E2F203D6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21F450-B0B8-4AF5-B579-7356350DB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F79FE4-69E8-4973-BE5B-13B471611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44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9DB424-2851-42D7-B8AB-3CDBC1917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EF66AFD-446D-4897-9056-1D3B318D9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E4CAB7-518C-4B92-85B1-57DD5C2C0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F8259D-C07C-42A0-B042-8B4259F9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C8D4EF-ABC4-4E27-B12D-0D35842A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12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84C83-AB43-4175-B7E6-7037CBFA2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F22806-7EBA-4F77-A98F-49CCECC72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07BC85-8A3F-4E11-B4B5-1D35D1E55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2362AA-1732-4209-992D-85FD8A6A7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DC6C6D-C7C6-4B20-85BC-18759B6F7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98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0D771-4748-4898-B6FE-027E33D9F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4847E6-BB6A-4544-84DC-02C4F8902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2B23AD-1FDB-4170-BEB8-54A98419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D556C0-57E7-4C3A-9D2B-90FBD94BE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104CD6-30DA-453A-A7F6-B669530A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76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DF9B0-9D0E-4E76-860C-C5B79490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F86E15-7AAE-487E-A2CC-9AAF00ED6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1EF4351-9DAB-40F2-A882-E6FDAD3A9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E8FC18-E95F-4511-8CFE-5BE3EDD4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41E42D-C617-4622-A7C1-3970FDED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7371484-E92F-4C8E-A8EC-539713A86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17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99F11-DCAA-4BE2-8924-D6AB9CA9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4490400-5F55-4DA9-8751-57C24F6CF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BB07AD9-C917-44FF-979B-54555C564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CF95412-D017-4CCB-B219-272D30B85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1A56608-E8A8-42AD-B0B5-909ACC564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A75DF7D-9317-4B5C-9049-BF17F8F6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078D94C-F497-4A77-B677-FDC128352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C098EFE-417E-4462-AF55-92BDA0B8C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3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C07A63-85A7-4354-8827-4D73E032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1DBF5A-B140-467C-84C8-D6FD004D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E4F5D87-EB75-4385-9ECE-DB422CE33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E492F10-123D-4557-8875-CF159F886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42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868C3C6-1130-4F82-B612-41B9906F4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909700B-9F28-41BE-9D4A-8FB8C2E25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98F65F0-8424-4F5B-91E1-D4ABDF70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68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52A94-75B8-4FCC-9C97-59310BF7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FEB5CF-E1D6-4559-AE14-D1793CA66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5AE672-55D2-4D6D-AD6D-0F8E25C85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A53993-3DBD-48C0-9F38-330652295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4251CB-5A6B-422B-BF85-2E1E3DF9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B8B8F4-5A43-45F2-90A4-2317A92D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90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45855-F270-41FA-9298-46BCE322A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EBD36FF-C454-4F2E-BCA6-69037DD41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526A78-93BA-428F-A664-BDE92822C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73E337-677C-4A4E-A553-9532259E0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3E11A4-CE11-4D76-B3D9-9D815D35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EED2CD-C749-403D-9C3D-33036B89E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2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FEB046A-AB27-4156-A366-B313CCA7B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D9F52F-E78D-4C43-9446-35E080030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80D0E7-4D26-4D87-96DE-8549EB70E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FEFBB-6683-42BF-B1C6-E01BB032D900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439E1D-ED89-4D2C-8043-B3680F767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9F05AC-8C43-44AF-A696-86E06C00BB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EACC-5201-4589-896E-4E5319AC955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01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EYkVbx7cmY?feature=oemb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B1A89-4026-4AA4-8029-408F8EB8E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0295" y="1396289"/>
            <a:ext cx="4668257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Propriedades do ar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2EEE8F11-3582-44B7-9869-F2D26D7DD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133221" cy="3548529"/>
          </a:xfrm>
          <a:custGeom>
            <a:avLst/>
            <a:gdLst>
              <a:gd name="connsiteX0" fmla="*/ 0 w 4133221"/>
              <a:gd name="connsiteY0" fmla="*/ 0 h 3548529"/>
              <a:gd name="connsiteX1" fmla="*/ 3798429 w 4133221"/>
              <a:gd name="connsiteY1" fmla="*/ 0 h 3548529"/>
              <a:gd name="connsiteX2" fmla="*/ 3850140 w 4133221"/>
              <a:gd name="connsiteY2" fmla="*/ 85119 h 3548529"/>
              <a:gd name="connsiteX3" fmla="*/ 4133221 w 4133221"/>
              <a:gd name="connsiteY3" fmla="*/ 1203093 h 3548529"/>
              <a:gd name="connsiteX4" fmla="*/ 1787785 w 4133221"/>
              <a:gd name="connsiteY4" fmla="*/ 3548529 h 3548529"/>
              <a:gd name="connsiteX5" fmla="*/ 129311 w 4133221"/>
              <a:gd name="connsiteY5" fmla="*/ 2861567 h 3548529"/>
              <a:gd name="connsiteX6" fmla="*/ 0 w 4133221"/>
              <a:gd name="connsiteY6" fmla="*/ 2719289 h 354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3221" h="3548529">
                <a:moveTo>
                  <a:pt x="0" y="0"/>
                </a:moveTo>
                <a:lnTo>
                  <a:pt x="3798429" y="0"/>
                </a:lnTo>
                <a:lnTo>
                  <a:pt x="3850140" y="85119"/>
                </a:lnTo>
                <a:cubicBezTo>
                  <a:pt x="4030674" y="417451"/>
                  <a:pt x="4133221" y="798296"/>
                  <a:pt x="4133221" y="1203093"/>
                </a:cubicBezTo>
                <a:cubicBezTo>
                  <a:pt x="4133221" y="2498442"/>
                  <a:pt x="3083134" y="3548529"/>
                  <a:pt x="1787785" y="3548529"/>
                </a:cubicBezTo>
                <a:cubicBezTo>
                  <a:pt x="1140111" y="3548529"/>
                  <a:pt x="553752" y="3286007"/>
                  <a:pt x="129311" y="2861567"/>
                </a:cubicBezTo>
                <a:lnTo>
                  <a:pt x="0" y="271928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2141F1CC-6A53-4BCF-9127-AABB52E24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1" y="3842187"/>
            <a:ext cx="3321156" cy="3015812"/>
          </a:xfrm>
          <a:custGeom>
            <a:avLst/>
            <a:gdLst>
              <a:gd name="connsiteX0" fmla="*/ 1359768 w 3321156"/>
              <a:gd name="connsiteY0" fmla="*/ 0 h 3015812"/>
              <a:gd name="connsiteX1" fmla="*/ 3321156 w 3321156"/>
              <a:gd name="connsiteY1" fmla="*/ 1961388 h 3015812"/>
              <a:gd name="connsiteX2" fmla="*/ 3084427 w 3321156"/>
              <a:gd name="connsiteY2" fmla="*/ 2896302 h 3015812"/>
              <a:gd name="connsiteX3" fmla="*/ 3011823 w 3321156"/>
              <a:gd name="connsiteY3" fmla="*/ 3015812 h 3015812"/>
              <a:gd name="connsiteX4" fmla="*/ 0 w 3321156"/>
              <a:gd name="connsiteY4" fmla="*/ 3015812 h 3015812"/>
              <a:gd name="connsiteX5" fmla="*/ 0 w 3321156"/>
              <a:gd name="connsiteY5" fmla="*/ 549808 h 3015812"/>
              <a:gd name="connsiteX6" fmla="*/ 112143 w 3321156"/>
              <a:gd name="connsiteY6" fmla="*/ 447886 h 3015812"/>
              <a:gd name="connsiteX7" fmla="*/ 1359768 w 3321156"/>
              <a:gd name="connsiteY7" fmla="*/ 0 h 301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156" h="3015812">
                <a:moveTo>
                  <a:pt x="1359768" y="0"/>
                </a:moveTo>
                <a:cubicBezTo>
                  <a:pt x="2443013" y="0"/>
                  <a:pt x="3321156" y="878143"/>
                  <a:pt x="3321156" y="1961388"/>
                </a:cubicBezTo>
                <a:cubicBezTo>
                  <a:pt x="3321156" y="2299902"/>
                  <a:pt x="3235400" y="2618387"/>
                  <a:pt x="3084427" y="2896302"/>
                </a:cubicBezTo>
                <a:lnTo>
                  <a:pt x="3011823" y="3015812"/>
                </a:lnTo>
                <a:lnTo>
                  <a:pt x="0" y="3015812"/>
                </a:lnTo>
                <a:lnTo>
                  <a:pt x="0" y="549808"/>
                </a:lnTo>
                <a:lnTo>
                  <a:pt x="112143" y="447886"/>
                </a:lnTo>
                <a:cubicBezTo>
                  <a:pt x="451187" y="168082"/>
                  <a:pt x="885848" y="0"/>
                  <a:pt x="135976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561B2B49-7142-4CA8-A929-4671548E6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4530" y="2496668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Bomba de encher bola: Como escolher a melhor em 2020?">
            <a:extLst>
              <a:ext uri="{FF2B5EF4-FFF2-40B4-BE49-F238E27FC236}">
                <a16:creationId xmlns:a16="http://schemas.microsoft.com/office/drawing/2014/main" id="{FCDC8DE2-5834-4834-967D-92F987278C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" r="31680" b="-4"/>
          <a:stretch/>
        </p:blipFill>
        <p:spPr bwMode="auto">
          <a:xfrm>
            <a:off x="3559122" y="2661260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antos Dumont faz em Paris o primeiro voo com o 14 BIS">
            <a:extLst>
              <a:ext uri="{FF2B5EF4-FFF2-40B4-BE49-F238E27FC236}">
                <a16:creationId xmlns:a16="http://schemas.microsoft.com/office/drawing/2014/main" id="{BECD105F-0F98-4AF1-A364-233D579A10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7" r="18475" b="-3"/>
          <a:stretch/>
        </p:blipFill>
        <p:spPr bwMode="auto">
          <a:xfrm>
            <a:off x="20" y="10"/>
            <a:ext cx="3967953" cy="3383270"/>
          </a:xfrm>
          <a:custGeom>
            <a:avLst/>
            <a:gdLst/>
            <a:ahLst/>
            <a:cxnLst/>
            <a:rect l="l" t="t" r="r" b="b"/>
            <a:pathLst>
              <a:path w="3967973" h="3383280">
                <a:moveTo>
                  <a:pt x="0" y="0"/>
                </a:moveTo>
                <a:lnTo>
                  <a:pt x="3605273" y="0"/>
                </a:lnTo>
                <a:lnTo>
                  <a:pt x="3704836" y="163887"/>
                </a:lnTo>
                <a:cubicBezTo>
                  <a:pt x="3872651" y="472804"/>
                  <a:pt x="3967973" y="826817"/>
                  <a:pt x="3967973" y="1203093"/>
                </a:cubicBezTo>
                <a:cubicBezTo>
                  <a:pt x="3967973" y="2407177"/>
                  <a:pt x="2991870" y="3383280"/>
                  <a:pt x="1787786" y="3383280"/>
                </a:cubicBezTo>
                <a:cubicBezTo>
                  <a:pt x="1110489" y="3383280"/>
                  <a:pt x="505326" y="3074435"/>
                  <a:pt x="105448" y="2589894"/>
                </a:cubicBezTo>
                <a:lnTo>
                  <a:pt x="0" y="244888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arômetro analógico da pesca redonda do diâmetro de 72mm do barômetro  aneróide da elevada precisão com borracha do pe|aneroid barometer|fishing  barometerbarometer aneroid - AliExpress">
            <a:extLst>
              <a:ext uri="{FF2B5EF4-FFF2-40B4-BE49-F238E27FC236}">
                <a16:creationId xmlns:a16="http://schemas.microsoft.com/office/drawing/2014/main" id="{821481F7-823D-4EDE-B866-D82463CDC5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81" r="4" b="5269"/>
          <a:stretch/>
        </p:blipFill>
        <p:spPr bwMode="auto">
          <a:xfrm>
            <a:off x="4825" y="4007260"/>
            <a:ext cx="3155071" cy="2850749"/>
          </a:xfrm>
          <a:custGeom>
            <a:avLst/>
            <a:gdLst/>
            <a:ahLst/>
            <a:cxnLst/>
            <a:rect l="l" t="t" r="r" b="b"/>
            <a:pathLst>
              <a:path w="3155071" h="2850749">
                <a:moveTo>
                  <a:pt x="1358746" y="0"/>
                </a:moveTo>
                <a:cubicBezTo>
                  <a:pt x="2350829" y="0"/>
                  <a:pt x="3155071" y="804242"/>
                  <a:pt x="3155071" y="1796325"/>
                </a:cubicBezTo>
                <a:cubicBezTo>
                  <a:pt x="3155071" y="2168356"/>
                  <a:pt x="3041975" y="2513972"/>
                  <a:pt x="2848287" y="2800668"/>
                </a:cubicBezTo>
                <a:lnTo>
                  <a:pt x="2810837" y="2850749"/>
                </a:lnTo>
                <a:lnTo>
                  <a:pt x="0" y="2850749"/>
                </a:lnTo>
                <a:lnTo>
                  <a:pt x="0" y="623564"/>
                </a:lnTo>
                <a:lnTo>
                  <a:pt x="88552" y="526132"/>
                </a:lnTo>
                <a:cubicBezTo>
                  <a:pt x="413623" y="201061"/>
                  <a:pt x="862705" y="0"/>
                  <a:pt x="135874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0CC45E98-4967-49E5-B2CF-726A5C3BA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0296" y="3067925"/>
            <a:ext cx="4668256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 err="1"/>
              <a:t>Apostila</a:t>
            </a:r>
            <a:r>
              <a:rPr lang="en-US" sz="1800" dirty="0"/>
              <a:t> 8</a:t>
            </a:r>
          </a:p>
          <a:p>
            <a:r>
              <a:rPr lang="en-US" sz="1800" dirty="0" err="1"/>
              <a:t>Capítulo</a:t>
            </a:r>
            <a:r>
              <a:rPr lang="en-US" sz="1800" dirty="0"/>
              <a:t> 18</a:t>
            </a:r>
          </a:p>
          <a:p>
            <a:r>
              <a:rPr lang="en-US" sz="1800" dirty="0" err="1"/>
              <a:t>Págs</a:t>
            </a:r>
            <a:r>
              <a:rPr lang="en-US" sz="1800" dirty="0"/>
              <a:t>. 105 a108</a:t>
            </a:r>
          </a:p>
          <a:p>
            <a:r>
              <a:rPr lang="en-US" sz="1800" dirty="0"/>
              <a:t>6º </a:t>
            </a:r>
            <a:r>
              <a:rPr lang="en-US" sz="1800" dirty="0" err="1"/>
              <a:t>ano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57564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0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1" name="Picture 72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0884181-DE7C-4173-B3A9-FC371CB62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4086" y="257183"/>
            <a:ext cx="4977976" cy="1454051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000000"/>
                </a:solidFill>
              </a:rPr>
              <a:t>Propriedades do ar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Propriedades do ar / gases - Só Biologia">
            <a:extLst>
              <a:ext uri="{FF2B5EF4-FFF2-40B4-BE49-F238E27FC236}">
                <a16:creationId xmlns:a16="http://schemas.microsoft.com/office/drawing/2014/main" id="{E68065AC-34D3-4BA2-AFC1-F20B06D9F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9349" y="2673355"/>
            <a:ext cx="3661831" cy="1531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48B80C-37C0-4A5D-9729-9428EC9E3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3" y="2076994"/>
            <a:ext cx="5875003" cy="4415246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pt-BR" sz="2100" b="1" u="sng" dirty="0">
                <a:solidFill>
                  <a:srgbClr val="000000"/>
                </a:solidFill>
              </a:rPr>
              <a:t>Incolor, inodoro e insípido</a:t>
            </a:r>
          </a:p>
          <a:p>
            <a:pPr marL="0" indent="0">
              <a:buNone/>
            </a:pPr>
            <a:r>
              <a:rPr lang="pt-BR" sz="2100" dirty="0">
                <a:solidFill>
                  <a:srgbClr val="000000"/>
                </a:solidFill>
              </a:rPr>
              <a:t>Essas características são as mais fáceis de perceber. </a:t>
            </a:r>
          </a:p>
          <a:p>
            <a:pPr>
              <a:buFontTx/>
              <a:buChar char="-"/>
            </a:pPr>
            <a:r>
              <a:rPr lang="pt-BR" sz="2100" dirty="0">
                <a:solidFill>
                  <a:srgbClr val="000000"/>
                </a:solidFill>
              </a:rPr>
              <a:t>Não vemos a atmosfera, ela não tem cor (é incolor)</a:t>
            </a:r>
          </a:p>
          <a:p>
            <a:pPr>
              <a:buFontTx/>
              <a:buChar char="-"/>
            </a:pPr>
            <a:r>
              <a:rPr lang="pt-BR" sz="2100" dirty="0">
                <a:solidFill>
                  <a:srgbClr val="000000"/>
                </a:solidFill>
              </a:rPr>
              <a:t>Não sentimos o cheiro do ar que respiramos (é inodoro)</a:t>
            </a:r>
          </a:p>
          <a:p>
            <a:pPr>
              <a:buFontTx/>
              <a:buChar char="-"/>
            </a:pPr>
            <a:r>
              <a:rPr lang="pt-BR" sz="2100" dirty="0">
                <a:solidFill>
                  <a:srgbClr val="000000"/>
                </a:solidFill>
              </a:rPr>
              <a:t>Não sentimos seu sabor (é insípido)</a:t>
            </a:r>
          </a:p>
          <a:p>
            <a:pPr marL="0" indent="0">
              <a:buNone/>
            </a:pPr>
            <a:r>
              <a:rPr lang="pt-BR" sz="2100" dirty="0">
                <a:solidFill>
                  <a:srgbClr val="000000"/>
                </a:solidFill>
              </a:rPr>
              <a:t>Se sentirmos algo diferente do que acabamos de ler, significa que existem partículas em suspensão no ar.</a:t>
            </a:r>
          </a:p>
          <a:p>
            <a:pPr marL="0" indent="0">
              <a:buNone/>
            </a:pPr>
            <a:endParaRPr lang="pt-BR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t-BR" sz="2100" b="1" u="sng" dirty="0">
                <a:solidFill>
                  <a:srgbClr val="000000"/>
                </a:solidFill>
              </a:rPr>
              <a:t>Massa e volume</a:t>
            </a:r>
          </a:p>
          <a:p>
            <a:pPr marL="0" indent="0">
              <a:buNone/>
            </a:pPr>
            <a:r>
              <a:rPr lang="pt-BR" sz="2100" dirty="0">
                <a:solidFill>
                  <a:srgbClr val="000000"/>
                </a:solidFill>
              </a:rPr>
              <a:t>O ar tem massa e volume.</a:t>
            </a:r>
          </a:p>
          <a:p>
            <a:pPr marL="0" indent="0">
              <a:buNone/>
            </a:pPr>
            <a:r>
              <a:rPr lang="pt-BR" sz="2100" dirty="0">
                <a:solidFill>
                  <a:srgbClr val="000000"/>
                </a:solidFill>
              </a:rPr>
              <a:t>Acompanhe a experiência da professora conforme a figura da página 105</a:t>
            </a:r>
          </a:p>
          <a:p>
            <a:pPr marL="0" indent="0">
              <a:buNone/>
            </a:pPr>
            <a:endParaRPr lang="pt-BR" sz="2100" b="1" u="sng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pt-BR" sz="1400" b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B6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B6DE545C-F555-4E77-8519-BF3AB4B83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u="sng" dirty="0" err="1">
                <a:solidFill>
                  <a:srgbClr val="FFFFFF"/>
                </a:solidFill>
              </a:rPr>
              <a:t>Pressão</a:t>
            </a:r>
            <a:r>
              <a:rPr lang="en-US" sz="3600" b="1" u="sng" dirty="0">
                <a:solidFill>
                  <a:srgbClr val="FFFFFF"/>
                </a:solidFill>
              </a:rPr>
              <a:t> </a:t>
            </a:r>
            <a:r>
              <a:rPr lang="en-US" sz="3600" b="1" u="sng" dirty="0" err="1">
                <a:solidFill>
                  <a:srgbClr val="FFFFFF"/>
                </a:solidFill>
              </a:rPr>
              <a:t>atmosférica</a:t>
            </a:r>
            <a:br>
              <a:rPr lang="en-US" sz="3600" b="1" u="sng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Geo - Conceição : AR, VENTOS ALÍSIOS E CONTRA- ALÍSIOS.">
            <a:extLst>
              <a:ext uri="{FF2B5EF4-FFF2-40B4-BE49-F238E27FC236}">
                <a16:creationId xmlns:a16="http://schemas.microsoft.com/office/drawing/2014/main" id="{25A011A9-7655-4A6F-89B2-96CFF6334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29" y="966802"/>
            <a:ext cx="7779465" cy="475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36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ídia Online 3" title="Faça AGORA 5 experiências usando pressão atmosférica! #clubedecienciasmm">
            <a:hlinkClick r:id="" action="ppaction://media"/>
            <a:extLst>
              <a:ext uri="{FF2B5EF4-FFF2-40B4-BE49-F238E27FC236}">
                <a16:creationId xmlns:a16="http://schemas.microsoft.com/office/drawing/2014/main" id="{54612C43-5AE9-4A9F-92AB-161B16F08FE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8916" y="123124"/>
            <a:ext cx="11754226" cy="661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3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352BBB9-69A8-405C-9209-A9FE217AE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2BA8247A-9874-4F57-82F4-AEB016E66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30C3CE4-8479-4B6E-9C21-D7B0CD89E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F7BCD297-22FC-4ECD-95DC-8581D5E6B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061A25F1-8873-4D98-B8D5-169EA0AC9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CB7BCAD9-3EF1-4FCE-AFA0-BD2C545A7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36649524-3638-4334-8ED6-539D10DF4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1F05E6D-4987-40D1-BBD7-4F0A28C20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84915"/>
            <a:ext cx="4651076" cy="1951075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Compressibilidade e expansibilidade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351336-E32E-4582-94F3-524BFBFF0871}"/>
              </a:ext>
            </a:extLst>
          </p:cNvPr>
          <p:cNvSpPr txBox="1"/>
          <p:nvPr/>
        </p:nvSpPr>
        <p:spPr>
          <a:xfrm>
            <a:off x="5387716" y="486023"/>
            <a:ext cx="6518827" cy="1951087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>
                <a:solidFill>
                  <a:schemeClr val="bg1"/>
                </a:solidFill>
              </a:rPr>
              <a:t>Nestas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duas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propriedades</a:t>
            </a:r>
            <a:r>
              <a:rPr lang="en-US" sz="2000" dirty="0">
                <a:solidFill>
                  <a:schemeClr val="bg1"/>
                </a:solidFill>
              </a:rPr>
              <a:t> do </a:t>
            </a:r>
            <a:r>
              <a:rPr lang="en-US" sz="2000" dirty="0" err="1">
                <a:solidFill>
                  <a:schemeClr val="bg1"/>
                </a:solidFill>
              </a:rPr>
              <a:t>ar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devemos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pensar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organização</a:t>
            </a:r>
            <a:r>
              <a:rPr lang="en-US" sz="2000" dirty="0">
                <a:solidFill>
                  <a:schemeClr val="bg1"/>
                </a:solidFill>
              </a:rPr>
              <a:t> das </a:t>
            </a:r>
            <a:r>
              <a:rPr lang="en-US" sz="2000" dirty="0" err="1">
                <a:solidFill>
                  <a:schemeClr val="bg1"/>
                </a:solidFill>
              </a:rPr>
              <a:t>moléculas</a:t>
            </a:r>
            <a:r>
              <a:rPr lang="en-US" sz="2000" dirty="0">
                <a:solidFill>
                  <a:schemeClr val="bg1"/>
                </a:solidFill>
              </a:rPr>
              <a:t> dentro dos </a:t>
            </a:r>
            <a:r>
              <a:rPr lang="en-US" sz="2000" dirty="0" err="1">
                <a:solidFill>
                  <a:schemeClr val="bg1"/>
                </a:solidFill>
              </a:rPr>
              <a:t>recipientes</a:t>
            </a:r>
            <a:r>
              <a:rPr lang="en-US" sz="2000" dirty="0">
                <a:solidFill>
                  <a:schemeClr val="bg1"/>
                </a:solidFill>
              </a:rPr>
              <a:t>. No </a:t>
            </a:r>
            <a:r>
              <a:rPr lang="en-US" sz="2000" dirty="0" err="1">
                <a:solidFill>
                  <a:schemeClr val="bg1"/>
                </a:solidFill>
              </a:rPr>
              <a:t>estado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gasoso</a:t>
            </a:r>
            <a:r>
              <a:rPr lang="en-US" sz="2000" dirty="0">
                <a:solidFill>
                  <a:schemeClr val="bg1"/>
                </a:solidFill>
              </a:rPr>
              <a:t>, as </a:t>
            </a:r>
            <a:r>
              <a:rPr lang="en-US" sz="2000" dirty="0" err="1">
                <a:solidFill>
                  <a:schemeClr val="bg1"/>
                </a:solidFill>
              </a:rPr>
              <a:t>moléculas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estão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mais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afastadas</a:t>
            </a:r>
            <a:r>
              <a:rPr lang="en-US" sz="2000" dirty="0">
                <a:solidFill>
                  <a:schemeClr val="bg1"/>
                </a:solidFill>
              </a:rPr>
              <a:t> e se </a:t>
            </a:r>
            <a:r>
              <a:rPr lang="en-US" sz="2000" dirty="0" err="1">
                <a:solidFill>
                  <a:schemeClr val="bg1"/>
                </a:solidFill>
              </a:rPr>
              <a:t>movimentam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livremente</a:t>
            </a:r>
            <a:r>
              <a:rPr lang="en-US" sz="2000" dirty="0">
                <a:solidFill>
                  <a:schemeClr val="bg1"/>
                </a:solidFill>
              </a:rPr>
              <a:t>. Por </a:t>
            </a:r>
            <a:r>
              <a:rPr lang="en-US" sz="2000" dirty="0" err="1">
                <a:solidFill>
                  <a:schemeClr val="bg1"/>
                </a:solidFill>
              </a:rPr>
              <a:t>estarem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distantes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umas</a:t>
            </a:r>
            <a:r>
              <a:rPr lang="en-US" sz="2000" dirty="0">
                <a:solidFill>
                  <a:schemeClr val="bg1"/>
                </a:solidFill>
              </a:rPr>
              <a:t> das </a:t>
            </a:r>
            <a:r>
              <a:rPr lang="en-US" sz="2000" dirty="0" err="1">
                <a:solidFill>
                  <a:schemeClr val="bg1"/>
                </a:solidFill>
              </a:rPr>
              <a:t>outras</a:t>
            </a:r>
            <a:r>
              <a:rPr lang="en-US" sz="2000" dirty="0">
                <a:solidFill>
                  <a:schemeClr val="bg1"/>
                </a:solidFill>
              </a:rPr>
              <a:t>, as </a:t>
            </a:r>
            <a:r>
              <a:rPr lang="en-US" sz="2000" dirty="0" err="1">
                <a:solidFill>
                  <a:schemeClr val="bg1"/>
                </a:solidFill>
              </a:rPr>
              <a:t>moléculas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podem</a:t>
            </a:r>
            <a:r>
              <a:rPr lang="en-US" sz="2000" dirty="0">
                <a:solidFill>
                  <a:schemeClr val="bg1"/>
                </a:solidFill>
              </a:rPr>
              <a:t> ser </a:t>
            </a:r>
            <a:r>
              <a:rPr lang="en-US" sz="2000" dirty="0" err="1">
                <a:solidFill>
                  <a:schemeClr val="bg1"/>
                </a:solidFill>
              </a:rPr>
              <a:t>comprimidas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ou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seja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reduzidas</a:t>
            </a:r>
            <a:r>
              <a:rPr lang="en-US" sz="2000" dirty="0">
                <a:solidFill>
                  <a:schemeClr val="bg1"/>
                </a:solidFill>
              </a:rPr>
              <a:t> de volume sob </a:t>
            </a:r>
            <a:r>
              <a:rPr lang="en-US" sz="2000" dirty="0" err="1">
                <a:solidFill>
                  <a:schemeClr val="bg1"/>
                </a:solidFill>
              </a:rPr>
              <a:t>pressão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contraídas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encolhidas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Modelo representando os estados físicos da matéria">
            <a:extLst>
              <a:ext uri="{FF2B5EF4-FFF2-40B4-BE49-F238E27FC236}">
                <a16:creationId xmlns:a16="http://schemas.microsoft.com/office/drawing/2014/main" id="{C7E544C9-AF66-43C2-8907-E7EEE051440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53"/>
          <a:stretch/>
        </p:blipFill>
        <p:spPr bwMode="auto">
          <a:xfrm>
            <a:off x="629638" y="2708781"/>
            <a:ext cx="10848063" cy="349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9" name="Group 98">
            <a:extLst>
              <a:ext uri="{FF2B5EF4-FFF2-40B4-BE49-F238E27FC236}">
                <a16:creationId xmlns:a16="http://schemas.microsoft.com/office/drawing/2014/main" id="{AF19A774-30A5-488B-9BAF-629C6440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2852760"/>
            <a:ext cx="304800" cy="429768"/>
            <a:chOff x="215328" y="-46937"/>
            <a:chExt cx="304800" cy="2773841"/>
          </a:xfrm>
        </p:grpSpPr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291EBF88-5B98-4258-A542-14C3AF2E52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8FBC2D58-9E3C-490D-BD7A-61EF07EA7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B6CF1BB4-1C1D-4EDE-BA26-0243FCF83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00C83729-E02F-4512-AFE7-F4792228BD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564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0394FE2-BDDA-4ECE-B320-81AE19E90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625AAC5-802A-4197-8804-2B78FF65C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F4C20EA-1B97-46D4-B9D6-58BE43B9E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0" y="310896"/>
            <a:ext cx="7982712" cy="8686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Compressibilidade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expansibilidade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A1B139DD-0E8D-42FA-9171-C5F001754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pic>
        <p:nvPicPr>
          <p:cNvPr id="2050" name="Picture 2" descr="Pressão atmosférica e a altitude - Só Biologia">
            <a:extLst>
              <a:ext uri="{FF2B5EF4-FFF2-40B4-BE49-F238E27FC236}">
                <a16:creationId xmlns:a16="http://schemas.microsoft.com/office/drawing/2014/main" id="{537E4F20-9232-4D7E-BE36-0D29D289A9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81"/>
          <a:stretch/>
        </p:blipFill>
        <p:spPr bwMode="auto">
          <a:xfrm>
            <a:off x="354926" y="2128367"/>
            <a:ext cx="5577840" cy="408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Propriedades do Ar - Cola da Web">
            <a:extLst>
              <a:ext uri="{FF2B5EF4-FFF2-40B4-BE49-F238E27FC236}">
                <a16:creationId xmlns:a16="http://schemas.microsoft.com/office/drawing/2014/main" id="{FAB6BB4A-BEDE-400F-9C02-95D69B48A2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4" r="3322" b="-2"/>
          <a:stretch/>
        </p:blipFill>
        <p:spPr bwMode="auto">
          <a:xfrm>
            <a:off x="6194332" y="2128367"/>
            <a:ext cx="5577840" cy="408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6ABF087-0860-4334-BA75-2A0C7740FA99}"/>
              </a:ext>
            </a:extLst>
          </p:cNvPr>
          <p:cNvSpPr txBox="1"/>
          <p:nvPr/>
        </p:nvSpPr>
        <p:spPr>
          <a:xfrm>
            <a:off x="419828" y="2281364"/>
            <a:ext cx="2843877" cy="379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37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B786C0-5588-47CC-86CF-BA14A0D5B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</p:spPr>
        <p:txBody>
          <a:bodyPr/>
          <a:lstStyle/>
          <a:p>
            <a:r>
              <a:rPr lang="pt-BR" dirty="0"/>
              <a:t>Pág. 118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E0A225-FA22-4864-B21A-792771D0C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05" y="1344770"/>
            <a:ext cx="11284131" cy="50560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3) Na primeira vez, o baldinho estava cheio de ar, o ar ocupa espaço e não deixa a água entrar e afundar o baldinho. Na segunda vez, quando André inclinou o balde, o ar saiu e a água ocupou o esse espaço, e o baldinho afundou.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4) Ao encher a garrafa com água quente, esquentamos as paredes da garrafa. Ao esvaziá-la o interior da garrafa está quente e por isso as moléculas estão agitadas. Depois de alguns minutos as moléculas se comprimem, diminuindo a pressão dentro da garrafa e dificulta a abertura da tampa.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5</a:t>
            </a:r>
            <a:r>
              <a:rPr lang="pt-BR"/>
              <a:t>) Alternativa 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79107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282</Words>
  <Application>Microsoft Office PowerPoint</Application>
  <PresentationFormat>Widescreen</PresentationFormat>
  <Paragraphs>26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Calibri Light</vt:lpstr>
      <vt:lpstr>Tema do Office</vt:lpstr>
      <vt:lpstr>Propriedades do ar</vt:lpstr>
      <vt:lpstr>Propriedades do ar</vt:lpstr>
      <vt:lpstr>Pressão atmosférica </vt:lpstr>
      <vt:lpstr>PowerPoint Presentation</vt:lpstr>
      <vt:lpstr>Compressibilidade e expansibilidade</vt:lpstr>
      <vt:lpstr>Compressibilidade e expansibilidade</vt:lpstr>
      <vt:lpstr>Pág. 118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Propriedades do ar</dc:title>
  <dc:creator>Fabio Mincarelli</dc:creator>
  <cp:lastModifiedBy>Kellen Souza</cp:lastModifiedBy>
  <cp:revision>22</cp:revision>
  <dcterms:created xsi:type="dcterms:W3CDTF">2020-09-01T18:11:32Z</dcterms:created>
  <dcterms:modified xsi:type="dcterms:W3CDTF">2023-09-20T17:33:33Z</dcterms:modified>
</cp:coreProperties>
</file>