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71"/>
  </p:notesMasterIdLst>
  <p:sldIdLst>
    <p:sldId id="425" r:id="rId2"/>
    <p:sldId id="424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69" r:id="rId47"/>
    <p:sldId id="470" r:id="rId48"/>
    <p:sldId id="471" r:id="rId49"/>
    <p:sldId id="472" r:id="rId50"/>
    <p:sldId id="473" r:id="rId51"/>
    <p:sldId id="474" r:id="rId52"/>
    <p:sldId id="475" r:id="rId53"/>
    <p:sldId id="476" r:id="rId54"/>
    <p:sldId id="477" r:id="rId55"/>
    <p:sldId id="478" r:id="rId56"/>
    <p:sldId id="479" r:id="rId57"/>
    <p:sldId id="480" r:id="rId58"/>
    <p:sldId id="481" r:id="rId59"/>
    <p:sldId id="482" r:id="rId60"/>
    <p:sldId id="483" r:id="rId61"/>
    <p:sldId id="484" r:id="rId62"/>
    <p:sldId id="485" r:id="rId63"/>
    <p:sldId id="486" r:id="rId64"/>
    <p:sldId id="487" r:id="rId65"/>
    <p:sldId id="488" r:id="rId66"/>
    <p:sldId id="489" r:id="rId67"/>
    <p:sldId id="490" r:id="rId68"/>
    <p:sldId id="491" r:id="rId69"/>
    <p:sldId id="492" r:id="rId7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CAGP6tRzgY4iJNJL7qlDQ==" hashData="CTI2ofs5+JFBZQg49q2vElzaBZn45vDU5Go8hBV+huRHqt4rTfET417CTB5LbTYhJfYt3UabHUtIhzSySb6VX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CC"/>
    <a:srgbClr val="00CC00"/>
    <a:srgbClr val="FF33CC"/>
    <a:srgbClr val="FFFF99"/>
    <a:srgbClr val="402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E138C-BA31-49BD-A02E-8EA713520783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A4760-882A-45AC-8510-656AD97DC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66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A4760-882A-45AC-8510-656AD97DCCD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68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A4760-882A-45AC-8510-656AD97DCCD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67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A4760-882A-45AC-8510-656AD97DCCDB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30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A4760-882A-45AC-8510-656AD97DCCDB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7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2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96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1BF4C6-29A8-47DC-BCC0-ED90F66C84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268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59097E-DEF3-4582-8DE9-371F891391E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41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21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93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97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06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21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63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33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9CCBC-697E-4A9C-ADC6-2856790308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AE6F-9F5B-49F4-AA59-D0D3299C3F0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1E676F-BF40-4249-95C7-7A557FEF1D32}"/>
              </a:ext>
            </a:extLst>
          </p:cNvPr>
          <p:cNvSpPr txBox="1"/>
          <p:nvPr userDrawn="1"/>
        </p:nvSpPr>
        <p:spPr>
          <a:xfrm rot="19435882">
            <a:off x="-4250175" y="2921169"/>
            <a:ext cx="17644350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tx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rlN2nanUCE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8ZzZbFAZnE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qqVi3X5ck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69&amp;v=CJ1dp_3B3r0&amp;feature=emb_logo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Z8Y4aWJWB1E" TargetMode="External"/><Relationship Id="rId4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gif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82cYVj92I" TargetMode="External"/><Relationship Id="rId2" Type="http://schemas.openxmlformats.org/officeDocument/2006/relationships/hyperlink" Target="https://www.youtube.com/watch?v=jnTiInipHt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MjhQdUJHgKE" TargetMode="External"/><Relationship Id="rId4" Type="http://schemas.openxmlformats.org/officeDocument/2006/relationships/hyperlink" Target="https://www.youtube.com/watch?v=dGP_0L0Z99g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Rbke-smuE" TargetMode="External"/><Relationship Id="rId2" Type="http://schemas.openxmlformats.org/officeDocument/2006/relationships/hyperlink" Target="https://www.youtube.com/watch?v=pYSKSRHGeN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3odj6-5xUz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BB5DCDA-515D-4769-A4ED-234CED33AB02}"/>
              </a:ext>
            </a:extLst>
          </p:cNvPr>
          <p:cNvSpPr txBox="1"/>
          <p:nvPr/>
        </p:nvSpPr>
        <p:spPr>
          <a:xfrm>
            <a:off x="215516" y="2551837"/>
            <a:ext cx="87129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QUESTÃO AGRÁRIA BRASILEIRA</a:t>
            </a:r>
          </a:p>
        </p:txBody>
      </p:sp>
    </p:spTree>
    <p:extLst>
      <p:ext uri="{BB962C8B-B14F-4D97-AF65-F5344CB8AC3E}">
        <p14:creationId xmlns:p14="http://schemas.microsoft.com/office/powerpoint/2010/main" val="329331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0F9A19F-2F51-4B04-A5C3-13A45E7A7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90" y="800708"/>
            <a:ext cx="4047461" cy="48906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AE185E9-F992-4553-A401-9E4AD15B1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256" y="800708"/>
            <a:ext cx="4125754" cy="48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6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C1DE343-AB74-4575-B6C6-37F195A2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2" y="566442"/>
            <a:ext cx="4373438" cy="49346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6A6C4BB-A3C1-46D8-9B6B-E5505C644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41823"/>
            <a:ext cx="4157414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9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9149DD8-B7CF-465C-A894-24FDC2FE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2" y="864670"/>
            <a:ext cx="4054646" cy="48245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B4D47A-F5A7-42CF-B30C-3AF6755C6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9" y="836712"/>
            <a:ext cx="42182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milkpoint.com.br/img/artigo/conteudo/62828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861048"/>
            <a:ext cx="48199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Agro exporta US$ 8,8 bilhões em janeiro e bate recor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58" y="1659169"/>
            <a:ext cx="4037037" cy="35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s2-valor.glbimg.com/M_RA8B_bfrxaXk-Ff7UEwaWBuz0=/984x0/smart/filters:strip_icc()/i.s3.glbimg.com/v1/AUTH_63b422c2caee4269b8b34177e8876b93/internal_photos/bs/2020/q/q/pSfuHKQO2VEKZnCAYoVA/arte04agr-101-taxa-b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747940" cy="3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D_-t_I-NajozQSPRpygy1ddBYHYHwEHvYacMIsXlW9Lnlc35P3I_R5DZ2rNQBKUQrfKChNqTOQnSHzvF0CRtY3l6o20NTkbLtLgGm1y2fAvS6yB7dAoGhbQ2SI3lrxbF8t4jc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5782"/>
            <a:ext cx="8892480" cy="491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476672"/>
            <a:ext cx="6720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Expressivo crescimento:</a:t>
            </a:r>
          </a:p>
        </p:txBody>
      </p:sp>
    </p:spTree>
    <p:extLst>
      <p:ext uri="{BB962C8B-B14F-4D97-AF65-F5344CB8AC3E}">
        <p14:creationId xmlns:p14="http://schemas.microsoft.com/office/powerpoint/2010/main" val="23804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480" y="404664"/>
            <a:ext cx="8640960" cy="265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Expressivo crescimento: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Segundo dados do IBGE, a participação da agropecuária oscilou entre 7,4% e 5,2% do PIB entre 2003 e 2012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Tx/>
              <a:buChar char="-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2013, representou 4,85% do PIB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b="1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pt-BR" sz="2800" b="1" dirty="0">
                <a:latin typeface="+mj-lt"/>
              </a:rPr>
              <a:t> </a:t>
            </a:r>
          </a:p>
        </p:txBody>
      </p:sp>
      <p:pic>
        <p:nvPicPr>
          <p:cNvPr id="4" name="Picture 6" descr="Variação do PIB 2013 por setores (Crédito: CB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9" y="2420888"/>
            <a:ext cx="4213457" cy="33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1560" y="5855129"/>
            <a:ext cx="2651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Ministério da Agricultura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Setor de serviços cresce 10,9% e supera perdas de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37" y="2283302"/>
            <a:ext cx="4427503" cy="442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 pandemia, indústria perde ainda mais participação no PIB e agronegócio  ganha protagonismo | Economia | 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532985"/>
            <a:ext cx="6192688" cy="519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4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Char char="-"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atualmente gira em torno de 8% do PIB brasileiro.</a:t>
            </a:r>
          </a:p>
        </p:txBody>
      </p:sp>
    </p:spTree>
    <p:extLst>
      <p:ext uri="{BB962C8B-B14F-4D97-AF65-F5344CB8AC3E}">
        <p14:creationId xmlns:p14="http://schemas.microsoft.com/office/powerpoint/2010/main" val="9252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6512" y="260648"/>
            <a:ext cx="961255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Muito importante para regular a balança comercial.</a:t>
            </a:r>
          </a:p>
        </p:txBody>
      </p:sp>
      <p:pic>
        <p:nvPicPr>
          <p:cNvPr id="4" name="Picture 6" descr="https://s2-valor.glbimg.com/M_RA8B_bfrxaXk-Ff7UEwaWBuz0=/984x0/smart/filters:strip_icc()/i.s3.glbimg.com/v1/AUTH_63b422c2caee4269b8b34177e8876b93/internal_photos/bs/2020/q/q/pSfuHKQO2VEKZnCAYoVA/arte04agr-101-taxa-b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625862" cy="45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ouagro.com.br/wp-content/uploads/2012/01/Exportacoes_agronegoc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0779"/>
            <a:ext cx="4218341" cy="27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gro exporta US$ 8,8 bilhões em janeiro e bate recor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93493"/>
            <a:ext cx="3025158" cy="30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gricultura do Mato Grosso do Sul deve se beneficiar da ratificação do  Protocolo de Nairóbi | Brasil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493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791985" y="5741828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Março/2021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5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n.i.uol.com.br/licaodecasa/ensmedio/geografia/agronegoci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15176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9A140C-320B-4F57-8078-10AC10BC1AD8}"/>
              </a:ext>
            </a:extLst>
          </p:cNvPr>
          <p:cNvSpPr txBox="1"/>
          <p:nvPr/>
        </p:nvSpPr>
        <p:spPr>
          <a:xfrm>
            <a:off x="1212848" y="6093296"/>
            <a:ext cx="7416824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pt-BR" sz="1600" b="0" i="0" dirty="0">
                <a:solidFill>
                  <a:schemeClr val="bg1"/>
                </a:solidFill>
                <a:effectLst/>
                <a:latin typeface="Roboto"/>
              </a:rPr>
              <a:t>Agronegócio brasileiro e as cadeias produtivas – 3:36 </a:t>
            </a:r>
            <a:r>
              <a:rPr lang="pt-BR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https://www.youtube.com/watch?v=1rlN2nanUCE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55776" y="190381"/>
            <a:ext cx="37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agronegócio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1560" y="58052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Módulos 20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21      Livro 7    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ágs.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217 -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225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22               Livro 8      Pág. 176</a:t>
            </a:r>
          </a:p>
        </p:txBody>
      </p:sp>
      <p:sp>
        <p:nvSpPr>
          <p:cNvPr id="6" name="Retângulo 5"/>
          <p:cNvSpPr/>
          <p:nvPr/>
        </p:nvSpPr>
        <p:spPr>
          <a:xfrm>
            <a:off x="-428992" y="172993"/>
            <a:ext cx="961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FUNDIÁRIA e</a:t>
            </a:r>
          </a:p>
          <a:p>
            <a:pPr algn="ctr"/>
            <a:r>
              <a:rPr lang="pt-B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AGRÁRIA - </a:t>
            </a:r>
          </a:p>
          <a:p>
            <a:pPr algn="ctr"/>
            <a:r>
              <a:rPr lang="pt-B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CONFLITO E VIOLÊNCIA </a:t>
            </a:r>
          </a:p>
          <a:p>
            <a:pPr algn="ctr"/>
            <a:r>
              <a:rPr lang="pt-B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CAMPO</a:t>
            </a:r>
          </a:p>
          <a:p>
            <a:pPr algn="ctr"/>
            <a:endParaRPr lang="pt-BR" sz="4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PRODUÇÃO AGRÍCOLA e AGROENERGIA</a:t>
            </a:r>
          </a:p>
          <a:p>
            <a:pPr algn="ctr"/>
            <a:endParaRPr lang="pt-BR" sz="4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PECUÁRIA</a:t>
            </a:r>
          </a:p>
        </p:txBody>
      </p:sp>
    </p:spTree>
    <p:extLst>
      <p:ext uri="{BB962C8B-B14F-4D97-AF65-F5344CB8AC3E}">
        <p14:creationId xmlns:p14="http://schemas.microsoft.com/office/powerpoint/2010/main" val="17951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images.slideplayer.com.br/1/50104/slides/slid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561060" cy="37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74656" y="501317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  A agropecuária e o agronegócio no Brasil contribuíram com </a:t>
            </a: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23,5% do PIB do país em 2017;</a:t>
            </a:r>
          </a:p>
          <a:p>
            <a:pPr marL="342900" indent="-342900">
              <a:buFontTx/>
              <a:buChar char="-"/>
            </a:pPr>
            <a:endParaRPr lang="pt-BR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cepea.esalq.usp.br/upload/kceditor/images/PIB%20mar%C3%A7o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0963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90EB7-5F71-4DBD-952A-6E3B0B3B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141726" cy="51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4CDA0-87E5-49A5-BC20-2A0D8C21F4E8}"/>
              </a:ext>
            </a:extLst>
          </p:cNvPr>
          <p:cNvSpPr txBox="1">
            <a:spLocks/>
          </p:cNvSpPr>
          <p:nvPr/>
        </p:nvSpPr>
        <p:spPr>
          <a:xfrm>
            <a:off x="251520" y="2708920"/>
            <a:ext cx="8748464" cy="1068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MODERNIZAÇÃO DO CAMP0</a:t>
            </a:r>
          </a:p>
          <a:p>
            <a:r>
              <a:rPr lang="pt-BR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(REVOLUÇÃO VERDE</a:t>
            </a:r>
            <a:r>
              <a:rPr lang="pt-BR" b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b="1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6139" y="1614934"/>
            <a:ext cx="8573852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os anos de 1940 o Brasil se mantinha com base agroextrativista-exportadora;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praticava agropecuária tradicional;</a:t>
            </a:r>
          </a:p>
          <a:p>
            <a:pPr defTabSz="685800"/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da II GM o país adota um modelo industrial e dá inicio, nos anos de 1950, seu projeto de modernização;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pt-B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anos de 1960 inicia-se o projeto de </a:t>
            </a:r>
            <a:r>
              <a:rPr lang="pt-BR" sz="24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modernização do campo.</a:t>
            </a:r>
          </a:p>
          <a:p>
            <a:pPr defTabSz="685800"/>
            <a:endParaRPr lang="pt-BR" sz="1350" dirty="0">
              <a:solidFill>
                <a:schemeClr val="bg1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pt-BR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pt-B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B4CDA0-87E5-49A5-BC20-2A0D8C21F4E8}"/>
              </a:ext>
            </a:extLst>
          </p:cNvPr>
          <p:cNvSpPr txBox="1">
            <a:spLocks/>
          </p:cNvSpPr>
          <p:nvPr/>
        </p:nvSpPr>
        <p:spPr>
          <a:xfrm>
            <a:off x="209938" y="332656"/>
            <a:ext cx="8748464" cy="1068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MODERNIZAÇÃO DO CAMP0</a:t>
            </a:r>
          </a:p>
          <a:p>
            <a:r>
              <a:rPr lang="pt-BR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(REVOLUÇÃO VERDE</a:t>
            </a:r>
            <a:r>
              <a:rPr lang="pt-BR" b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b="1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279" y="30846"/>
            <a:ext cx="8928992" cy="80154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MODERNIZAÇÃO DO CAMPO </a:t>
            </a:r>
            <a:r>
              <a:rPr lang="pt-BR" sz="2000" b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REVOLUÇÃO VERDE)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269" y="1320980"/>
            <a:ext cx="8672166" cy="421603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dos anos de 1960;</a:t>
            </a:r>
          </a:p>
          <a:p>
            <a:pPr>
              <a:lnSpc>
                <a:spcPct val="80000"/>
              </a:lnSpc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 moderna:</a:t>
            </a:r>
          </a:p>
          <a:p>
            <a:pPr>
              <a:lnSpc>
                <a:spcPct val="80000"/>
              </a:lnSpc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maquinização</a:t>
            </a:r>
          </a:p>
          <a:p>
            <a:pPr>
              <a:lnSpc>
                <a:spcPct val="80000"/>
              </a:lnSpc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quimização</a:t>
            </a:r>
          </a:p>
          <a:p>
            <a:pPr>
              <a:lnSpc>
                <a:spcPct val="80000"/>
              </a:lnSpc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créditos;</a:t>
            </a:r>
          </a:p>
          <a:p>
            <a:pPr>
              <a:lnSpc>
                <a:spcPct val="80000"/>
              </a:lnSpc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divisão territorial do trabalho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80000"/>
              </a:lnSpc>
              <a:buNone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do espaço e do trabalho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novos “fronts” e “belts” modernos;</a:t>
            </a:r>
          </a:p>
          <a:p>
            <a:pPr>
              <a:lnSpc>
                <a:spcPct val="80000"/>
              </a:lnSpc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densificação e tecnificação de áreas antigas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 da fronteira agrícola (frentes pioneiras);</a:t>
            </a:r>
          </a:p>
          <a:p>
            <a:pPr algn="ctr">
              <a:lnSpc>
                <a:spcPct val="80000"/>
              </a:lnSpc>
              <a:buNone/>
            </a:pPr>
            <a:endParaRPr lang="pt-BR" sz="2400" b="1" dirty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</a:pPr>
            <a:endParaRPr lang="pt-BR" sz="2400" dirty="0"/>
          </a:p>
        </p:txBody>
      </p:sp>
      <p:pic>
        <p:nvPicPr>
          <p:cNvPr id="4" name="Picture 2" descr="http://envolverde.com.br/portal/wp-content/uploads/2013/01/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2096883" cy="13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14" y="990216"/>
            <a:ext cx="3636221" cy="29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769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8" y="332656"/>
            <a:ext cx="795506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20FA197-00E7-4B78-BFF0-396818B9948A}"/>
              </a:ext>
            </a:extLst>
          </p:cNvPr>
          <p:cNvSpPr txBox="1"/>
          <p:nvPr/>
        </p:nvSpPr>
        <p:spPr>
          <a:xfrm>
            <a:off x="1210341" y="6143218"/>
            <a:ext cx="6723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hoje 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e mais novo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“front” encontra-se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região do MAPITOBA.</a:t>
            </a:r>
          </a:p>
        </p:txBody>
      </p:sp>
      <p:sp>
        <p:nvSpPr>
          <p:cNvPr id="5" name="Seta: para Cima 4">
            <a:extLst>
              <a:ext uri="{FF2B5EF4-FFF2-40B4-BE49-F238E27FC236}">
                <a16:creationId xmlns:a16="http://schemas.microsoft.com/office/drawing/2014/main" id="{BC61ADAC-4776-4D8D-B881-03EE3CF328DC}"/>
              </a:ext>
            </a:extLst>
          </p:cNvPr>
          <p:cNvSpPr/>
          <p:nvPr/>
        </p:nvSpPr>
        <p:spPr>
          <a:xfrm>
            <a:off x="5436096" y="3140968"/>
            <a:ext cx="216024" cy="302433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3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15457"/>
            <a:ext cx="8583091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 como grande agente ativo;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1966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Sistema Nacional de Crédito Rural (créditos subsidiados/apoio técnico)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baixo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valor das terras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infraestrutura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expansão da fronteira agrícola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(frente pioneiras);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grandes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empresas + poder público + colonos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caificação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sz="2400" b="1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sz="24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t-BR" sz="24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t-BR" sz="2400" dirty="0"/>
          </a:p>
          <a:p>
            <a:pPr eaLnBrk="1" hangingPunct="1">
              <a:lnSpc>
                <a:spcPct val="80000"/>
              </a:lnSpc>
            </a:pPr>
            <a:endParaRPr lang="pt-BR" sz="2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2AB16C-A8E0-4633-B40C-5FCCB2B15F77}"/>
              </a:ext>
            </a:extLst>
          </p:cNvPr>
          <p:cNvSpPr txBox="1"/>
          <p:nvPr/>
        </p:nvSpPr>
        <p:spPr>
          <a:xfrm>
            <a:off x="1115616" y="6023969"/>
            <a:ext cx="6044983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pt-BR" sz="1600" b="0" i="0" dirty="0">
                <a:solidFill>
                  <a:schemeClr val="bg1"/>
                </a:solidFill>
                <a:effectLst/>
                <a:latin typeface="Roboto"/>
              </a:rPr>
              <a:t>A evolução da agricultura nos últimos 50 anos – Embrapa – 4:47 </a:t>
            </a:r>
            <a:r>
              <a:rPr lang="pt-BR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https://www.youtube.com/watch?v=28ZzZbFAZnE</a:t>
            </a:r>
            <a:endParaRPr lang="pt-BR" sz="1600" b="0" i="0" dirty="0">
              <a:solidFill>
                <a:schemeClr val="bg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004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952E9D-05F9-440C-A9BB-CBEBFA538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028" y="1020317"/>
            <a:ext cx="3496661" cy="48018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FDD550F-6132-4E87-891C-592FD84A4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0" y="1738080"/>
            <a:ext cx="2803163" cy="37058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7BEDC0F-54D2-4932-A68E-8C0C8E069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788" y="3591018"/>
            <a:ext cx="2332035" cy="21397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2592C80-8336-4E3F-9690-3494EFF77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788" y="1736349"/>
            <a:ext cx="2272718" cy="1350150"/>
          </a:xfrm>
          <a:prstGeom prst="rect">
            <a:avLst/>
          </a:prstGeom>
          <a:ln w="57150">
            <a:solidFill>
              <a:srgbClr val="00FFFF"/>
            </a:solidFill>
          </a:ln>
          <a:effectLst>
            <a:glow rad="228600">
              <a:srgbClr val="00FFF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606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F9139F-4123-4D04-B694-A6590A5F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998730"/>
            <a:ext cx="7452828" cy="489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953598" y="2780928"/>
            <a:ext cx="243027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844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8789063" cy="39387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1520" y="476672"/>
            <a:ext cx="841888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Extensivo: mais-valia </a:t>
            </a: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 pela </a:t>
            </a: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 pela</a:t>
            </a:r>
          </a:p>
          <a:p>
            <a:pPr>
              <a:lnSpc>
                <a:spcPct val="80000"/>
              </a:lnSpc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circulação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</a:t>
            </a:r>
            <a:r>
              <a:rPr lang="pt-B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</a:t>
            </a: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áreas de cultivo de gêneros de </a:t>
            </a: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exportação</a:t>
            </a: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defTabSz="685800">
              <a:lnSpc>
                <a:spcPct val="80000"/>
              </a:lnSpc>
              <a:defRPr/>
            </a:pP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matéria-prima</a:t>
            </a: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industrial, em </a:t>
            </a: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detrimento</a:t>
            </a: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aos </a:t>
            </a: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gêneros</a:t>
            </a:r>
          </a:p>
          <a:p>
            <a:pPr defTabSz="685800">
              <a:lnSpc>
                <a:spcPct val="80000"/>
              </a:lnSpc>
              <a:defRPr/>
            </a:pPr>
            <a:r>
              <a:rPr lang="pt-BR" sz="21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alimentícios </a:t>
            </a: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(substituição/desvalorização);</a:t>
            </a:r>
          </a:p>
        </p:txBody>
      </p:sp>
    </p:spTree>
    <p:extLst>
      <p:ext uri="{BB962C8B-B14F-4D97-AF65-F5344CB8AC3E}">
        <p14:creationId xmlns:p14="http://schemas.microsoft.com/office/powerpoint/2010/main" val="33977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476672"/>
            <a:ext cx="8676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44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atividade agropecuária é                        influenciada por </a:t>
            </a:r>
            <a:r>
              <a:rPr lang="pt-BR" sz="4400" b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 fatores</a:t>
            </a:r>
            <a:r>
              <a:rPr lang="pt-BR" sz="44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Quadro natural</a:t>
            </a:r>
          </a:p>
          <a:p>
            <a:pPr marL="571500" indent="-571500">
              <a:buFont typeface="Wingdings" pitchFamily="2" charset="2"/>
              <a:buChar char="§"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Quadro humano (relações de trabalho)</a:t>
            </a:r>
          </a:p>
          <a:p>
            <a:pPr marL="571500" indent="-571500">
              <a:buFont typeface="Wingdings" pitchFamily="2" charset="2"/>
              <a:buChar char="§"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Quadro econômico (investimentos tecnológicos)</a:t>
            </a:r>
          </a:p>
          <a:p>
            <a:pPr marL="571500" indent="-571500">
              <a:buFont typeface="Wingdings" pitchFamily="2" charset="2"/>
              <a:buChar char="§"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Demanda de mercado (estímulo à produção)</a:t>
            </a:r>
          </a:p>
        </p:txBody>
      </p:sp>
    </p:spTree>
    <p:extLst>
      <p:ext uri="{BB962C8B-B14F-4D97-AF65-F5344CB8AC3E}">
        <p14:creationId xmlns:p14="http://schemas.microsoft.com/office/powerpoint/2010/main" val="466960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1.bp.blogspot.com/-CU54DLfSRZw/UYvPxP39zgI/AAAAAAAAARk/iHRMD_sRlK8/s400/compartivo+camponesa+e+agronego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1322766"/>
            <a:ext cx="4312571" cy="41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199" y="3158970"/>
            <a:ext cx="4539299" cy="27606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199" y="935688"/>
            <a:ext cx="4539299" cy="209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9638" y="692696"/>
            <a:ext cx="9133237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expansão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monoculturas;</a:t>
            </a:r>
          </a:p>
          <a:p>
            <a:pPr>
              <a:lnSpc>
                <a:spcPct val="80000"/>
              </a:lnSpc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expansão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latifúndios;</a:t>
            </a:r>
          </a:p>
          <a:p>
            <a:pPr>
              <a:lnSpc>
                <a:spcPct val="80000"/>
              </a:lnSpc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vulnerabilidade da agricultura familiar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(pequena propriedade);</a:t>
            </a:r>
          </a:p>
          <a:p>
            <a:pPr>
              <a:lnSpc>
                <a:spcPct val="80000"/>
              </a:lnSpc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proletarização no campo;</a:t>
            </a:r>
          </a:p>
          <a:p>
            <a:pPr>
              <a:lnSpc>
                <a:spcPct val="80000"/>
              </a:lnSpc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intensificação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êxodo-rural;</a:t>
            </a:r>
          </a:p>
          <a:p>
            <a:pPr>
              <a:lnSpc>
                <a:spcPct val="80000"/>
              </a:lnSpc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ambiental.</a:t>
            </a:r>
          </a:p>
        </p:txBody>
      </p:sp>
      <p:pic>
        <p:nvPicPr>
          <p:cNvPr id="4" name="Picture 2" descr="http://centrodeestudosambientais.files.wordpress.com/2012/03/codigo-florestal-ch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29676"/>
            <a:ext cx="5142442" cy="31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9B3BBE1-6682-4ACE-B0EC-8453017DF81A}"/>
              </a:ext>
            </a:extLst>
          </p:cNvPr>
          <p:cNvSpPr txBox="1"/>
          <p:nvPr/>
        </p:nvSpPr>
        <p:spPr>
          <a:xfrm>
            <a:off x="395536" y="5322515"/>
            <a:ext cx="2736304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pt-BR" sz="1600" b="0" i="0" dirty="0">
                <a:solidFill>
                  <a:schemeClr val="bg1"/>
                </a:solidFill>
                <a:effectLst/>
                <a:latin typeface="Roboto"/>
              </a:rPr>
              <a:t>Exportações do agronegócio somam 131,5 milhões de toneladas – 1:10 </a:t>
            </a:r>
            <a:r>
              <a:rPr lang="pt-BR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https://www.youtube.com/watch?v=jSqqVi3X5ck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Roboto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44690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004" y="72008"/>
            <a:ext cx="3828488" cy="32849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248472" cy="333273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429000"/>
            <a:ext cx="3828489" cy="330858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1777" y="72008"/>
            <a:ext cx="4705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questão dos agrotóxicos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117857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latin typeface="opensans"/>
              </a:rPr>
              <a:t>Nunca tantos agrotóxicos foram liberados num intervalo de tempo tão curto no Brasil. Em 2019, o governo já autorizou 239 novos pesticidas, sendo 42 só esta semana. Um recorde. Já são ao todo mais de dois mil agrotóxicos licenciados para uso nas lavouras brasileiras. </a:t>
            </a:r>
            <a:r>
              <a:rPr lang="pt-BR" sz="1600" b="1" dirty="0">
                <a:latin typeface="opensans"/>
              </a:rPr>
              <a:t>(G1 28/06/19)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4191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997839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5400" b="1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AGRÁRIA E QUESTÕES </a:t>
            </a:r>
            <a:r>
              <a:rPr lang="pt-BR" sz="54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SOCIAIS NO CAMPO BRASILEIRO</a:t>
            </a:r>
          </a:p>
          <a:p>
            <a:pPr algn="ctr"/>
            <a:endParaRPr lang="pt-BR" b="1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75675"/>
            <a:ext cx="8229600" cy="1080120"/>
          </a:xfrm>
        </p:spPr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ESTRUTURA FUNDIÁRIA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- Forma como distribui-se as terras em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posse, área 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uso: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seletiva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desequilibrada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difícil acesso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ecnologias;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tradicional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conservadora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socialmente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excludente;</a:t>
            </a:r>
          </a:p>
          <a:p>
            <a:pPr eaLnBrk="1" hangingPunct="1">
              <a:lnSpc>
                <a:spcPct val="80000"/>
              </a:lnSpc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- grandes disparidades regionais;</a:t>
            </a:r>
          </a:p>
          <a:p>
            <a:pPr eaLnBrk="1" hangingPunct="1">
              <a:lnSpc>
                <a:spcPct val="80000"/>
              </a:lnSpc>
            </a:pPr>
            <a:endParaRPr lang="pt-BR" sz="2800" b="1" dirty="0">
              <a:solidFill>
                <a:srgbClr val="FFFF66"/>
              </a:solidFill>
            </a:endParaRPr>
          </a:p>
        </p:txBody>
      </p:sp>
      <p:pic>
        <p:nvPicPr>
          <p:cNvPr id="4" name="Picture 4" descr="O problema dos latifúndios">
            <a:extLst>
              <a:ext uri="{FF2B5EF4-FFF2-40B4-BE49-F238E27FC236}">
                <a16:creationId xmlns:a16="http://schemas.microsoft.com/office/drawing/2014/main" id="{1CB7829A-CA34-42D7-BCEB-DB116AF0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89010"/>
            <a:ext cx="3604629" cy="26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194755" y="323250"/>
            <a:ext cx="8928993" cy="144016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a estrutura fundiária brasileira é </a:t>
            </a:r>
            <a:r>
              <a:rPr lang="pt-BR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altamente concentradora</a:t>
            </a: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, um número reduzidíssimo de proprietários detém a grande maioria de terras;</a:t>
            </a:r>
            <a:r>
              <a:rPr lang="pt-BR" sz="2400" b="1" dirty="0"/>
              <a:t/>
            </a:r>
            <a:br>
              <a:rPr lang="pt-BR" sz="2400" b="1" dirty="0"/>
            </a:br>
            <a:endParaRPr lang="pt-BR" sz="2400" b="1" dirty="0"/>
          </a:p>
        </p:txBody>
      </p:sp>
      <p:graphicFrame>
        <p:nvGraphicFramePr>
          <p:cNvPr id="2" name="Group 99">
            <a:extLst>
              <a:ext uri="{FF2B5EF4-FFF2-40B4-BE49-F238E27FC236}">
                <a16:creationId xmlns:a16="http://schemas.microsoft.com/office/drawing/2014/main" id="{E5AD451F-EC53-4811-A090-B2AB39AD0BF7}"/>
              </a:ext>
            </a:extLst>
          </p:cNvPr>
          <p:cNvGraphicFramePr>
            <a:graphicFrameLocks/>
          </p:cNvGraphicFramePr>
          <p:nvPr/>
        </p:nvGraphicFramePr>
        <p:xfrm>
          <a:off x="251520" y="2204864"/>
          <a:ext cx="8640961" cy="4032448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   Área em hectares</a:t>
                      </a:r>
                    </a:p>
                  </a:txBody>
                  <a:tcPr marL="91435" marR="91435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  % dos estabelecimentos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 % de área ocupada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Menos de 10</a:t>
                      </a:r>
                    </a:p>
                  </a:txBody>
                  <a:tcPr marL="91435" marR="91435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31,0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De 10 a 100</a:t>
                      </a:r>
                    </a:p>
                  </a:txBody>
                  <a:tcPr marL="91435" marR="91435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53,0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De 100 a 1000</a:t>
                      </a:r>
                    </a:p>
                  </a:txBody>
                  <a:tcPr marL="91435" marR="91435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13,0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34,0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Mais de 1000</a:t>
                      </a:r>
                    </a:p>
                  </a:txBody>
                  <a:tcPr marL="91435" marR="91435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43,0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0D276871-DEEE-437A-A489-14C1BC5A6231}"/>
              </a:ext>
            </a:extLst>
          </p:cNvPr>
          <p:cNvSpPr txBox="1"/>
          <p:nvPr/>
        </p:nvSpPr>
        <p:spPr>
          <a:xfrm>
            <a:off x="3779912" y="1529015"/>
            <a:ext cx="1225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/>
              <a:t>2006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6291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">
            <a:extLst>
              <a:ext uri="{FF2B5EF4-FFF2-40B4-BE49-F238E27FC236}">
                <a16:creationId xmlns:a16="http://schemas.microsoft.com/office/drawing/2014/main" id="{70133689-7171-44AD-8F6D-F2806DB7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2" y="1595691"/>
            <a:ext cx="8465213" cy="4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3605F6-58D3-42F8-8D82-842F4B8AE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2392" y="399894"/>
            <a:ext cx="8102365" cy="61039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apesar de certa desconcentração nos últimos anos  o desequilíbrio ainda permanece grande.</a:t>
            </a:r>
          </a:p>
        </p:txBody>
      </p:sp>
    </p:spTree>
    <p:extLst>
      <p:ext uri="{BB962C8B-B14F-4D97-AF65-F5344CB8AC3E}">
        <p14:creationId xmlns:p14="http://schemas.microsoft.com/office/powerpoint/2010/main" val="6661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31217"/>
            <a:ext cx="8229600" cy="823913"/>
          </a:xfrm>
        </p:spPr>
        <p:txBody>
          <a:bodyPr>
            <a:normAutofit/>
          </a:bodyPr>
          <a:lstStyle/>
          <a:p>
            <a:pPr algn="l"/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- Terra de Trabalho x Terra de Capital;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548680"/>
            <a:ext cx="9144000" cy="12527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 permanência do latifúndio </a:t>
            </a:r>
            <a:r>
              <a:rPr lang="pt-BR" altLang="pt-BR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improdutivo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demonstra o caráter especulativo da propriedade da terra, considerada terra de negócio, na qual o </a:t>
            </a:r>
            <a:r>
              <a:rPr lang="pt-BR" altLang="pt-BR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e lucro são conseguidos sem que haja produção social. </a:t>
            </a:r>
          </a:p>
        </p:txBody>
      </p:sp>
      <p:pic>
        <p:nvPicPr>
          <p:cNvPr id="80900" name="Picture 4" descr="terras produtiv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340768"/>
            <a:ext cx="6901242" cy="5391690"/>
          </a:xfr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://www.focabrasil.com.br/imagens/arefagra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46697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_obFzCVDRIzo/SpG7lfZ0kdI/AAAAAAAAAIw/-jOTM0inf5k/s320/Im%C3%B3veis+Rurais+no+Brasil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4" y="3212976"/>
            <a:ext cx="245951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6674" y="646248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Dados de 2000</a:t>
            </a:r>
          </a:p>
        </p:txBody>
      </p:sp>
    </p:spTree>
    <p:extLst>
      <p:ext uri="{BB962C8B-B14F-4D97-AF65-F5344CB8AC3E}">
        <p14:creationId xmlns:p14="http://schemas.microsoft.com/office/powerpoint/2010/main" val="31121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(Foto: MDA/INCRA (DIEESE, 2006) DisponÃ­vel em: http://www.sober.org.br. Acesso em: 6 ago. 2009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0153"/>
            <a:ext cx="7796352" cy="46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47864" y="6447438"/>
            <a:ext cx="52342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</a:rPr>
              <a:t>MDA/INCRA (DIEESE, 2006) Disponível em: http://www.sober.org.br. Acesso em: 6 ago. 2009.</a:t>
            </a:r>
            <a:endParaRPr lang="pt-BR" sz="9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170784" y="49827"/>
            <a:ext cx="9073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imóvel (propriedade rural) considerado improdutivo pelo Incra é aquele que, </a:t>
            </a:r>
            <a:r>
              <a:rPr 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embora seja agricultável, se encontra total ou parcialmente inexplorado pelo seu ocupante ou proprietário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Nesta condição, torna-se </a:t>
            </a:r>
            <a:r>
              <a:rPr lang="pt-B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passível de desapropriação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interesse social para fins de reforma agrária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79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48680"/>
            <a:ext cx="883806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54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304256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A combinação desses fatores resultam nos sistemas de produção, definidos pelo grau de produtividade e modo de produção: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038600" cy="4525963"/>
          </a:xfrm>
        </p:spPr>
        <p:txBody>
          <a:bodyPr>
            <a:normAutofit/>
          </a:bodyPr>
          <a:lstStyle/>
          <a:p>
            <a:endParaRPr lang="pt-BR" sz="2800" dirty="0"/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 extensiva: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Baixa qualidade das terras;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mão de obra desqualificada;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técnicas tradicionais;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baixa produtividade.</a:t>
            </a:r>
          </a:p>
          <a:p>
            <a:endParaRPr lang="pt-BR" sz="2400" b="1" dirty="0">
              <a:latin typeface="+mj-lt"/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5105400" y="1556792"/>
            <a:ext cx="4038600" cy="3934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 intensiva: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Investimentos em tecnologias;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técnicas modernas;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alta produtividade.</a:t>
            </a:r>
          </a:p>
          <a:p>
            <a:endParaRPr lang="pt-BR" dirty="0"/>
          </a:p>
        </p:txBody>
      </p:sp>
      <p:pic>
        <p:nvPicPr>
          <p:cNvPr id="1026" name="Picture 2" descr="Resultado de imagem para agricultura extens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57851"/>
            <a:ext cx="3156757" cy="21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gricultura extens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1" y="4149080"/>
            <a:ext cx="37804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13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6351BB-A0CC-4534-9B0D-7B71DC01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6" y="564009"/>
            <a:ext cx="8185687" cy="57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reas de pastagens   no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763769-1773-4E0B-8819-222682EA943B}"/>
              </a:ext>
            </a:extLst>
          </p:cNvPr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pt-BR" sz="1600" b="0" i="0" dirty="0">
                <a:solidFill>
                  <a:schemeClr val="bg1"/>
                </a:solidFill>
                <a:effectLst/>
                <a:latin typeface="Roboto"/>
              </a:rPr>
              <a:t>Reforma Agrária (1963) - 1:09 </a:t>
            </a:r>
            <a:r>
              <a:rPr lang="pt-BR" sz="1600" dirty="0">
                <a:hlinkClick r:id="rId3"/>
              </a:rPr>
              <a:t>https://www.youtube.com/watch?time_continue=69&amp;v=CJ1dp_3B3r0&amp;feature=emb_logo</a:t>
            </a:r>
            <a:endParaRPr lang="pt-BR" sz="1600" b="0" i="0" dirty="0">
              <a:solidFill>
                <a:schemeClr val="bg1"/>
              </a:solidFill>
              <a:effectLst/>
              <a:latin typeface="Roboto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2AA414-21F1-4B27-96D8-48B177E55A98}"/>
              </a:ext>
            </a:extLst>
          </p:cNvPr>
          <p:cNvSpPr txBox="1"/>
          <p:nvPr/>
        </p:nvSpPr>
        <p:spPr>
          <a:xfrm>
            <a:off x="587066" y="4973945"/>
            <a:ext cx="8305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 se analisa o PIB do agro como um todo, a maior participação é da agricultura: 68%. Já a pecuária é responsável por 32%(</a:t>
            </a:r>
            <a:r>
              <a:rPr lang="pt-BR" sz="1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Cepea</a:t>
            </a:r>
            <a:r>
              <a:rPr lang="pt-BR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/CNA-2020)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266"/>
            <a:ext cx="9036496" cy="1143000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Reação à concentração fundiária;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052736"/>
            <a:ext cx="4845620" cy="410716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 A histórica dificuldade de acesso à terra levou a formação de movimentos sociais que reivindicam a reforma agrária</a:t>
            </a:r>
          </a:p>
          <a:p>
            <a:pPr marL="0" indent="0">
              <a:lnSpc>
                <a:spcPct val="80000"/>
              </a:lnSpc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  na década de 1950, as Ligas Camponesas</a:t>
            </a:r>
          </a:p>
          <a:p>
            <a:pPr marL="0" indent="0">
              <a:lnSpc>
                <a:spcPct val="80000"/>
              </a:lnSpc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-  os anos 1980, o Movimento dos Sem-Terra.</a:t>
            </a:r>
          </a:p>
        </p:txBody>
      </p:sp>
      <p:pic>
        <p:nvPicPr>
          <p:cNvPr id="92165" name="Picture 5" descr="Ligas campones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908720"/>
            <a:ext cx="4032052" cy="27133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http://3.bp.blogspot.com/-_nSAuMpd63s/Udgi9nr4yPI/AAAAAAAAF-Q/5PYRy1pzAc0/s1600/agronegocio+debaixo+da+te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47958"/>
            <a:ext cx="3744020" cy="30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mst.org.br/sites/default/files/marcha%20BA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50137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https://encrypted-tbn0.gstatic.com/images?q=tbn:ANd9GcSJp6XdZ-ShFUcewppKTPf8XOm3azpQzFGKZuADm98tKGMDQ9p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01407"/>
            <a:ext cx="3609810" cy="27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http://ppaberlin.files.wordpress.com/2012/08/quilomb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01" y="4252182"/>
            <a:ext cx="3913034" cy="25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veja.abril.com.br/180603/imagens/especial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1407"/>
            <a:ext cx="4156555" cy="27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veja.abril.com.br/180603/imagens/especial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52182"/>
            <a:ext cx="3816424" cy="25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971600" y="57955"/>
            <a:ext cx="508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conflitos de terra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06321" y="3694907"/>
            <a:ext cx="679456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militarização da questão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4EA441-F88F-4F0C-AB65-03262BBC896C}"/>
              </a:ext>
            </a:extLst>
          </p:cNvPr>
          <p:cNvSpPr txBox="1"/>
          <p:nvPr/>
        </p:nvSpPr>
        <p:spPr>
          <a:xfrm>
            <a:off x="2669837" y="6261686"/>
            <a:ext cx="6408712" cy="47884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Sem-Terra invadem fazenda no Pará – 2:53 https://www.youtube.com/watch?time_continue=151&amp;v=0U08G8TZs2o&amp;feature=emb_logo</a:t>
            </a:r>
          </a:p>
        </p:txBody>
      </p:sp>
    </p:spTree>
    <p:extLst>
      <p:ext uri="{BB962C8B-B14F-4D97-AF65-F5344CB8AC3E}">
        <p14:creationId xmlns:p14="http://schemas.microsoft.com/office/powerpoint/2010/main" val="12965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3.bp.blogspot.com/_H1VyVbELf1M/StUhYKlnZxI/AAAAAAAABHA/msziI1b64vY/s400/prancha_9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19" y="1358834"/>
            <a:ext cx="5237954" cy="549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0303" y="76414"/>
            <a:ext cx="8385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conflitos ocorrem principalmente na borda da fronteira agrícola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área de maior conflagração é o “Bico do Papagaio” e SE do Pará;</a:t>
            </a:r>
          </a:p>
        </p:txBody>
      </p:sp>
      <p:pic>
        <p:nvPicPr>
          <p:cNvPr id="5" name="Picture 4" descr="http://3.bp.blogspot.com/_H1VyVbELf1M/SphorW1XC5I/AAAAAAAAAOQ/jUsY-4C6jgI/s400/Brfigada+R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1332"/>
            <a:ext cx="2501732" cy="166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pco.org.br/banco_arquivos/conoticias/imagens/297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00556"/>
            <a:ext cx="2520280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-D5tQ6c_rXy4/UKI_8caNQkI/AAAAAAAAAEA/duHVRe13a1k/s1600/m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" y="5110232"/>
            <a:ext cx="2520280" cy="16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3BC9FD8-056B-4660-9E23-91D846A0B1AC}"/>
              </a:ext>
            </a:extLst>
          </p:cNvPr>
          <p:cNvSpPr txBox="1"/>
          <p:nvPr/>
        </p:nvSpPr>
        <p:spPr>
          <a:xfrm>
            <a:off x="6507903" y="5613718"/>
            <a:ext cx="2551763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https://www.bol.uol.com.br/noticias/2019/07/15/fogo-pistolagem-e-medo-na-fazenda-1200-no-para.htm</a:t>
            </a:r>
          </a:p>
        </p:txBody>
      </p:sp>
    </p:spTree>
    <p:extLst>
      <p:ext uri="{BB962C8B-B14F-4D97-AF65-F5344CB8AC3E}">
        <p14:creationId xmlns:p14="http://schemas.microsoft.com/office/powerpoint/2010/main" val="33559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776E9DD-B7D5-456F-87ED-2C69BDE3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9" y="1023424"/>
            <a:ext cx="4044719" cy="460075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4704B43-1D7D-4F76-8CC1-34BF98A8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94" y="933005"/>
            <a:ext cx="4378667" cy="49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www.stiapa.net.br/wp-content/uploads/thumb-cache/Massacre-700x315-876be5e7edb091592219bf4232bcbe96-839.5x300-100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1" y="3744650"/>
            <a:ext cx="5163026" cy="272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averdade.org.br/novo/wp-content/uploads/2012/04/CARAJ%C3%80S-350x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07" y="3953078"/>
            <a:ext cx="3614446" cy="27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mstfelisburgo.eu/tabelle/tabela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3" y="1119351"/>
            <a:ext cx="5372126" cy="24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2118" y="379793"/>
            <a:ext cx="6530162" cy="5258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dezenas de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mortos todos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os anos; </a:t>
            </a:r>
          </a:p>
        </p:txBody>
      </p:sp>
      <p:pic>
        <p:nvPicPr>
          <p:cNvPr id="12" name="Picture 2" descr="Número de assassinatos no campo é maior desde 2003, diz CPT - Jornal O Globo">
            <a:extLst>
              <a:ext uri="{FF2B5EF4-FFF2-40B4-BE49-F238E27FC236}">
                <a16:creationId xmlns:a16="http://schemas.microsoft.com/office/drawing/2014/main" id="{78D01E70-1293-4A1C-A210-2EB1FB6A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9673"/>
            <a:ext cx="4271044" cy="24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91654"/>
            <a:ext cx="925231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vítimas são os trabalhadores rurais e indígenas;</a:t>
            </a:r>
          </a:p>
        </p:txBody>
      </p:sp>
      <p:pic>
        <p:nvPicPr>
          <p:cNvPr id="5" name="Picture 10" descr="foto_17abril-eldorado-dos-carajas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00" y="893845"/>
            <a:ext cx="3214657" cy="26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475707" y="3429000"/>
            <a:ext cx="23112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pt-BR" sz="1350" dirty="0">
                <a:solidFill>
                  <a:prstClr val="black"/>
                </a:solidFill>
                <a:latin typeface="Calibri" panose="020F0502020204030204"/>
              </a:rPr>
              <a:t>Eldorado dos Carajás-PA  1996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83220EC-B581-4224-99A3-338ECB1C3146}"/>
              </a:ext>
            </a:extLst>
          </p:cNvPr>
          <p:cNvSpPr/>
          <p:nvPr/>
        </p:nvSpPr>
        <p:spPr>
          <a:xfrm>
            <a:off x="7259507" y="1709419"/>
            <a:ext cx="371837" cy="21967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pt-B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9CFAECA-8247-44E9-9371-09E03174F6F6}"/>
              </a:ext>
            </a:extLst>
          </p:cNvPr>
          <p:cNvSpPr/>
          <p:nvPr/>
        </p:nvSpPr>
        <p:spPr>
          <a:xfrm>
            <a:off x="5883657" y="2024933"/>
            <a:ext cx="338230" cy="16201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pt-BR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8" descr="http://amazonia.org.br/wp-content/uploads/2014/04/grafico-assassina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4" y="1399756"/>
            <a:ext cx="4807753" cy="43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encrypted-tbn2.gstatic.com/images?q=tbn:ANd9GcRPI6rwfUqg-8P5GQ2t2pA4DglELXiNuIwYErjO4NzFZvOXvsQRfQ">
            <a:extLst>
              <a:ext uri="{FF2B5EF4-FFF2-40B4-BE49-F238E27FC236}">
                <a16:creationId xmlns:a16="http://schemas.microsoft.com/office/drawing/2014/main" id="{B7FDBAC5-5054-4D54-A039-FEA93584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36" y="3744572"/>
            <a:ext cx="3341121" cy="23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F6266F72-25F4-4FC6-822C-A2C052BF1012}"/>
              </a:ext>
            </a:extLst>
          </p:cNvPr>
          <p:cNvSpPr txBox="1"/>
          <p:nvPr/>
        </p:nvSpPr>
        <p:spPr>
          <a:xfrm>
            <a:off x="98111" y="6156273"/>
            <a:ext cx="7345388" cy="2405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Sem-Terra invadem fazenda no Pará – 2:53 https://www.youtube.com/watch?time_continue=151&amp;v=0U08G8TZs2o&amp;feature=emb_logo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8AC6153-8DF0-4852-906C-CDDE90C477E6}"/>
              </a:ext>
            </a:extLst>
          </p:cNvPr>
          <p:cNvSpPr txBox="1"/>
          <p:nvPr/>
        </p:nvSpPr>
        <p:spPr>
          <a:xfrm>
            <a:off x="106932" y="6468265"/>
            <a:ext cx="5748869" cy="2405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Bolsonaro sobre MST: tem que tratar como grupo terrorista -1:44   </a:t>
            </a:r>
            <a:r>
              <a:rPr lang="pt-BR" sz="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https://www.youtube.com/watch?v=Z8Y4aWJWB1E</a:t>
            </a: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8566D0-25E3-433B-81E4-3CAEDCBA7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50" y="764704"/>
            <a:ext cx="3848390" cy="332833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55840CE-2294-40EF-81D8-8FB194F6065A}"/>
              </a:ext>
            </a:extLst>
          </p:cNvPr>
          <p:cNvSpPr txBox="1"/>
          <p:nvPr/>
        </p:nvSpPr>
        <p:spPr>
          <a:xfrm>
            <a:off x="191605" y="55420"/>
            <a:ext cx="8503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Font typeface="Wingdings" panose="05000000000000000000" pitchFamily="2" charset="2"/>
              <a:buChar char="ü"/>
            </a:pP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últimos anos os conflitos e a </a:t>
            </a:r>
            <a:r>
              <a:rPr lang="pt-BR" sz="2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 </a:t>
            </a: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 </a:t>
            </a:r>
            <a:r>
              <a:rPr lang="pt-BR" sz="2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aumentando significativamente</a:t>
            </a:r>
            <a:r>
              <a:rPr lang="pt-BR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61" y="4221088"/>
            <a:ext cx="7692763" cy="2556513"/>
          </a:xfrm>
          <a:prstGeom prst="rect">
            <a:avLst/>
          </a:prstGeom>
        </p:spPr>
      </p:pic>
      <p:pic>
        <p:nvPicPr>
          <p:cNvPr id="10" name="Picture 6" descr="Assassinatos no campo batem novo recorde e atingem maior número desde 2003  - Articulação Nacional de Agroecologia">
            <a:extLst>
              <a:ext uri="{FF2B5EF4-FFF2-40B4-BE49-F238E27FC236}">
                <a16:creationId xmlns:a16="http://schemas.microsoft.com/office/drawing/2014/main" id="{5BD2CDE7-9125-4BFD-8F56-5C078589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780" y="1330107"/>
            <a:ext cx="4828716" cy="21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Rle_hwDq8e42AOtCGJs_4peWWFMatRrJbs6q0B3NOt71LG5DQ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6" y="1428444"/>
            <a:ext cx="2690280" cy="15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Meus documentos\Minhas imagens\terra foic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6140"/>
            <a:ext cx="1903239" cy="259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latuffcartoons.files.wordpress.com/2013/06/agronegocio-e-a-questao-indigen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96" y="2564904"/>
            <a:ext cx="3323308" cy="19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17259"/>
            <a:ext cx="549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REFORMA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AGRÁRIA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66768" y="476687"/>
            <a:ext cx="371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Tecnológica x Social</a:t>
            </a:r>
          </a:p>
        </p:txBody>
      </p:sp>
      <p:pic>
        <p:nvPicPr>
          <p:cNvPr id="9" name="Picture 12" descr="http://www.radioprogresso640.com.br/wp-content/uploads/2013/01/reforma-agrar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12152"/>
            <a:ext cx="2639940" cy="17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1.gstatic.com/images?q=tbn:ANd9GcTMy3CAOIut8lKuOYlf0Zp8PnhYAeB-lbdwysu95JkrYVrmMiDmn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6" y="335699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jornalcorreiodasemana.com.br/site/wp-content/uploads/2010/10/boi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0" y="5301208"/>
            <a:ext cx="2372409" cy="147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educacioncontracorriente.org/images/Noviembre/Agrar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18" y="5013176"/>
            <a:ext cx="2463525" cy="16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www.diariodonoroeste.com.br/uploads/noticia/img_68078_2013112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86877"/>
            <a:ext cx="2828592" cy="2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62959" y="995244"/>
            <a:ext cx="25635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VISÕES DE: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Latifundiários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terra;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404664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Pecuária extensiva: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Grandes áreas;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rebanho criado solto;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 ocorrer em pastagens naturais;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reduzidos investimentos;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baixa qualidade do rebanho;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baixa produtividade.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762836" y="404664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Pecuária intensiva:</a:t>
            </a:r>
          </a:p>
          <a:p>
            <a:endParaRPr lang="pt-BR" sz="2400" b="1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Rebanho confinado;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maiores investimentos;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melhoramento genético;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alimentação balanceada;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maior produtividade.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2050" name="Picture 2" descr="Resultado de imagem para pecuaria  extensiva na amaz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88432" cy="25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429000"/>
            <a:ext cx="4047129" cy="24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41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strutura fundiÃ¡ria brasil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7283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3057FA-C378-40AC-BD87-6B45304D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551" y="646331"/>
            <a:ext cx="5544616" cy="44860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C3D1970-BEAA-448B-B5E0-F55BCF3F38CB}"/>
              </a:ext>
            </a:extLst>
          </p:cNvPr>
          <p:cNvSpPr txBox="1"/>
          <p:nvPr/>
        </p:nvSpPr>
        <p:spPr>
          <a:xfrm>
            <a:off x="483094" y="5301208"/>
            <a:ext cx="8388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a partir de 2010 há uma sensível diminuição no ritmo de assentamentos no país;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em 2018, o Incra tinha à disposição mais de R$ 34 milhões para a obtenção de novas propriedades rurais para criação de assentamentos, mas gastou somente R$ 25 milhões, segundo nota do Instituto.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09BEEA-E5F1-485D-9994-109F1A77D964}"/>
              </a:ext>
            </a:extLst>
          </p:cNvPr>
          <p:cNvSpPr txBox="1"/>
          <p:nvPr/>
        </p:nvSpPr>
        <p:spPr>
          <a:xfrm>
            <a:off x="323528" y="0"/>
            <a:ext cx="603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cortes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na reforma agrária</a:t>
            </a:r>
          </a:p>
        </p:txBody>
      </p:sp>
    </p:spTree>
    <p:extLst>
      <p:ext uri="{BB962C8B-B14F-4D97-AF65-F5344CB8AC3E}">
        <p14:creationId xmlns:p14="http://schemas.microsoft.com/office/powerpoint/2010/main" val="41928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-34745"/>
            <a:ext cx="835292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segundo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 INCRA (Instituto Nacional de Colonização e Reforma Agrária), os objetivos da </a:t>
            </a: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Agrária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são:</a:t>
            </a:r>
          </a:p>
          <a:p>
            <a:pPr fontAlgn="base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desconcentração e a democratização da estrutura fundiária</a:t>
            </a:r>
          </a:p>
          <a:p>
            <a:pPr fontAlgn="base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produção de alimentos básicos</a:t>
            </a:r>
          </a:p>
          <a:p>
            <a:pPr fontAlgn="base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geração de ocupação e renda</a:t>
            </a:r>
          </a:p>
          <a:p>
            <a:pPr fontAlgn="base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combate à fome e à miséria</a:t>
            </a:r>
          </a:p>
          <a:p>
            <a:pPr fontAlgn="base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diversificação do comércio e dos serviços no meio rural</a:t>
            </a:r>
          </a:p>
          <a:p>
            <a:pPr fontAlgn="base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interiorização dos serviços públicos básicos</a:t>
            </a:r>
          </a:p>
          <a:p>
            <a:pPr fontAlgn="base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redução da migração campo-cidade</a:t>
            </a:r>
          </a:p>
          <a:p>
            <a:pPr fontAlgn="base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democratização das estruturas de poder</a:t>
            </a:r>
          </a:p>
          <a:p>
            <a:pPr fontAlgn="base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promoção da cidadania e da justiça social.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97644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1461" y="908720"/>
            <a:ext cx="8061077" cy="2692400"/>
          </a:xfrm>
        </p:spPr>
        <p:txBody>
          <a:bodyPr>
            <a:normAutofit fontScale="90000"/>
          </a:bodyPr>
          <a:lstStyle/>
          <a:p>
            <a:pPr marL="214313" indent="-214313"/>
            <a:r>
              <a:rPr lang="pt-BR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PRODUÇÃO AGRÍCOLA NACIONAL</a:t>
            </a:r>
            <a:r>
              <a:rPr 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594758"/>
            <a:ext cx="6400800" cy="2930525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SUDESTE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CENTRO-OESTE / NORTE</a:t>
            </a:r>
          </a:p>
        </p:txBody>
      </p:sp>
    </p:spTree>
    <p:extLst>
      <p:ext uri="{BB962C8B-B14F-4D97-AF65-F5344CB8AC3E}">
        <p14:creationId xmlns:p14="http://schemas.microsoft.com/office/powerpoint/2010/main" val="2717375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dirty="0">
                <a:solidFill>
                  <a:srgbClr val="FFFF00"/>
                </a:solidFill>
              </a:rPr>
              <a:t>REGIÃO SUDESTE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4038600" cy="4537075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SUB-REGIÕES MAIS IMPORTANTES:</a:t>
            </a:r>
          </a:p>
          <a:p>
            <a:pPr eaLnBrk="1" hangingPunct="1"/>
            <a:endParaRPr lang="pt-BR" altLang="pt-BR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Planalto Ocidental Paulista 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 Oeste Paulista)</a:t>
            </a:r>
          </a:p>
          <a:p>
            <a:pPr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Triângulo Mineiro</a:t>
            </a:r>
          </a:p>
          <a:p>
            <a:pPr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Sul de Minas Gerais</a:t>
            </a:r>
          </a:p>
          <a:p>
            <a:pPr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Vale do Paraíba do Sul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51205" name="Picture 5" descr="PV_L1_C10_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5608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600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V_L1_C10_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908050"/>
            <a:ext cx="2247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16632"/>
            <a:ext cx="8785225" cy="67945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PLANALTO OCIDENTAL PAULISTA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420888"/>
            <a:ext cx="4244975" cy="42481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área da região: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1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favorável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solos férteis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topografia relativamente plana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proximidade dos mercados consumidores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infraestrutura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1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disponibilidade de mão-de-obra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800" b="1" dirty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800" b="1" dirty="0">
                <a:solidFill>
                  <a:srgbClr val="FFFF99"/>
                </a:solidFill>
              </a:rPr>
              <a:t>	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981075"/>
            <a:ext cx="4608512" cy="56880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AGRICULTURA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policulturas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 das áreas de gêneros de exportação, matérias-primas e energia: café, cana-de-açúcar, algodão, borracha, madeira...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diminuição das áreas de gêneros alimentícios</a:t>
            </a:r>
          </a:p>
          <a:p>
            <a:pPr eaLnBrk="1" hangingPunct="1">
              <a:lnSpc>
                <a:spcPct val="80000"/>
              </a:lnSpc>
            </a:pPr>
            <a:endParaRPr lang="pt-BR" altLang="pt-BR" sz="2000" b="1" dirty="0">
              <a:solidFill>
                <a:srgbClr val="FFFF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PECUÁRIA</a:t>
            </a:r>
            <a:r>
              <a:rPr lang="pt-BR" altLang="pt-BR" sz="2000" b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</a:rPr>
              <a:t>extensiva melhorada de bovinos para corte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</a:rPr>
              <a:t>intensiva em crescimento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</a:rPr>
              <a:t>destaques: Andradina, P. Prudente, Barretos e Araçatuba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</a:rPr>
              <a:t> Pontal do Paranapanema: área de conflitos pela posse da terra</a:t>
            </a:r>
          </a:p>
          <a:p>
            <a:pPr eaLnBrk="1" hangingPunct="1">
              <a:lnSpc>
                <a:spcPct val="80000"/>
              </a:lnSpc>
            </a:pPr>
            <a:endParaRPr lang="pt-BR" altLang="pt-BR" sz="2000" b="1" dirty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0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12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altLang="pt-BR" b="1" dirty="0"/>
              <a:t>TRIÂNGULO MINEIRO</a:t>
            </a:r>
            <a:r>
              <a:rPr lang="pt-BR" altLang="pt-BR" dirty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451" y="2636912"/>
            <a:ext cx="7272213" cy="4032448"/>
          </a:xfrm>
        </p:spPr>
        <p:txBody>
          <a:bodyPr>
            <a:normAutofit/>
          </a:bodyPr>
          <a:lstStyle/>
          <a:p>
            <a:pPr eaLnBrk="1" hangingPunct="1"/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Praticamente uma extensão do  Oeste-Paulista</a:t>
            </a:r>
          </a:p>
          <a:p>
            <a:pPr eaLnBrk="1" hangingPunct="1"/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semelhante, porém com produções menos diversificadas</a:t>
            </a:r>
          </a:p>
          <a:p>
            <a:pPr eaLnBrk="1" hangingPunct="1"/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Destaques para o café, arroz e milho</a:t>
            </a:r>
          </a:p>
          <a:p>
            <a:pPr eaLnBrk="1" hangingPunct="1"/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Pecuária melhorada extensiva de bovinos para corte; e leiteira em grande expansão (laticínios)</a:t>
            </a:r>
          </a:p>
        </p:txBody>
      </p:sp>
      <p:pic>
        <p:nvPicPr>
          <p:cNvPr id="53252" name="Picture 4" descr="PV_L1_C10_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3251"/>
            <a:ext cx="256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710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88913"/>
            <a:ext cx="3859212" cy="63357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b="1" dirty="0"/>
              <a:t>Sul de Minas Gerais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particularmente marcada pelo relevo acidentado e participação das pequenas e médias propriedades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produtor de café do país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gêneros alimentícios para o mercado interno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pecuária intensiva de bovinos para ordenha de alta produtividade (laticínios)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538" y="188913"/>
            <a:ext cx="4716462" cy="59070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b="1" dirty="0"/>
              <a:t> Vale do Paraíba do Sul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tradição histórica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produções agrícolas: café e arroz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pecuária intensiva bovina para ordenha (laticínios)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b="1" dirty="0">
              <a:solidFill>
                <a:srgbClr val="FFFF99"/>
              </a:solidFill>
            </a:endParaRPr>
          </a:p>
        </p:txBody>
      </p:sp>
      <p:pic>
        <p:nvPicPr>
          <p:cNvPr id="54276" name="Picture 4" descr="PV_L1_C10_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213100"/>
            <a:ext cx="32051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69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038600" cy="489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dirty="0"/>
              <a:t>	</a:t>
            </a: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SUB-REGIÕES:</a:t>
            </a:r>
          </a:p>
          <a:p>
            <a:pPr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Zona da Mata</a:t>
            </a:r>
          </a:p>
          <a:p>
            <a:pPr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Agreste</a:t>
            </a:r>
          </a:p>
          <a:p>
            <a:pPr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Sertão </a:t>
            </a:r>
          </a:p>
          <a:p>
            <a:pPr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Meio-Norte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57349" name="Picture 5" descr="PV_L1_C10_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196975"/>
            <a:ext cx="46069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39750" y="4149725"/>
            <a:ext cx="36718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800" dirty="0"/>
              <a:t> </a:t>
            </a:r>
            <a:r>
              <a:rPr lang="pt-BR" altLang="pt-BR" sz="2000" b="1" dirty="0"/>
              <a:t>Região fortemente marcada pelas condições naturais e estrutura fundiária na organização do espaço rural.</a:t>
            </a:r>
          </a:p>
        </p:txBody>
      </p:sp>
    </p:spTree>
    <p:extLst>
      <p:ext uri="{BB962C8B-B14F-4D97-AF65-F5344CB8AC3E}">
        <p14:creationId xmlns:p14="http://schemas.microsoft.com/office/powerpoint/2010/main" val="2794596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Zona da Mata</a:t>
            </a:r>
            <a:r>
              <a:rPr lang="pt-BR" altLang="pt-BR" sz="4000" dirty="0"/>
              <a:t/>
            </a:r>
            <a:br>
              <a:rPr lang="pt-BR" altLang="pt-BR" sz="4000" dirty="0"/>
            </a:br>
            <a:endParaRPr lang="pt-BR" altLang="pt-BR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muito úmido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solos férteis(massapé)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baseada nas grandes propriedades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monoculturas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 comercial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tecnologia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 emprego de mão-de-obra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assalariado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atração populacional (</a:t>
            </a:r>
            <a:r>
              <a:rPr lang="pt-BR" altLang="pt-BR" sz="20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corumbas</a:t>
            </a: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norte - cana-de-açúcar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 do São Francisco - arroz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Recôncavo Baiano - fumo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da Bahia – cacau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</a:rPr>
              <a:t> </a:t>
            </a:r>
          </a:p>
        </p:txBody>
      </p:sp>
      <p:pic>
        <p:nvPicPr>
          <p:cNvPr id="58372" name="Picture 4" descr="PV_L1_C10_00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7413" y="1628800"/>
            <a:ext cx="394017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84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340768"/>
            <a:ext cx="7452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IMPORTÂNCIA DA ATIVIDADE </a:t>
            </a:r>
          </a:p>
          <a:p>
            <a:pPr algn="ctr"/>
            <a:r>
              <a:rPr lang="pt-BR" sz="5400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AGROPASTORIL  NO BRASIL</a:t>
            </a:r>
          </a:p>
        </p:txBody>
      </p:sp>
    </p:spTree>
    <p:extLst>
      <p:ext uri="{BB962C8B-B14F-4D97-AF65-F5344CB8AC3E}">
        <p14:creationId xmlns:p14="http://schemas.microsoft.com/office/powerpoint/2010/main" val="19305218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3394075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Sertão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4038600" cy="3240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</a:t>
            </a:r>
            <a:r>
              <a:rPr lang="pt-BR" altLang="pt-BR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semi-árido</a:t>
            </a:r>
            <a:endParaRPr lang="pt-BR" altLang="pt-BR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solos predominantemente férteis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rios intermitentes</a:t>
            </a: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pt-BR" altLang="pt-BR" dirty="0"/>
          </a:p>
          <a:p>
            <a:pPr eaLnBrk="1" hangingPunct="1">
              <a:lnSpc>
                <a:spcPct val="90000"/>
              </a:lnSpc>
            </a:pPr>
            <a:endParaRPr lang="pt-BR" altLang="pt-BR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33375"/>
            <a:ext cx="4038600" cy="6191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propriedades: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- agricultura comercial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projetos de irrigação (DNOCS e CODEVASF)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Pequenas propriedades: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agricultura de subsistência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- repulsão populacional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20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 do São Francisco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destaque para fruticultura irrigada para exportação e mercado interno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20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Pecuária </a:t>
            </a:r>
            <a:r>
              <a:rPr lang="pt-BR" altLang="pt-BR" sz="20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ultra-extensiva</a:t>
            </a: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baixa qualidade: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bovinos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caprinos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asininos</a:t>
            </a:r>
          </a:p>
          <a:p>
            <a:pPr eaLnBrk="1" hangingPunct="1">
              <a:lnSpc>
                <a:spcPct val="90000"/>
              </a:lnSpc>
            </a:pPr>
            <a:endParaRPr lang="pt-BR" altLang="pt-BR" sz="20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000" dirty="0">
              <a:solidFill>
                <a:srgbClr val="FFFF66"/>
              </a:solidFill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338137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8843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04336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celeiro agrícola do </a:t>
            </a:r>
            <a:r>
              <a:rPr lang="pt-BR" altLang="pt-BR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país; </a:t>
            </a:r>
            <a:endParaRPr lang="pt-BR" altLang="pt-BR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 região extratropical do </a:t>
            </a:r>
            <a:r>
              <a:rPr lang="pt-BR" altLang="pt-BR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país;</a:t>
            </a:r>
            <a:endParaRPr lang="pt-BR" altLang="pt-BR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980728"/>
            <a:ext cx="3394075" cy="5546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Colonização: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altLang="pt-BR" sz="24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24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forte </a:t>
            </a:r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influência do europeu sobre a organização do espaço;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altLang="pt-BR" sz="24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século </a:t>
            </a:r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 por italianos, alemães e eslavos, e no início do século XX por japoneses (norte do Paraná</a:t>
            </a:r>
          </a:p>
        </p:txBody>
      </p:sp>
      <p:pic>
        <p:nvPicPr>
          <p:cNvPr id="62469" name="Picture 5" descr="PV_L1_C10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8083"/>
            <a:ext cx="5223691" cy="31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7779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692696"/>
            <a:ext cx="4031679" cy="5400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pequenas propriedades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trabalho familiar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policulturas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rotação de culturas</a:t>
            </a:r>
          </a:p>
          <a:p>
            <a:pPr lvl="2" eaLnBrk="1" hangingPunct="1">
              <a:lnSpc>
                <a:spcPct val="80000"/>
              </a:lnSpc>
              <a:buFontTx/>
              <a:buChar char="-"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inicialmente com gêneros alimentícios para o mercado interno.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pt-BR" altLang="pt-BR" sz="20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dos anos de 1960: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altLang="pt-BR" sz="20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agricultura comercial / exportação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cooperativismo 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pressão sobre a terra / repulsão populacional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3800" y="549275"/>
            <a:ext cx="3643313" cy="5475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Produções agrícolas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trigo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milho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soja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arroz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uva (regiões serranas)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fumo (no - RS)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algodão, cana-de-açúcar e café decadente (n - PR)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Pecuária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extensiva de bovinos e ovinos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avicultura e suinocultura (muitas em parceria)</a:t>
            </a:r>
          </a:p>
        </p:txBody>
      </p:sp>
    </p:spTree>
    <p:extLst>
      <p:ext uri="{BB962C8B-B14F-4D97-AF65-F5344CB8AC3E}">
        <p14:creationId xmlns:p14="http://schemas.microsoft.com/office/powerpoint/2010/main" val="34601606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Pampas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dirty="0"/>
              <a:t> </a:t>
            </a: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pt-BR" altLang="pt-BR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latifúndios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pecuária extensiva de bovinos e ovinos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trigo 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arroz irrigado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miséria</a:t>
            </a:r>
            <a:r>
              <a:rPr lang="pt-BR" alt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6938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CENTRO-OESTE / NORTE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alt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ÁREAS DE COLONIZAÇÃO ANTIGA</a:t>
            </a:r>
          </a:p>
          <a:p>
            <a:pPr eaLnBrk="1" hangingPunct="1">
              <a:buFontTx/>
              <a:buNone/>
            </a:pPr>
            <a:endParaRPr lang="pt-BR" alt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pt-BR" alt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ÁREAS DE OCUPAÇÃO RECENTE</a:t>
            </a:r>
          </a:p>
        </p:txBody>
      </p:sp>
    </p:spTree>
    <p:extLst>
      <p:ext uri="{BB962C8B-B14F-4D97-AF65-F5344CB8AC3E}">
        <p14:creationId xmlns:p14="http://schemas.microsoft.com/office/powerpoint/2010/main" val="31190598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79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ÁREAS DE COLONIZAÇÃO ANTIGA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4038600" cy="5043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Zona Bragantina do Pará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 tradicional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-gêneros alimentícios  para subsistência e mercado regional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Baixo e médio Amazonas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agricultura de subsistência (população ribeirinha)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 juta</a:t>
            </a:r>
            <a:r>
              <a:rPr lang="pt-BR" altLang="pt-BR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japoneses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Tomé Açu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pimenta-do-reino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-cupuaçu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japoneses</a:t>
            </a:r>
          </a:p>
          <a:p>
            <a:pPr eaLnBrk="1" hangingPunct="1">
              <a:lnSpc>
                <a:spcPct val="80000"/>
              </a:lnSpc>
            </a:pPr>
            <a:endParaRPr lang="pt-BR" altLang="pt-BR" sz="2000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4038600" cy="259238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dirty="0"/>
              <a:t>   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Ilha do Marajó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pecuária extensiva bubalina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Pantanal Mato-grossense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altLang="pt-BR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pecuária extensiva bovina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09153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Projeto de Colonização Dirigida</a:t>
            </a:r>
            <a:r>
              <a:rPr lang="pt-BR" altLang="pt-BR" sz="4000" dirty="0"/>
              <a:t/>
            </a:r>
            <a:br>
              <a:rPr lang="pt-BR" altLang="pt-BR" sz="4000" dirty="0"/>
            </a:br>
            <a:endParaRPr lang="pt-BR" altLang="pt-BR" sz="40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3363" cy="4852988"/>
          </a:xfrm>
        </p:spPr>
        <p:txBody>
          <a:bodyPr/>
          <a:lstStyle/>
          <a:p>
            <a:pPr eaLnBrk="1" hangingPunct="1"/>
            <a:r>
              <a:rPr lang="pt-BR" altLang="pt-BR" sz="2400" b="1" dirty="0">
                <a:solidFill>
                  <a:srgbClr val="FFFF99"/>
                </a:solidFill>
              </a:rPr>
              <a:t>Estado: créditos, infraestrutura, oferta de terras e polos de desenvolvimento</a:t>
            </a:r>
          </a:p>
          <a:p>
            <a:pPr eaLnBrk="1" hangingPunct="1"/>
            <a:r>
              <a:rPr lang="pt-BR" altLang="pt-BR" sz="2400" b="1" dirty="0">
                <a:solidFill>
                  <a:srgbClr val="FFFF99"/>
                </a:solidFill>
              </a:rPr>
              <a:t>Colonos: frentes pioneiras</a:t>
            </a:r>
          </a:p>
          <a:p>
            <a:pPr eaLnBrk="1" hangingPunct="1"/>
            <a:r>
              <a:rPr lang="pt-BR" altLang="pt-BR" sz="2400" b="1" dirty="0">
                <a:solidFill>
                  <a:srgbClr val="FFFF99"/>
                </a:solidFill>
              </a:rPr>
              <a:t>Grande capital: projetos agropecuários</a:t>
            </a:r>
          </a:p>
          <a:p>
            <a:pPr eaLnBrk="1" hangingPunct="1"/>
            <a:r>
              <a:rPr lang="pt-BR" altLang="pt-BR" sz="2400" b="1" dirty="0">
                <a:solidFill>
                  <a:srgbClr val="FFFF99"/>
                </a:solidFill>
              </a:rPr>
              <a:t>grande impacto ambiental</a:t>
            </a:r>
          </a:p>
          <a:p>
            <a:pPr eaLnBrk="1" hangingPunct="1"/>
            <a:r>
              <a:rPr lang="pt-BR" altLang="pt-BR" sz="2400" b="1" dirty="0">
                <a:solidFill>
                  <a:srgbClr val="FFFF99"/>
                </a:solidFill>
              </a:rPr>
              <a:t>exclusão social</a:t>
            </a:r>
            <a:r>
              <a:rPr lang="pt-BR" altLang="pt-BR" sz="3200" b="1" dirty="0"/>
              <a:t> </a:t>
            </a:r>
            <a:r>
              <a:rPr lang="pt-BR" altLang="pt-BR" sz="2400" b="1" dirty="0"/>
              <a:t> 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BR" altLang="pt-BR" sz="2400"/>
          </a:p>
        </p:txBody>
      </p:sp>
      <p:pic>
        <p:nvPicPr>
          <p:cNvPr id="68613" name="Picture 5" descr="PV_L1_C10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43211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3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8002588" cy="50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ÁREAS DE OCUPAÇÃO RECENTE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</a:rPr>
              <a:t>a partir dos anos de 1960 com a expansão da fronteira agrícola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altLang="pt-BR" sz="2000" b="1" dirty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</a:rPr>
              <a:t>inicialmente sobre o cerrado, e posteriormente sobre a Amazônia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altLang="pt-BR" sz="2000" b="1" dirty="0">
              <a:solidFill>
                <a:srgbClr val="FFFF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b="1" dirty="0">
                <a:solidFill>
                  <a:srgbClr val="FFFF99"/>
                </a:solidFill>
              </a:rPr>
              <a:t>primeiramente com a pecuária extensiva bovina, e logo após com a agricultura extensiva moderna comercial: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</a:rPr>
              <a:t>	- solos férteis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</a:rPr>
              <a:t>	- calagem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</a:rPr>
              <a:t>	- irrigação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>
                <a:solidFill>
                  <a:srgbClr val="FFFF99"/>
                </a:solidFill>
              </a:rPr>
              <a:t>	- soja, trigo, arroz, milho, algodão</a:t>
            </a:r>
          </a:p>
        </p:txBody>
      </p:sp>
      <p:pic>
        <p:nvPicPr>
          <p:cNvPr id="69636" name="Picture 4" descr="PV_L1_C10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2497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9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D404379-5C8B-42EC-9976-7957E80BD728}"/>
              </a:ext>
            </a:extLst>
          </p:cNvPr>
          <p:cNvSpPr txBox="1"/>
          <p:nvPr/>
        </p:nvSpPr>
        <p:spPr>
          <a:xfrm>
            <a:off x="1115616" y="513594"/>
            <a:ext cx="5472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Essa é a Revolução Verde brasileira - 5:16</a:t>
            </a:r>
          </a:p>
          <a:p>
            <a:pPr algn="l"/>
            <a:r>
              <a:rPr lang="pt-BR" b="0" i="0" dirty="0">
                <a:effectLst/>
                <a:latin typeface="Roboto"/>
              </a:rPr>
              <a:t> </a:t>
            </a:r>
            <a:r>
              <a:rPr lang="pt-BR" dirty="0">
                <a:hlinkClick r:id="rId2"/>
              </a:rPr>
              <a:t>https://www.youtube.com/watch?v=jnTiInipHts</a:t>
            </a:r>
            <a:endParaRPr lang="pt-BR" b="0" i="0" dirty="0">
              <a:effectLst/>
              <a:latin typeface="Roboto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26B720-496D-40A1-9CEB-7DD89C7CC961}"/>
              </a:ext>
            </a:extLst>
          </p:cNvPr>
          <p:cNvSpPr txBox="1"/>
          <p:nvPr/>
        </p:nvSpPr>
        <p:spPr>
          <a:xfrm>
            <a:off x="850155" y="1656990"/>
            <a:ext cx="7924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A VERDADE SOBRE A REVOLUÇÃO VERDE E O AGRONEGÓCIO - 5:19  </a:t>
            </a:r>
            <a:r>
              <a:rPr lang="pt-BR" dirty="0">
                <a:hlinkClick r:id="rId3"/>
              </a:rPr>
              <a:t>https://www.youtube.com/watch?v=kl82cYVj92I</a:t>
            </a:r>
            <a:r>
              <a:rPr lang="pt-BR" b="0" i="0" dirty="0">
                <a:effectLst/>
                <a:latin typeface="Roboto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BD7CA7-1D01-4F2E-AD06-0C8C0238B57A}"/>
              </a:ext>
            </a:extLst>
          </p:cNvPr>
          <p:cNvSpPr txBox="1"/>
          <p:nvPr/>
        </p:nvSpPr>
        <p:spPr>
          <a:xfrm>
            <a:off x="539551" y="3301083"/>
            <a:ext cx="8234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Ciclo do Agronegócio – 5:00  </a:t>
            </a:r>
            <a:r>
              <a:rPr lang="pt-BR" dirty="0">
                <a:hlinkClick r:id="rId4"/>
              </a:rPr>
              <a:t>https://www.youtube.com/watch?v=dGP_0L0Z99g</a:t>
            </a:r>
            <a:endParaRPr lang="pt-BR" b="0" i="0" dirty="0">
              <a:effectLst/>
              <a:latin typeface="Roboto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494076-30A4-4B3E-9404-53AEC44DC819}"/>
              </a:ext>
            </a:extLst>
          </p:cNvPr>
          <p:cNvSpPr txBox="1"/>
          <p:nvPr/>
        </p:nvSpPr>
        <p:spPr>
          <a:xfrm>
            <a:off x="617922" y="5037510"/>
            <a:ext cx="8526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effectLst/>
                <a:latin typeface="Roboto"/>
              </a:rPr>
              <a:t>Agricultura familiar e agronegócio disputam espaço 7:31 </a:t>
            </a:r>
            <a:r>
              <a:rPr lang="pt-BR" dirty="0">
                <a:hlinkClick r:id="rId5"/>
              </a:rPr>
              <a:t>https://www.youtube.com/watch?v=MjhQdUJHgKE</a:t>
            </a:r>
            <a:endParaRPr lang="pt-BR" b="0" i="0" dirty="0">
              <a:effectLst/>
              <a:latin typeface="Robo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61F8AA-A47D-4889-BBAB-5D204C7F7C3F}"/>
              </a:ext>
            </a:extLst>
          </p:cNvPr>
          <p:cNvSpPr txBox="1"/>
          <p:nvPr/>
        </p:nvSpPr>
        <p:spPr>
          <a:xfrm>
            <a:off x="621043" y="3905485"/>
            <a:ext cx="744180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Giro Técnico: Subsídios da Agricultura – 2:59 https://www.youtube.com/watch?v=LQLXwN6rPvc</a:t>
            </a:r>
          </a:p>
        </p:txBody>
      </p:sp>
    </p:spTree>
    <p:extLst>
      <p:ext uri="{BB962C8B-B14F-4D97-AF65-F5344CB8AC3E}">
        <p14:creationId xmlns:p14="http://schemas.microsoft.com/office/powerpoint/2010/main" val="25462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2116E98-4351-4BB7-BB35-F628A40A34BD}"/>
              </a:ext>
            </a:extLst>
          </p:cNvPr>
          <p:cNvSpPr txBox="1"/>
          <p:nvPr/>
        </p:nvSpPr>
        <p:spPr>
          <a:xfrm>
            <a:off x="539552" y="415384"/>
            <a:ext cx="7441808" cy="4558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Nordeste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VAQUEIROS - O fim de uma era - Reportagem Especial – 11:26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https://www.youtube.com/watch?v=pYSKSRHGeNU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 AGRO - Fruticultura irrigada mostra que o uso de tecnologia gera desenvolvimento - 6:09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https://www.youtube.com/watch?v=CoRbke-smuE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Exclusivo: Câmera Record mostra dificuldade das famílias que enfrentam a seca 13:18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https://www.youtube.com/watch?v=KybOtjRDb_o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D80CB5-3765-43FD-9738-2517D9C4E219}"/>
              </a:ext>
            </a:extLst>
          </p:cNvPr>
          <p:cNvSpPr txBox="1"/>
          <p:nvPr/>
        </p:nvSpPr>
        <p:spPr>
          <a:xfrm>
            <a:off x="541439" y="4581128"/>
            <a:ext cx="7441808" cy="1171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Mudanças na criação de suínos da Lar Cooperativa – 3:00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https://www.youtube.com/watch?v=3odj6-5xUzQ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66" y="-6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Agropecuária do Brasil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14366" y="1340768"/>
            <a:ext cx="8568952" cy="38884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Atividade do setor primário;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absorve mais de 10% da PEA;</a:t>
            </a:r>
          </a:p>
          <a:p>
            <a:pPr marL="0" indent="0">
              <a:lnSpc>
                <a:spcPct val="9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segundo maior exportador do agronegócio global;</a:t>
            </a:r>
          </a:p>
          <a:p>
            <a:pPr marL="0" indent="0">
              <a:lnSpc>
                <a:spcPct val="90000"/>
              </a:lnSpc>
              <a:buNone/>
            </a:pPr>
            <a:endParaRPr lang="pt-BR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oje o Brasil é o terceiro maior produtor de alimentos e fibras do mundo, ficando atrás apenas da China e dos EUA.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b="0" i="0" dirty="0">
                <a:effectLst/>
                <a:latin typeface="Gotham A"/>
              </a:rPr>
              <a:t> </a:t>
            </a:r>
            <a:endParaRPr lang="pt-BR" sz="240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3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F1EFF12-31D4-4F8B-8D37-D25407E2D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6132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CCF2F29-31D3-4473-A5D5-488D2D4DE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31" y="692696"/>
            <a:ext cx="4124903" cy="51568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B30384A-5E81-4247-A793-789444ECC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68" y="692696"/>
            <a:ext cx="4124901" cy="51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77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</TotalTime>
  <Words>1649</Words>
  <Application>Microsoft Office PowerPoint</Application>
  <PresentationFormat>Apresentação na tela (4:3)</PresentationFormat>
  <Paragraphs>421</Paragraphs>
  <Slides>69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9" baseType="lpstr">
      <vt:lpstr>Arial</vt:lpstr>
      <vt:lpstr>Arial</vt:lpstr>
      <vt:lpstr>Bradley Hand ITC</vt:lpstr>
      <vt:lpstr>Calibri</vt:lpstr>
      <vt:lpstr>Gotham A</vt:lpstr>
      <vt:lpstr>opensans</vt:lpstr>
      <vt:lpstr>Roboto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  A combinação desses fatores resultam nos sistemas de produção, definidos pelo grau de produtividade e modo de produção:  </vt:lpstr>
      <vt:lpstr>Apresentação do PowerPoint</vt:lpstr>
      <vt:lpstr>Apresentação do PowerPoint</vt:lpstr>
      <vt:lpstr>Agropecuária do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MODERNIZAÇÃO DO CAMPO (REVOLUÇÃO VERDE)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FUNDIÁRIA</vt:lpstr>
      <vt:lpstr>- a estrutura fundiária brasileira é altamente concentradora, um número reduzidíssimo de proprietários detém a grande maioria de terras; </vt:lpstr>
      <vt:lpstr>- apesar de certa desconcentração nos últimos anos  o desequilíbrio ainda permanece grande.</vt:lpstr>
      <vt:lpstr>- Terra de Trabalho x Terra de Capital;</vt:lpstr>
      <vt:lpstr>Apresentação do PowerPoint</vt:lpstr>
      <vt:lpstr>Apresentação do PowerPoint</vt:lpstr>
      <vt:lpstr>Apresentação do PowerPoint</vt:lpstr>
      <vt:lpstr>Apresentação do PowerPoint</vt:lpstr>
      <vt:lpstr>Reação à concentração fundiária;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PRODUÇÃO AGRÍCOLA NACIONAL  </vt:lpstr>
      <vt:lpstr>REGIÃO SUDESTE</vt:lpstr>
      <vt:lpstr>PLANALTO OCIDENTAL PAULISTA</vt:lpstr>
      <vt:lpstr>TRIÂNGULO MINEIRO </vt:lpstr>
      <vt:lpstr>Apresentação do PowerPoint</vt:lpstr>
      <vt:lpstr>NORDESTE</vt:lpstr>
      <vt:lpstr>Zona da Mata </vt:lpstr>
      <vt:lpstr>Sertão</vt:lpstr>
      <vt:lpstr>SUL</vt:lpstr>
      <vt:lpstr>Apresentação do PowerPoint</vt:lpstr>
      <vt:lpstr>Pampas</vt:lpstr>
      <vt:lpstr>CENTRO-OESTE / NORTE</vt:lpstr>
      <vt:lpstr>ÁREAS DE COLONIZAÇÃO ANTIGA</vt:lpstr>
      <vt:lpstr>Projeto de Colonização Dirigida </vt:lpstr>
      <vt:lpstr>ÁREAS DE OCUPAÇÃO RECENTE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Evandro</dc:creator>
  <cp:lastModifiedBy>Evandro</cp:lastModifiedBy>
  <cp:revision>285</cp:revision>
  <dcterms:created xsi:type="dcterms:W3CDTF">2012-07-17T19:39:12Z</dcterms:created>
  <dcterms:modified xsi:type="dcterms:W3CDTF">2023-09-11T20:45:02Z</dcterms:modified>
</cp:coreProperties>
</file>