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61" r:id="rId2"/>
    <p:sldMasterId id="2147483974" r:id="rId3"/>
  </p:sldMasterIdLst>
  <p:sldIdLst>
    <p:sldId id="340" r:id="rId4"/>
    <p:sldId id="341" r:id="rId5"/>
    <p:sldId id="384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86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24" r:id="rId28"/>
    <p:sldId id="291" r:id="rId29"/>
    <p:sldId id="318" r:id="rId30"/>
    <p:sldId id="310" r:id="rId31"/>
    <p:sldId id="311" r:id="rId32"/>
    <p:sldId id="308" r:id="rId33"/>
    <p:sldId id="313" r:id="rId34"/>
    <p:sldId id="339" r:id="rId35"/>
    <p:sldId id="316" r:id="rId36"/>
    <p:sldId id="309" r:id="rId37"/>
    <p:sldId id="322" r:id="rId38"/>
    <p:sldId id="306" r:id="rId39"/>
    <p:sldId id="317" r:id="rId40"/>
    <p:sldId id="320" r:id="rId41"/>
    <p:sldId id="261" r:id="rId42"/>
    <p:sldId id="312" r:id="rId43"/>
    <p:sldId id="321" r:id="rId44"/>
    <p:sldId id="307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yBUkF4GQ/L7JePuYL7l4w==" hashData="vnUrCYWNC5FGIgnJyYXVsCs+QcQfeUnIz3CMuvwN7S4JGX5FmZ2hsXlPdMPX22/EjsGtYOxVtZJGgCEf1qrIC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99"/>
    <a:srgbClr val="D77E8F"/>
    <a:srgbClr val="E6E6E6"/>
    <a:srgbClr val="FF7C80"/>
    <a:srgbClr val="FF99CC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92EB5-DF7B-43FB-A4A4-3D99378088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6008501-E8C9-46A4-B911-CB6C9A3FFBF7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SETORES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DA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 ECONMIA</a:t>
          </a:r>
        </a:p>
      </dgm:t>
    </dgm:pt>
    <dgm:pt modelId="{A9528719-FC4D-4D69-A34D-F0F5A58D7827}" type="parTrans" cxnId="{CB3A186D-06FC-4793-859E-81DE7AF15270}">
      <dgm:prSet/>
      <dgm:spPr/>
      <dgm:t>
        <a:bodyPr/>
        <a:lstStyle/>
        <a:p>
          <a:endParaRPr lang="pt-BR"/>
        </a:p>
      </dgm:t>
    </dgm:pt>
    <dgm:pt modelId="{0BA82A08-9E3A-4EFA-82D2-71D3A28EDDD0}" type="sibTrans" cxnId="{CB3A186D-06FC-4793-859E-81DE7AF15270}">
      <dgm:prSet/>
      <dgm:spPr/>
      <dgm:t>
        <a:bodyPr/>
        <a:lstStyle/>
        <a:p>
          <a:endParaRPr lang="pt-BR"/>
        </a:p>
      </dgm:t>
    </dgm:pt>
    <dgm:pt modelId="{3C7513AF-6F44-443E-B4B7-621DC42C14E2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9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PRIMÁRIO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1" i="0" u="none" strike="noStrike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</a:rPr>
            <a:t>7%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900" b="1" i="1" u="none" strike="noStrike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9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1C71F14-6B19-4FBB-8859-2512D5A64971}" type="parTrans" cxnId="{939495D7-403D-45B4-87C6-31D92E689BE9}">
      <dgm:prSet/>
      <dgm:spPr/>
      <dgm:t>
        <a:bodyPr/>
        <a:lstStyle/>
        <a:p>
          <a:endParaRPr lang="pt-BR"/>
        </a:p>
      </dgm:t>
    </dgm:pt>
    <dgm:pt modelId="{1179340C-C468-4445-8510-420CEDDA0B72}" type="sibTrans" cxnId="{939495D7-403D-45B4-87C6-31D92E689BE9}">
      <dgm:prSet/>
      <dgm:spPr/>
      <dgm:t>
        <a:bodyPr/>
        <a:lstStyle/>
        <a:p>
          <a:endParaRPr lang="pt-BR"/>
        </a:p>
      </dgm:t>
    </dgm:pt>
    <dgm:pt modelId="{F20C6912-47B6-4EE1-978C-FF8E92F70829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SECUNDÁRIO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1" i="0" u="none" strike="noStrike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</a:rPr>
            <a:t>28%</a:t>
          </a:r>
        </a:p>
      </dgm:t>
    </dgm:pt>
    <dgm:pt modelId="{F04942F8-75F8-4F65-99BE-D812AB08784B}" type="parTrans" cxnId="{B3AFAEF1-EBB3-4A14-9247-6332F2CBE6B5}">
      <dgm:prSet/>
      <dgm:spPr/>
      <dgm:t>
        <a:bodyPr/>
        <a:lstStyle/>
        <a:p>
          <a:endParaRPr lang="pt-BR"/>
        </a:p>
      </dgm:t>
    </dgm:pt>
    <dgm:pt modelId="{4A71E9CB-E04D-48B1-8D71-DAA34C6650CA}" type="sibTrans" cxnId="{B3AFAEF1-EBB3-4A14-9247-6332F2CBE6B5}">
      <dgm:prSet/>
      <dgm:spPr/>
      <dgm:t>
        <a:bodyPr/>
        <a:lstStyle/>
        <a:p>
          <a:endParaRPr lang="pt-BR"/>
        </a:p>
      </dgm:t>
    </dgm:pt>
    <dgm:pt modelId="{B35B4FF7-C07E-4BC9-B72E-E2D61516CC0D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TERCIÁRIO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1" i="0" u="none" strike="noStrike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</a:rPr>
            <a:t>65%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1200" b="1" i="1" u="none" strike="noStrike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</dgm:t>
    </dgm:pt>
    <dgm:pt modelId="{41C2C60B-5E5B-43D2-97FC-664E429B2223}" type="parTrans" cxnId="{EC02867D-3969-4473-BBE4-798534B60A8A}">
      <dgm:prSet/>
      <dgm:spPr/>
      <dgm:t>
        <a:bodyPr/>
        <a:lstStyle/>
        <a:p>
          <a:endParaRPr lang="pt-BR"/>
        </a:p>
      </dgm:t>
    </dgm:pt>
    <dgm:pt modelId="{A98C2224-D307-484C-A634-7E352E5FE1EB}" type="sibTrans" cxnId="{EC02867D-3969-4473-BBE4-798534B60A8A}">
      <dgm:prSet/>
      <dgm:spPr/>
      <dgm:t>
        <a:bodyPr/>
        <a:lstStyle/>
        <a:p>
          <a:endParaRPr lang="pt-BR"/>
        </a:p>
      </dgm:t>
    </dgm:pt>
    <dgm:pt modelId="{2B8D546D-9FC2-44DB-996E-D24E07A265F3}" type="pres">
      <dgm:prSet presAssocID="{9F092EB5-DF7B-43FB-A4A4-3D99378088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B439E3-EBC6-4B7F-BF90-521C035ACD39}" type="pres">
      <dgm:prSet presAssocID="{06008501-E8C9-46A4-B911-CB6C9A3FFBF7}" presName="hierRoot1" presStyleCnt="0">
        <dgm:presLayoutVars>
          <dgm:hierBranch/>
        </dgm:presLayoutVars>
      </dgm:prSet>
      <dgm:spPr/>
    </dgm:pt>
    <dgm:pt modelId="{058508C7-1BDE-463C-97FF-9FE577869E00}" type="pres">
      <dgm:prSet presAssocID="{06008501-E8C9-46A4-B911-CB6C9A3FFBF7}" presName="rootComposite1" presStyleCnt="0"/>
      <dgm:spPr/>
    </dgm:pt>
    <dgm:pt modelId="{F9C86E15-4876-46FC-BF5E-52E5717BF86C}" type="pres">
      <dgm:prSet presAssocID="{06008501-E8C9-46A4-B911-CB6C9A3FFBF7}" presName="rootText1" presStyleLbl="node0" presStyleIdx="0" presStyleCnt="1" custScaleY="1536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626D51-5E08-47E9-A093-52F2CBF805D0}" type="pres">
      <dgm:prSet presAssocID="{06008501-E8C9-46A4-B911-CB6C9A3FFBF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E5701EC-34E1-413A-80B9-6699B4691562}" type="pres">
      <dgm:prSet presAssocID="{06008501-E8C9-46A4-B911-CB6C9A3FFBF7}" presName="hierChild2" presStyleCnt="0"/>
      <dgm:spPr/>
    </dgm:pt>
    <dgm:pt modelId="{8F58F39C-F3E2-45AA-95BB-E8B1446FF28A}" type="pres">
      <dgm:prSet presAssocID="{F1C71F14-6B19-4FBB-8859-2512D5A64971}" presName="Name35" presStyleLbl="parChTrans1D2" presStyleIdx="0" presStyleCnt="3"/>
      <dgm:spPr/>
      <dgm:t>
        <a:bodyPr/>
        <a:lstStyle/>
        <a:p>
          <a:endParaRPr lang="pt-BR"/>
        </a:p>
      </dgm:t>
    </dgm:pt>
    <dgm:pt modelId="{EA5FBD97-87D4-4FD5-921D-C28ADDD81285}" type="pres">
      <dgm:prSet presAssocID="{3C7513AF-6F44-443E-B4B7-621DC42C14E2}" presName="hierRoot2" presStyleCnt="0">
        <dgm:presLayoutVars>
          <dgm:hierBranch/>
        </dgm:presLayoutVars>
      </dgm:prSet>
      <dgm:spPr/>
    </dgm:pt>
    <dgm:pt modelId="{7000369C-82CC-4322-AA94-7F50390AD32B}" type="pres">
      <dgm:prSet presAssocID="{3C7513AF-6F44-443E-B4B7-621DC42C14E2}" presName="rootComposite" presStyleCnt="0"/>
      <dgm:spPr/>
    </dgm:pt>
    <dgm:pt modelId="{BEB3D889-A39E-4A5D-A19C-8A942B432859}" type="pres">
      <dgm:prSet presAssocID="{3C7513AF-6F44-443E-B4B7-621DC42C14E2}" presName="rootText" presStyleLbl="node2" presStyleIdx="0" presStyleCnt="3" custScaleY="150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F890C6-44F2-4DF0-BC90-6751CB873A0A}" type="pres">
      <dgm:prSet presAssocID="{3C7513AF-6F44-443E-B4B7-621DC42C14E2}" presName="rootConnector" presStyleLbl="node2" presStyleIdx="0" presStyleCnt="3"/>
      <dgm:spPr/>
      <dgm:t>
        <a:bodyPr/>
        <a:lstStyle/>
        <a:p>
          <a:endParaRPr lang="pt-BR"/>
        </a:p>
      </dgm:t>
    </dgm:pt>
    <dgm:pt modelId="{A11B410D-B9AF-4E69-A945-F3CB6B0E10CB}" type="pres">
      <dgm:prSet presAssocID="{3C7513AF-6F44-443E-B4B7-621DC42C14E2}" presName="hierChild4" presStyleCnt="0"/>
      <dgm:spPr/>
    </dgm:pt>
    <dgm:pt modelId="{CA577BB9-28A6-436B-8C10-AFC44DDCEA06}" type="pres">
      <dgm:prSet presAssocID="{3C7513AF-6F44-443E-B4B7-621DC42C14E2}" presName="hierChild5" presStyleCnt="0"/>
      <dgm:spPr/>
    </dgm:pt>
    <dgm:pt modelId="{E1EE8A78-F8EA-4C24-9FBE-7E4DEFE5F0F1}" type="pres">
      <dgm:prSet presAssocID="{F04942F8-75F8-4F65-99BE-D812AB08784B}" presName="Name35" presStyleLbl="parChTrans1D2" presStyleIdx="1" presStyleCnt="3"/>
      <dgm:spPr/>
      <dgm:t>
        <a:bodyPr/>
        <a:lstStyle/>
        <a:p>
          <a:endParaRPr lang="pt-BR"/>
        </a:p>
      </dgm:t>
    </dgm:pt>
    <dgm:pt modelId="{970085C8-4F88-48A6-BB5B-8773427F0A72}" type="pres">
      <dgm:prSet presAssocID="{F20C6912-47B6-4EE1-978C-FF8E92F70829}" presName="hierRoot2" presStyleCnt="0">
        <dgm:presLayoutVars>
          <dgm:hierBranch/>
        </dgm:presLayoutVars>
      </dgm:prSet>
      <dgm:spPr/>
    </dgm:pt>
    <dgm:pt modelId="{A89A9AE2-3343-41A7-B5AE-4A031879A833}" type="pres">
      <dgm:prSet presAssocID="{F20C6912-47B6-4EE1-978C-FF8E92F70829}" presName="rootComposite" presStyleCnt="0"/>
      <dgm:spPr/>
    </dgm:pt>
    <dgm:pt modelId="{42B452AA-5922-4CA4-ACD5-1B9DA23090EA}" type="pres">
      <dgm:prSet presAssocID="{F20C6912-47B6-4EE1-978C-FF8E92F70829}" presName="rootText" presStyleLbl="node2" presStyleIdx="1" presStyleCnt="3" custScaleX="114020" custScaleY="150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48A9DF7-37C7-46DA-A726-68D644F99AE6}" type="pres">
      <dgm:prSet presAssocID="{F20C6912-47B6-4EE1-978C-FF8E92F70829}" presName="rootConnector" presStyleLbl="node2" presStyleIdx="1" presStyleCnt="3"/>
      <dgm:spPr/>
      <dgm:t>
        <a:bodyPr/>
        <a:lstStyle/>
        <a:p>
          <a:endParaRPr lang="pt-BR"/>
        </a:p>
      </dgm:t>
    </dgm:pt>
    <dgm:pt modelId="{6F9D8734-010C-4C67-BAB4-3E6E6528DA8E}" type="pres">
      <dgm:prSet presAssocID="{F20C6912-47B6-4EE1-978C-FF8E92F70829}" presName="hierChild4" presStyleCnt="0"/>
      <dgm:spPr/>
    </dgm:pt>
    <dgm:pt modelId="{63C4E43F-05D9-4BAD-811B-9AF17CEE5C68}" type="pres">
      <dgm:prSet presAssocID="{F20C6912-47B6-4EE1-978C-FF8E92F70829}" presName="hierChild5" presStyleCnt="0"/>
      <dgm:spPr/>
    </dgm:pt>
    <dgm:pt modelId="{DF14404D-8CCA-447E-AEE3-CD87D0D643B4}" type="pres">
      <dgm:prSet presAssocID="{41C2C60B-5E5B-43D2-97FC-664E429B2223}" presName="Name35" presStyleLbl="parChTrans1D2" presStyleIdx="2" presStyleCnt="3"/>
      <dgm:spPr/>
      <dgm:t>
        <a:bodyPr/>
        <a:lstStyle/>
        <a:p>
          <a:endParaRPr lang="pt-BR"/>
        </a:p>
      </dgm:t>
    </dgm:pt>
    <dgm:pt modelId="{3FD77C1E-4236-4CF2-9649-FAA88DF6BA3A}" type="pres">
      <dgm:prSet presAssocID="{B35B4FF7-C07E-4BC9-B72E-E2D61516CC0D}" presName="hierRoot2" presStyleCnt="0">
        <dgm:presLayoutVars>
          <dgm:hierBranch/>
        </dgm:presLayoutVars>
      </dgm:prSet>
      <dgm:spPr/>
    </dgm:pt>
    <dgm:pt modelId="{502F543A-A95F-4C02-ABF8-2953911F7D7F}" type="pres">
      <dgm:prSet presAssocID="{B35B4FF7-C07E-4BC9-B72E-E2D61516CC0D}" presName="rootComposite" presStyleCnt="0"/>
      <dgm:spPr/>
    </dgm:pt>
    <dgm:pt modelId="{BDB76827-D862-4A40-B599-30F6413D5E6A}" type="pres">
      <dgm:prSet presAssocID="{B35B4FF7-C07E-4BC9-B72E-E2D61516CC0D}" presName="rootText" presStyleLbl="node2" presStyleIdx="2" presStyleCnt="3" custScaleY="150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F83E9E-7D95-4ECD-B42D-94562538D234}" type="pres">
      <dgm:prSet presAssocID="{B35B4FF7-C07E-4BC9-B72E-E2D61516CC0D}" presName="rootConnector" presStyleLbl="node2" presStyleIdx="2" presStyleCnt="3"/>
      <dgm:spPr/>
      <dgm:t>
        <a:bodyPr/>
        <a:lstStyle/>
        <a:p>
          <a:endParaRPr lang="pt-BR"/>
        </a:p>
      </dgm:t>
    </dgm:pt>
    <dgm:pt modelId="{BBED8549-7891-4348-9B6A-66CCE7E22ACC}" type="pres">
      <dgm:prSet presAssocID="{B35B4FF7-C07E-4BC9-B72E-E2D61516CC0D}" presName="hierChild4" presStyleCnt="0"/>
      <dgm:spPr/>
    </dgm:pt>
    <dgm:pt modelId="{9EDCD366-162B-49A5-B16B-FA190E7D97FD}" type="pres">
      <dgm:prSet presAssocID="{B35B4FF7-C07E-4BC9-B72E-E2D61516CC0D}" presName="hierChild5" presStyleCnt="0"/>
      <dgm:spPr/>
    </dgm:pt>
    <dgm:pt modelId="{97A6AFE8-EA8D-4C02-93C5-B247BF354FAD}" type="pres">
      <dgm:prSet presAssocID="{06008501-E8C9-46A4-B911-CB6C9A3FFBF7}" presName="hierChild3" presStyleCnt="0"/>
      <dgm:spPr/>
    </dgm:pt>
  </dgm:ptLst>
  <dgm:cxnLst>
    <dgm:cxn modelId="{187DEAB0-3436-423D-AC0E-6109D6037943}" type="presOf" srcId="{41C2C60B-5E5B-43D2-97FC-664E429B2223}" destId="{DF14404D-8CCA-447E-AEE3-CD87D0D643B4}" srcOrd="0" destOrd="0" presId="urn:microsoft.com/office/officeart/2005/8/layout/orgChart1"/>
    <dgm:cxn modelId="{6117723E-B392-4126-B44C-70B82224A646}" type="presOf" srcId="{F20C6912-47B6-4EE1-978C-FF8E92F70829}" destId="{548A9DF7-37C7-46DA-A726-68D644F99AE6}" srcOrd="1" destOrd="0" presId="urn:microsoft.com/office/officeart/2005/8/layout/orgChart1"/>
    <dgm:cxn modelId="{5D27332C-1BC9-465B-96FF-AD3361FBA820}" type="presOf" srcId="{06008501-E8C9-46A4-B911-CB6C9A3FFBF7}" destId="{06626D51-5E08-47E9-A093-52F2CBF805D0}" srcOrd="1" destOrd="0" presId="urn:microsoft.com/office/officeart/2005/8/layout/orgChart1"/>
    <dgm:cxn modelId="{5A28582F-A3C8-40C1-83B0-0869D40515F7}" type="presOf" srcId="{F1C71F14-6B19-4FBB-8859-2512D5A64971}" destId="{8F58F39C-F3E2-45AA-95BB-E8B1446FF28A}" srcOrd="0" destOrd="0" presId="urn:microsoft.com/office/officeart/2005/8/layout/orgChart1"/>
    <dgm:cxn modelId="{FD6D65C9-8051-4853-AD03-49B2E8DC82F2}" type="presOf" srcId="{F20C6912-47B6-4EE1-978C-FF8E92F70829}" destId="{42B452AA-5922-4CA4-ACD5-1B9DA23090EA}" srcOrd="0" destOrd="0" presId="urn:microsoft.com/office/officeart/2005/8/layout/orgChart1"/>
    <dgm:cxn modelId="{ED60B92B-2B21-40E0-917E-9BBF351D6BB2}" type="presOf" srcId="{F04942F8-75F8-4F65-99BE-D812AB08784B}" destId="{E1EE8A78-F8EA-4C24-9FBE-7E4DEFE5F0F1}" srcOrd="0" destOrd="0" presId="urn:microsoft.com/office/officeart/2005/8/layout/orgChart1"/>
    <dgm:cxn modelId="{CB3A186D-06FC-4793-859E-81DE7AF15270}" srcId="{9F092EB5-DF7B-43FB-A4A4-3D993780886D}" destId="{06008501-E8C9-46A4-B911-CB6C9A3FFBF7}" srcOrd="0" destOrd="0" parTransId="{A9528719-FC4D-4D69-A34D-F0F5A58D7827}" sibTransId="{0BA82A08-9E3A-4EFA-82D2-71D3A28EDDD0}"/>
    <dgm:cxn modelId="{44A0778E-34B3-4460-A1ED-EA04DA55438E}" type="presOf" srcId="{B35B4FF7-C07E-4BC9-B72E-E2D61516CC0D}" destId="{1FF83E9E-7D95-4ECD-B42D-94562538D234}" srcOrd="1" destOrd="0" presId="urn:microsoft.com/office/officeart/2005/8/layout/orgChart1"/>
    <dgm:cxn modelId="{B3AFAEF1-EBB3-4A14-9247-6332F2CBE6B5}" srcId="{06008501-E8C9-46A4-B911-CB6C9A3FFBF7}" destId="{F20C6912-47B6-4EE1-978C-FF8E92F70829}" srcOrd="1" destOrd="0" parTransId="{F04942F8-75F8-4F65-99BE-D812AB08784B}" sibTransId="{4A71E9CB-E04D-48B1-8D71-DAA34C6650CA}"/>
    <dgm:cxn modelId="{AFB732B6-C321-4345-B522-F0E7B888B3E3}" type="presOf" srcId="{06008501-E8C9-46A4-B911-CB6C9A3FFBF7}" destId="{F9C86E15-4876-46FC-BF5E-52E5717BF86C}" srcOrd="0" destOrd="0" presId="urn:microsoft.com/office/officeart/2005/8/layout/orgChart1"/>
    <dgm:cxn modelId="{1C6317B9-789C-474F-A8FA-AF4FA2381302}" type="presOf" srcId="{3C7513AF-6F44-443E-B4B7-621DC42C14E2}" destId="{BEB3D889-A39E-4A5D-A19C-8A942B432859}" srcOrd="0" destOrd="0" presId="urn:microsoft.com/office/officeart/2005/8/layout/orgChart1"/>
    <dgm:cxn modelId="{939495D7-403D-45B4-87C6-31D92E689BE9}" srcId="{06008501-E8C9-46A4-B911-CB6C9A3FFBF7}" destId="{3C7513AF-6F44-443E-B4B7-621DC42C14E2}" srcOrd="0" destOrd="0" parTransId="{F1C71F14-6B19-4FBB-8859-2512D5A64971}" sibTransId="{1179340C-C468-4445-8510-420CEDDA0B72}"/>
    <dgm:cxn modelId="{4A1FB7DD-51DD-4E8A-9388-37A23C51C6AF}" type="presOf" srcId="{3C7513AF-6F44-443E-B4B7-621DC42C14E2}" destId="{1CF890C6-44F2-4DF0-BC90-6751CB873A0A}" srcOrd="1" destOrd="0" presId="urn:microsoft.com/office/officeart/2005/8/layout/orgChart1"/>
    <dgm:cxn modelId="{EC02867D-3969-4473-BBE4-798534B60A8A}" srcId="{06008501-E8C9-46A4-B911-CB6C9A3FFBF7}" destId="{B35B4FF7-C07E-4BC9-B72E-E2D61516CC0D}" srcOrd="2" destOrd="0" parTransId="{41C2C60B-5E5B-43D2-97FC-664E429B2223}" sibTransId="{A98C2224-D307-484C-A634-7E352E5FE1EB}"/>
    <dgm:cxn modelId="{3539B75F-5AB0-4264-A3A1-3261C9CC6BE6}" type="presOf" srcId="{9F092EB5-DF7B-43FB-A4A4-3D993780886D}" destId="{2B8D546D-9FC2-44DB-996E-D24E07A265F3}" srcOrd="0" destOrd="0" presId="urn:microsoft.com/office/officeart/2005/8/layout/orgChart1"/>
    <dgm:cxn modelId="{5945B3D0-2351-4040-8AC1-59CCFF1A3877}" type="presOf" srcId="{B35B4FF7-C07E-4BC9-B72E-E2D61516CC0D}" destId="{BDB76827-D862-4A40-B599-30F6413D5E6A}" srcOrd="0" destOrd="0" presId="urn:microsoft.com/office/officeart/2005/8/layout/orgChart1"/>
    <dgm:cxn modelId="{C9924BC3-BE23-4248-BBFD-82EEABB251A4}" type="presParOf" srcId="{2B8D546D-9FC2-44DB-996E-D24E07A265F3}" destId="{EEB439E3-EBC6-4B7F-BF90-521C035ACD39}" srcOrd="0" destOrd="0" presId="urn:microsoft.com/office/officeart/2005/8/layout/orgChart1"/>
    <dgm:cxn modelId="{2603CD06-4D32-4131-BB57-470844AA91E1}" type="presParOf" srcId="{EEB439E3-EBC6-4B7F-BF90-521C035ACD39}" destId="{058508C7-1BDE-463C-97FF-9FE577869E00}" srcOrd="0" destOrd="0" presId="urn:microsoft.com/office/officeart/2005/8/layout/orgChart1"/>
    <dgm:cxn modelId="{1076DF5A-98E0-4BFE-B60B-D82E95736539}" type="presParOf" srcId="{058508C7-1BDE-463C-97FF-9FE577869E00}" destId="{F9C86E15-4876-46FC-BF5E-52E5717BF86C}" srcOrd="0" destOrd="0" presId="urn:microsoft.com/office/officeart/2005/8/layout/orgChart1"/>
    <dgm:cxn modelId="{2CD74EE5-05F4-4262-91F6-DF216FCADCD4}" type="presParOf" srcId="{058508C7-1BDE-463C-97FF-9FE577869E00}" destId="{06626D51-5E08-47E9-A093-52F2CBF805D0}" srcOrd="1" destOrd="0" presId="urn:microsoft.com/office/officeart/2005/8/layout/orgChart1"/>
    <dgm:cxn modelId="{92F932EF-9A6F-4245-82C6-B73FF79E3479}" type="presParOf" srcId="{EEB439E3-EBC6-4B7F-BF90-521C035ACD39}" destId="{5E5701EC-34E1-413A-80B9-6699B4691562}" srcOrd="1" destOrd="0" presId="urn:microsoft.com/office/officeart/2005/8/layout/orgChart1"/>
    <dgm:cxn modelId="{127C9C65-F0D9-45E7-8947-CC891C2E2E48}" type="presParOf" srcId="{5E5701EC-34E1-413A-80B9-6699B4691562}" destId="{8F58F39C-F3E2-45AA-95BB-E8B1446FF28A}" srcOrd="0" destOrd="0" presId="urn:microsoft.com/office/officeart/2005/8/layout/orgChart1"/>
    <dgm:cxn modelId="{50834983-D989-48D1-885C-28FE6A0E1D4F}" type="presParOf" srcId="{5E5701EC-34E1-413A-80B9-6699B4691562}" destId="{EA5FBD97-87D4-4FD5-921D-C28ADDD81285}" srcOrd="1" destOrd="0" presId="urn:microsoft.com/office/officeart/2005/8/layout/orgChart1"/>
    <dgm:cxn modelId="{8B64085A-D9A4-45C6-9D8B-0B70DE6B2FE6}" type="presParOf" srcId="{EA5FBD97-87D4-4FD5-921D-C28ADDD81285}" destId="{7000369C-82CC-4322-AA94-7F50390AD32B}" srcOrd="0" destOrd="0" presId="urn:microsoft.com/office/officeart/2005/8/layout/orgChart1"/>
    <dgm:cxn modelId="{6A2CB81A-C0AD-4C9D-94F9-A790527A8A1A}" type="presParOf" srcId="{7000369C-82CC-4322-AA94-7F50390AD32B}" destId="{BEB3D889-A39E-4A5D-A19C-8A942B432859}" srcOrd="0" destOrd="0" presId="urn:microsoft.com/office/officeart/2005/8/layout/orgChart1"/>
    <dgm:cxn modelId="{3E2918DD-3A90-4D06-A14E-BD98BA0480E6}" type="presParOf" srcId="{7000369C-82CC-4322-AA94-7F50390AD32B}" destId="{1CF890C6-44F2-4DF0-BC90-6751CB873A0A}" srcOrd="1" destOrd="0" presId="urn:microsoft.com/office/officeart/2005/8/layout/orgChart1"/>
    <dgm:cxn modelId="{26527DCD-2BB1-4CAF-BD2D-76AD6396FF82}" type="presParOf" srcId="{EA5FBD97-87D4-4FD5-921D-C28ADDD81285}" destId="{A11B410D-B9AF-4E69-A945-F3CB6B0E10CB}" srcOrd="1" destOrd="0" presId="urn:microsoft.com/office/officeart/2005/8/layout/orgChart1"/>
    <dgm:cxn modelId="{825D446F-121D-4C22-9A71-D25D72A72C70}" type="presParOf" srcId="{EA5FBD97-87D4-4FD5-921D-C28ADDD81285}" destId="{CA577BB9-28A6-436B-8C10-AFC44DDCEA06}" srcOrd="2" destOrd="0" presId="urn:microsoft.com/office/officeart/2005/8/layout/orgChart1"/>
    <dgm:cxn modelId="{FAA6B66A-68AD-47A6-A59A-6DFA2BE9B539}" type="presParOf" srcId="{5E5701EC-34E1-413A-80B9-6699B4691562}" destId="{E1EE8A78-F8EA-4C24-9FBE-7E4DEFE5F0F1}" srcOrd="2" destOrd="0" presId="urn:microsoft.com/office/officeart/2005/8/layout/orgChart1"/>
    <dgm:cxn modelId="{E62A7BCD-12E8-4DA6-BE33-AE6DB3230F95}" type="presParOf" srcId="{5E5701EC-34E1-413A-80B9-6699B4691562}" destId="{970085C8-4F88-48A6-BB5B-8773427F0A72}" srcOrd="3" destOrd="0" presId="urn:microsoft.com/office/officeart/2005/8/layout/orgChart1"/>
    <dgm:cxn modelId="{3235B102-1645-4811-91C6-870875B4FC14}" type="presParOf" srcId="{970085C8-4F88-48A6-BB5B-8773427F0A72}" destId="{A89A9AE2-3343-41A7-B5AE-4A031879A833}" srcOrd="0" destOrd="0" presId="urn:microsoft.com/office/officeart/2005/8/layout/orgChart1"/>
    <dgm:cxn modelId="{FECEEEDB-E131-4645-87DC-8C0491BB1575}" type="presParOf" srcId="{A89A9AE2-3343-41A7-B5AE-4A031879A833}" destId="{42B452AA-5922-4CA4-ACD5-1B9DA23090EA}" srcOrd="0" destOrd="0" presId="urn:microsoft.com/office/officeart/2005/8/layout/orgChart1"/>
    <dgm:cxn modelId="{1A3099EE-7AA6-45B4-A3CD-BC84FE991858}" type="presParOf" srcId="{A89A9AE2-3343-41A7-B5AE-4A031879A833}" destId="{548A9DF7-37C7-46DA-A726-68D644F99AE6}" srcOrd="1" destOrd="0" presId="urn:microsoft.com/office/officeart/2005/8/layout/orgChart1"/>
    <dgm:cxn modelId="{45DC9DFC-699B-41E8-80AD-8C0E23328F45}" type="presParOf" srcId="{970085C8-4F88-48A6-BB5B-8773427F0A72}" destId="{6F9D8734-010C-4C67-BAB4-3E6E6528DA8E}" srcOrd="1" destOrd="0" presId="urn:microsoft.com/office/officeart/2005/8/layout/orgChart1"/>
    <dgm:cxn modelId="{4508C17D-E43D-41E3-8F20-82CB5398D072}" type="presParOf" srcId="{970085C8-4F88-48A6-BB5B-8773427F0A72}" destId="{63C4E43F-05D9-4BAD-811B-9AF17CEE5C68}" srcOrd="2" destOrd="0" presId="urn:microsoft.com/office/officeart/2005/8/layout/orgChart1"/>
    <dgm:cxn modelId="{C5D8BA03-60EA-48B1-9BE7-58A3E660B8BE}" type="presParOf" srcId="{5E5701EC-34E1-413A-80B9-6699B4691562}" destId="{DF14404D-8CCA-447E-AEE3-CD87D0D643B4}" srcOrd="4" destOrd="0" presId="urn:microsoft.com/office/officeart/2005/8/layout/orgChart1"/>
    <dgm:cxn modelId="{4540F3D2-585C-4948-BB83-99C5BC9565DE}" type="presParOf" srcId="{5E5701EC-34E1-413A-80B9-6699B4691562}" destId="{3FD77C1E-4236-4CF2-9649-FAA88DF6BA3A}" srcOrd="5" destOrd="0" presId="urn:microsoft.com/office/officeart/2005/8/layout/orgChart1"/>
    <dgm:cxn modelId="{CDF63903-0A77-4F31-856E-E0C2C6AD0AA8}" type="presParOf" srcId="{3FD77C1E-4236-4CF2-9649-FAA88DF6BA3A}" destId="{502F543A-A95F-4C02-ABF8-2953911F7D7F}" srcOrd="0" destOrd="0" presId="urn:microsoft.com/office/officeart/2005/8/layout/orgChart1"/>
    <dgm:cxn modelId="{11C2CCC7-C64B-4997-B183-47F7BD1008F8}" type="presParOf" srcId="{502F543A-A95F-4C02-ABF8-2953911F7D7F}" destId="{BDB76827-D862-4A40-B599-30F6413D5E6A}" srcOrd="0" destOrd="0" presId="urn:microsoft.com/office/officeart/2005/8/layout/orgChart1"/>
    <dgm:cxn modelId="{D8EAE613-2361-4129-830B-1FFCD3AB8D6E}" type="presParOf" srcId="{502F543A-A95F-4C02-ABF8-2953911F7D7F}" destId="{1FF83E9E-7D95-4ECD-B42D-94562538D234}" srcOrd="1" destOrd="0" presId="urn:microsoft.com/office/officeart/2005/8/layout/orgChart1"/>
    <dgm:cxn modelId="{19BF9018-84E4-4A67-9B9A-B9EDE059E91C}" type="presParOf" srcId="{3FD77C1E-4236-4CF2-9649-FAA88DF6BA3A}" destId="{BBED8549-7891-4348-9B6A-66CCE7E22ACC}" srcOrd="1" destOrd="0" presId="urn:microsoft.com/office/officeart/2005/8/layout/orgChart1"/>
    <dgm:cxn modelId="{F9D86D23-2533-4BD5-B7C4-D4AB7898CBF2}" type="presParOf" srcId="{3FD77C1E-4236-4CF2-9649-FAA88DF6BA3A}" destId="{9EDCD366-162B-49A5-B16B-FA190E7D97FD}" srcOrd="2" destOrd="0" presId="urn:microsoft.com/office/officeart/2005/8/layout/orgChart1"/>
    <dgm:cxn modelId="{E9BA922B-8186-4108-B08D-1FEB196389E5}" type="presParOf" srcId="{EEB439E3-EBC6-4B7F-BF90-521C035ACD39}" destId="{97A6AFE8-EA8D-4C02-93C5-B247BF354FAD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4404D-8CCA-447E-AEE3-CD87D0D643B4}">
      <dsp:nvSpPr>
        <dsp:cNvPr id="0" name=""/>
        <dsp:cNvSpPr/>
      </dsp:nvSpPr>
      <dsp:spPr>
        <a:xfrm>
          <a:off x="3899366" y="1440644"/>
          <a:ext cx="2400735" cy="39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19"/>
              </a:lnTo>
              <a:lnTo>
                <a:pt x="2400735" y="196919"/>
              </a:lnTo>
              <a:lnTo>
                <a:pt x="2400735" y="393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E8A78-F8EA-4C24-9FBE-7E4DEFE5F0F1}">
      <dsp:nvSpPr>
        <dsp:cNvPr id="0" name=""/>
        <dsp:cNvSpPr/>
      </dsp:nvSpPr>
      <dsp:spPr>
        <a:xfrm>
          <a:off x="3853646" y="1440644"/>
          <a:ext cx="91440" cy="393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8F39C-F3E2-45AA-95BB-E8B1446FF28A}">
      <dsp:nvSpPr>
        <dsp:cNvPr id="0" name=""/>
        <dsp:cNvSpPr/>
      </dsp:nvSpPr>
      <dsp:spPr>
        <a:xfrm>
          <a:off x="1498631" y="1440644"/>
          <a:ext cx="2400735" cy="393839"/>
        </a:xfrm>
        <a:custGeom>
          <a:avLst/>
          <a:gdLst/>
          <a:ahLst/>
          <a:cxnLst/>
          <a:rect l="0" t="0" r="0" b="0"/>
          <a:pathLst>
            <a:path>
              <a:moveTo>
                <a:pt x="2400735" y="0"/>
              </a:moveTo>
              <a:lnTo>
                <a:pt x="2400735" y="196919"/>
              </a:lnTo>
              <a:lnTo>
                <a:pt x="0" y="196919"/>
              </a:lnTo>
              <a:lnTo>
                <a:pt x="0" y="393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86E15-4876-46FC-BF5E-52E5717BF86C}">
      <dsp:nvSpPr>
        <dsp:cNvPr id="0" name=""/>
        <dsp:cNvSpPr/>
      </dsp:nvSpPr>
      <dsp:spPr>
        <a:xfrm>
          <a:off x="2961653" y="194"/>
          <a:ext cx="1875427" cy="144045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SETORES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DA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 ECONMIA</a:t>
          </a:r>
        </a:p>
      </dsp:txBody>
      <dsp:txXfrm>
        <a:off x="2961653" y="194"/>
        <a:ext cx="1875427" cy="1440450"/>
      </dsp:txXfrm>
    </dsp:sp>
    <dsp:sp modelId="{BEB3D889-A39E-4A5D-A19C-8A942B432859}">
      <dsp:nvSpPr>
        <dsp:cNvPr id="0" name=""/>
        <dsp:cNvSpPr/>
      </dsp:nvSpPr>
      <dsp:spPr>
        <a:xfrm>
          <a:off x="560917" y="1834484"/>
          <a:ext cx="1875427" cy="141493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900" b="0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0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PRIMÁRIO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1" i="0" u="none" strike="noStrike" kern="1200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</a:rPr>
            <a:t>7%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900" b="1" i="1" u="none" strike="noStrike" kern="1200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900" b="0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60917" y="1834484"/>
        <a:ext cx="1875427" cy="1414935"/>
      </dsp:txXfrm>
    </dsp:sp>
    <dsp:sp modelId="{42B452AA-5922-4CA4-ACD5-1B9DA23090EA}">
      <dsp:nvSpPr>
        <dsp:cNvPr id="0" name=""/>
        <dsp:cNvSpPr/>
      </dsp:nvSpPr>
      <dsp:spPr>
        <a:xfrm>
          <a:off x="2830185" y="1834484"/>
          <a:ext cx="2138362" cy="141493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SECUNDÁRIO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1" i="0" u="none" strike="noStrike" kern="1200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</a:rPr>
            <a:t>28%</a:t>
          </a:r>
        </a:p>
      </dsp:txBody>
      <dsp:txXfrm>
        <a:off x="2830185" y="1834484"/>
        <a:ext cx="2138362" cy="1414935"/>
      </dsp:txXfrm>
    </dsp:sp>
    <dsp:sp modelId="{BDB76827-D862-4A40-B599-30F6413D5E6A}">
      <dsp:nvSpPr>
        <dsp:cNvPr id="0" name=""/>
        <dsp:cNvSpPr/>
      </dsp:nvSpPr>
      <dsp:spPr>
        <a:xfrm>
          <a:off x="5362388" y="1834484"/>
          <a:ext cx="1875427" cy="141493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0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rPr>
            <a:t>TERCIÁRIO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2400" b="1" i="0" u="none" strike="noStrike" kern="1200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400" b="1" i="0" u="none" strike="noStrike" kern="1200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</a:rPr>
            <a:t>65%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1200" b="1" i="1" u="none" strike="noStrike" kern="1200" cap="none" normalizeH="0" baseline="0" dirty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</a:endParaRPr>
        </a:p>
      </dsp:txBody>
      <dsp:txXfrm>
        <a:off x="5362388" y="1834484"/>
        <a:ext cx="1875427" cy="1414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408AE77-43CD-4A24-88AD-8B7803517D62}"/>
              </a:ext>
            </a:extLst>
          </p:cNvPr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2F527EF-5DC5-41F8-860A-8718A9CC60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72BD126-F305-4C0F-9167-6DF745AB28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8FFF4430-7692-42AB-B8EA-F8E3C257ADA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6D7B18E2-24BF-4576-ABF8-DD6EFC2D3C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E69F419F-481B-4718-8179-67A839EF54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4CAAB2A2-59A5-4447-99F3-C758B8ADB7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30412379-7A00-43B2-893E-2F355DFACD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15BD1B1-5B2E-4C0B-B653-E6A933F72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D518D154-2EE3-4D73-92D7-A655EF1C57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BEF8E340-2025-4B47-AD48-F4C9000F22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4B61D7D1-A608-4C80-9DDB-43A93E005E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932063B0-AB30-4C22-9059-9AA4D57D7E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3D61008C-ED89-4BE8-B2C5-2E2B158120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59D99EF4-B97F-43E1-BAC5-A39700C06F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11F6F1CA-3C69-4F78-B1EA-4D235D0C92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C7CACE73-588A-441A-8F3C-CE2E2B3DFF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51DA1FEB-7DB0-454C-9F8B-84DD061EB2A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A7EF681C-84D9-47AB-881E-65668A7D6E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5556D9FA-919D-4356-92C2-1A08C428FC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DE196456-F814-4ECA-A0CC-099501E04B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5D168C07-4324-47E5-A4C7-3EB97D07766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BC207525-F0F6-4DA4-A8CB-9817E70032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105EB2FB-4A7B-42C1-8387-7A6B67504E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96BD144C-FD84-432E-B7F9-5C48FF5F1C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1A3E8E74-980F-4574-BF91-2C0F04C7C8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E58AA915-69B2-4C8F-A171-10006975D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98266DE9-997D-47E7-960D-1ED4576F03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DD99F6DE-D738-411D-B3A6-E8CDDE9BD3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A52161BF-E06E-437D-A22B-A37E5B657F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7FD853B7-BDC7-4A33-81A9-04D2966839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DBB59198-3257-478A-A07A-DF55617340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CADFAAD2-96BE-442F-BADB-BB3EA5C749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1E100DF5-D012-4F1C-A570-728C8800DDE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2BF5430C-8B23-4E35-A65F-4AE5668BD4C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0F9E988A-2ED3-4D30-8214-F6ED1AF576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F264773A-5EF9-41F3-B529-D80D76DBFE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146EE875-8B54-4525-87CA-ED7B9C8A77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54FD3529-8F32-4CE5-84F3-7343CADE65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EEA0DF2D-FDB9-4310-A33D-CCD1C0743E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03BB6239-82F0-41CF-9E72-958BA813D9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1F8DE94C-1F23-434F-9058-CF8659814B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DDA0B38E-2E1C-4BAA-BB1A-17D9F5EFBC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2F2AAA3C-AD7A-4742-818A-9C1E526E56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0FEFA826-CCA0-47D9-926C-CA7E99AFE0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B96D3A67-5615-4C96-A786-08600A0034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226200B1-1FA1-4B27-AE9F-AD5EF0A139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CCC26F14-DC23-498D-9907-25A39D18877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222A717C-9A80-403E-985E-36BB0203237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C56DDA71-80D5-4768-98F1-C707BE1F26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285BCA7C-0C3E-43B8-8A11-D2E6EFF7F5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FBF6FECD-2ED0-4CC3-944B-826858693E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5EFDF418-F640-4A20-92F6-F45E3645FB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7AC60862-D4F7-4B84-A76C-0D2976EA5D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38949A73-92A3-4C76-8A03-EDB5EF2855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2121B31C-4A18-4281-88BD-241EE69E21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10691FE4-D6AA-4474-9EC4-91CFA209DB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55D270FC-39B1-4858-9530-33B34920A7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7EA0CC61-2679-4314-A0DA-56BA5556950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51EB4B53-EC33-4CE5-B169-587D6F22C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7FB0FFA7-C4E5-45AA-8ECB-60DF31C3C21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32E70E63-875C-4D8C-927B-5B28C00B3BF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9B0A4DF9-CD6F-4168-A460-B41DAD54AF5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C3DD5CB2-E727-43F2-89FC-206A688840C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</p:grpSp>
        </p:grpSp>
      </p:grpSp>
      <p:sp>
        <p:nvSpPr>
          <p:cNvPr id="68" name="CaixaDeTexto 7">
            <a:extLst>
              <a:ext uri="{FF2B5EF4-FFF2-40B4-BE49-F238E27FC236}">
                <a16:creationId xmlns:a16="http://schemas.microsoft.com/office/drawing/2014/main" id="{69EA11DD-C93E-4DF2-BC1A-02AFEB3510D5}"/>
              </a:ext>
            </a:extLst>
          </p:cNvPr>
          <p:cNvSpPr txBox="1"/>
          <p:nvPr userDrawn="1"/>
        </p:nvSpPr>
        <p:spPr>
          <a:xfrm rot="19435882">
            <a:off x="-5666900" y="2921170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tx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1431BC0-B022-4928-BABF-1408EB13071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5E461A2-38D2-472A-B3BD-2EC95D6E7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6F1F5A-97DB-4147-8DE9-1103F62DE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1F22E-CE6F-42B8-8BF9-A60166176E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81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5B7E115-A5C6-4777-8AE0-F8EA3AAFB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BCFFDEC-F3C6-41C8-949F-CE4B4E403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2846F1F-9269-416A-8A81-CC3C073F0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04E1-7DB6-42CD-B6A2-AC16972DCE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808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6DDF1FC-2535-4584-9152-7790B984B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856F90B-5AA9-48B4-92E0-527D10C90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9BD274F4-A0C8-4469-B1DC-7CDCDC111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335C3-73CA-46F8-A38F-0A6DEAF6D3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586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4659AF-02A1-4890-B8E7-4DEB2F43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C874D1-6BA5-4D68-9030-9F3EC294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49FF60-42D5-49A7-9321-EF83EB34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DCC18-95CD-465B-BA60-A0C4521D9198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8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3C3C38-2A4F-44B5-A734-B8A0FA5A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A4EB9B-50C5-4E03-BB1B-2F084441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B2B137-EC2E-4CA4-8062-52B47A57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CC382-4E5A-4CFD-8E80-C813A09B6A16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1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95EFE6-7AEB-4420-BD36-4EB95E21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BDDC55-8818-4E6A-AA6B-4B3A4BBA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4C4C4D-1D9F-44CB-B67F-4AC76BE2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1604A-FE32-417B-A8AB-68A091AC8419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6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B4E4D20-16DE-4140-9929-7CF0E107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47CF25A-B74A-4A50-87CD-241E8885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FAC973F-A804-45D2-A758-8C538012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66042-B3CE-48EE-9428-43D8936BF34E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4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6973FE8-9E76-48F2-8A00-A97A585E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E02852C-2191-456D-A9D8-C3CBA147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D573D54-CE6B-4406-B58E-B15CF20B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B607E-79F0-461B-8723-1010B9110E5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5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A9B300F-8473-427A-8DE2-53949C83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E5C7464-72F4-432F-BEE3-7BDB8C6E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456C373-E213-4F9B-ABE4-06DC542F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C7664-5D3C-4C7F-957F-22F9A609B3C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610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FDDF6DA-0E1B-4F57-B623-AFC751D9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080DCC7-7635-4120-8B6F-B40C6089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93DF7AF-26F1-4EDA-A021-E34F45A9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2EA5-1CAD-4C27-BE28-8F741705DC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249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4DCC906-456D-4C8A-BBE9-D305318B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3BDD1A9-FBFD-4692-925D-4CE4122B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4A2500D-02FA-4686-80E0-07D219F0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7C262-D442-43AB-82F0-733C2B8F6301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7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B121A33-E942-4682-ADD8-DE564A8DE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FCE241A-0705-4E1A-9A60-A0D017057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2D98E18-90CC-4C79-9426-4003CA769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2BD6-1B8B-4BFE-81D1-917C741157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055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4EF1AC7-6149-430B-8C17-69545B83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2A54FA2-BCD7-495B-9EC9-D6A603DF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5283ED3-FF07-42FF-B21A-2BDD9DEE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71AC-D1DE-47C6-B6B2-760C7DFC91D8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86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2835B4-3B9B-48AA-88D1-C1EB76B5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3639E6-7A97-4DC7-A086-ADFBDE4B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868452-6B21-4FFB-BDE1-0CCFD360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C05C-9F57-4451-A85B-A88685264B5B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C26F78-B33E-47A0-9E36-20F9D712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2FC942-155A-44F1-B7F3-32A21E5F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DA0FCF-5759-45FF-8E31-0802E6EA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1E514E-B751-460C-9CA3-3806EEBCCB97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171A1697-CFA1-4361-9910-7A0024DE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BCAFCE05-F7F0-4AB5-9D20-519B89AF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4E42B85-E596-46CE-82DD-C04F6A43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6127A-142B-44AC-AC6B-B7B72832C8A1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25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9D5CD73-ACE6-48A3-82A7-6966CC4106A5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E231BDD-1D14-479C-A5B2-5C1E252D2F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8757C24C-BCDE-47E2-8A6C-4B004292F6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A9EF12C-05BA-4E89-AF06-1D7212E51F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8B00E0C-76C8-4077-8B25-5FACA285C5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EACC1F7-8E07-4EAD-BDAD-8550BB3E6A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0910069-76F8-40FC-87A7-09AAECF5D8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6BF7DF1-DFB0-46BA-B3FC-E2DDEC3996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6701FB6-EA8F-425E-8658-F67AD7A2FC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4 h 1906"/>
                <a:gd name="T4" fmla="*/ 6525 w 5740"/>
                <a:gd name="T5" fmla="*/ 104 h 1906"/>
                <a:gd name="T6" fmla="*/ 65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42FAFAA-00F5-4C0D-9DB4-89E6BA4BF1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D4ED2FE-BC10-46D9-9257-B105D2328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8AF6EB9-DF90-4B38-B1DE-8B17BBBE3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CB3B8-A3EA-400E-9233-0705D91D425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31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83B81446-31D7-475A-9850-8A7FABF553CB}"/>
              </a:ext>
            </a:extLst>
          </p:cNvPr>
          <p:cNvSpPr txBox="1"/>
          <p:nvPr userDrawn="1"/>
        </p:nvSpPr>
        <p:spPr>
          <a:xfrm rot="19435882">
            <a:off x="-5666900" y="2921170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C429E88-3408-407A-86B0-9B1F45737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65DE-AEB6-415E-87B3-A5AE273F0B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663E-CF56-4409-845F-89F52BF8C9D6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5D3439D-527A-4660-B3BB-268EFD7E595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6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0383DD-6828-4E1F-AB0D-8A7623451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CAAA8C-F476-4A91-9997-7C5390EE9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9C5BE-F4F2-49A0-A9CE-414DC84A3448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DA67F65-F91C-41C3-BF70-4B13082B31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45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9C5C71-0DD2-451D-AE48-C1A2D1836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3D0773-2DC1-425A-8D2A-1B6B71BA21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4AC2F-75AC-42DB-9373-0EA033EED941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2D53353-13D0-45C8-90DB-718179AB40B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43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E33B607-2DBE-4A34-B67B-74D1AA89C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CBFCF1-60AF-4CCE-BA92-C67AFE007D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B66BEC-01BD-4FC4-9DA7-DAE24A4BBDC9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5B3D835-FCD8-490A-AD68-38A04FDFFD8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7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342233-3CBE-44C5-8BAB-5578DBFA2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6DA4-9F04-46AA-BC1C-97FFD15C26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E2F59-DB1C-4446-A171-2BE45A9B16A7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D6E83B2-D9C6-48BF-B088-AACA19F7F5B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1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71343DC-9053-4846-8C85-5C2927A5A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6F88711-74BC-4BED-9321-B375AF742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734CFB10-84E5-4E47-B450-ABA01F318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9D0B1-7183-44AC-A605-9735DE760E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3782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AB0EB4-F7BB-4AE6-9212-0B4724639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F252CB-7427-41AA-910D-AFB6F9ADD4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DAB48E-AD7A-4976-B376-1C68F07E09A7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9083C88-C0F9-4B73-8EB5-7CFD25DACD9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1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2E3F3F-B94A-487C-ACEC-A511FD28A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01823D-CEAB-4E76-A778-988F851A97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75F85B-F277-4696-89CA-63C58C17D860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E78EAF4-16F1-4B3B-BD5C-D544CA19037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6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E1950D-15D4-438C-A9B5-D267A694C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0F4466-F15A-44FA-B60F-82EF01EDBB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C0259-D2AF-41F6-99E9-BBA55C298411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23A637F-57E8-4811-97E2-D0B586DC69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9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0865FC-84E4-413F-AAF9-289265C67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B7D7E8-84CE-4D11-A536-303594ADF5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CAC1F-BB37-4E1A-91B7-1B52F7F5E880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888930D-44F0-4B36-B5C2-37F5604A53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392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6170A0-67A4-43DE-A673-9135748F3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F57C49-664D-42E1-9C96-1176DF4D22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E4AB9-E1F0-4A46-B7C6-9BFFE27C089D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57B7C8B-035B-468E-A033-1587C8A49C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10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7D74BBB-25B4-4767-9E55-C7243F2E7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F5E1A4-00C9-41E6-9E4A-0654B2D4D8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D5E6D9-30F0-4901-B850-D43C7AD0CBCE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5E35C1F-2E1F-4F1D-B63E-B1E24AB6397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022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882CB3-244A-4154-A29C-6543448F2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E33DCEF-3C63-4D73-9DE8-5F128FF073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DD21FA-FE68-425A-ABE5-FFFD09617F99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DEC7774-F495-4098-A7E2-232CE9D109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4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9A9BEFF-C991-4C51-BD0F-482B082BB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5C972CC-305D-4FA3-B4A1-58E36DA5C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3A9F2016-52A6-4671-8893-978398BF0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1AE4-7D59-4236-AED4-3121421AFB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611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963FA9F3-8686-4987-9844-E3E2049D6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58AA4E77-0CD8-4A0A-A5C3-029E31466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3959548A-69A8-4C25-A303-FE757163F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51F9-76E4-4F16-BED7-A294F38849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702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B9FF8787-02FE-4713-9165-9FDF1BF91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6DCC4D21-736F-4EF9-87A5-D93D57BE8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00416404-E571-4CAC-A3AE-580FB55B9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5418-C652-4BF9-9CE8-90F0A04B7B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31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A9B5B92A-5B46-424D-B6E3-AF38B6368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0A21774B-408F-4297-AD32-6C577F2DC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E77B30AD-3312-427F-B458-04BC83FE6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1E0EC-735C-4329-B553-6E21BE5DB1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37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D7D63BB-0C2E-4105-9BA5-E9FDEE03D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2BD6149F-A800-40EC-8AFD-3B95412E0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A22B9E9-92E3-4A1D-9227-57E12475F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7893-3DA9-43C8-85FE-07E6B8601E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00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F5E495A-A257-4919-A0FD-B332A4237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59D2599-FBD1-490C-A20F-7FE421820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C4ECBC1E-38E4-4FD0-B09F-31F6F371B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7965F-7124-4B00-BB1D-7C7252ACD5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03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>
            <a:extLst>
              <a:ext uri="{FF2B5EF4-FFF2-40B4-BE49-F238E27FC236}">
                <a16:creationId xmlns:a16="http://schemas.microsoft.com/office/drawing/2014/main" id="{D249AD64-BC3A-4543-999E-A6637F8E9925}"/>
              </a:ext>
            </a:extLst>
          </p:cNvPr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406909C2-89F6-4860-AC14-CB144F451098}"/>
              </a:ext>
            </a:extLst>
          </p:cNvPr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4" name="Freeform 4">
              <a:extLst>
                <a:ext uri="{FF2B5EF4-FFF2-40B4-BE49-F238E27FC236}">
                  <a16:creationId xmlns:a16="http://schemas.microsoft.com/office/drawing/2014/main" id="{70D6248D-F5DC-4477-AD26-3880FAF54A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35" name="Group 5">
              <a:extLst>
                <a:ext uri="{FF2B5EF4-FFF2-40B4-BE49-F238E27FC236}">
                  <a16:creationId xmlns:a16="http://schemas.microsoft.com/office/drawing/2014/main" id="{7FE1D4EA-FBF5-49A1-9A8D-72F66A18C8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>
                <a:extLst>
                  <a:ext uri="{FF2B5EF4-FFF2-40B4-BE49-F238E27FC236}">
                    <a16:creationId xmlns:a16="http://schemas.microsoft.com/office/drawing/2014/main" id="{D752176B-37DB-4AAA-8E83-4E73FA44D8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03" name="Oval 7">
                <a:extLst>
                  <a:ext uri="{FF2B5EF4-FFF2-40B4-BE49-F238E27FC236}">
                    <a16:creationId xmlns:a16="http://schemas.microsoft.com/office/drawing/2014/main" id="{FF84585F-9A99-43F8-9113-17F77F6A07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04" name="Oval 8">
                <a:extLst>
                  <a:ext uri="{FF2B5EF4-FFF2-40B4-BE49-F238E27FC236}">
                    <a16:creationId xmlns:a16="http://schemas.microsoft.com/office/drawing/2014/main" id="{2F5A8848-2A02-4750-81B6-FAB2C059F5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05" name="Oval 9">
                <a:extLst>
                  <a:ext uri="{FF2B5EF4-FFF2-40B4-BE49-F238E27FC236}">
                    <a16:creationId xmlns:a16="http://schemas.microsoft.com/office/drawing/2014/main" id="{B065DFBD-564E-4302-B5C2-4EB67003B1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06" name="Oval 10">
                <a:extLst>
                  <a:ext uri="{FF2B5EF4-FFF2-40B4-BE49-F238E27FC236}">
                    <a16:creationId xmlns:a16="http://schemas.microsoft.com/office/drawing/2014/main" id="{D67AE2A6-B333-48C7-B30B-7CE3A8D314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3867AC1A-C673-426F-AC63-77CDDDA581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DC11E4D4-1510-4DA2-A319-3300DDF4AF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300466E5-8FA1-49F4-A5D8-7B0C0B2BCC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DAEC9DBC-1ED1-4D9C-970B-0E4645C1C4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26550EEB-EF28-4AD1-920E-795EFF06BE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2" name="Oval 16">
                <a:extLst>
                  <a:ext uri="{FF2B5EF4-FFF2-40B4-BE49-F238E27FC236}">
                    <a16:creationId xmlns:a16="http://schemas.microsoft.com/office/drawing/2014/main" id="{5BFE872F-DFD8-4834-98E4-B191B048D5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  <p:grpSp>
          <p:nvGrpSpPr>
            <p:cNvPr id="1036" name="Group 17">
              <a:extLst>
                <a:ext uri="{FF2B5EF4-FFF2-40B4-BE49-F238E27FC236}">
                  <a16:creationId xmlns:a16="http://schemas.microsoft.com/office/drawing/2014/main" id="{B3D21B01-6557-45E4-894C-D7FC75ECC6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>
                <a:extLst>
                  <a:ext uri="{FF2B5EF4-FFF2-40B4-BE49-F238E27FC236}">
                    <a16:creationId xmlns:a16="http://schemas.microsoft.com/office/drawing/2014/main" id="{497DFD52-8366-4D3D-8B93-64CC6ECA628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5" name="Oval 19">
                <a:extLst>
                  <a:ext uri="{FF2B5EF4-FFF2-40B4-BE49-F238E27FC236}">
                    <a16:creationId xmlns:a16="http://schemas.microsoft.com/office/drawing/2014/main" id="{B0CC5B06-A986-4E22-9A20-A9D180E3566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6" name="Oval 20">
                <a:extLst>
                  <a:ext uri="{FF2B5EF4-FFF2-40B4-BE49-F238E27FC236}">
                    <a16:creationId xmlns:a16="http://schemas.microsoft.com/office/drawing/2014/main" id="{20AD45B1-5C96-4C72-BB1D-F438E716D1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7" name="Oval 21">
                <a:extLst>
                  <a:ext uri="{FF2B5EF4-FFF2-40B4-BE49-F238E27FC236}">
                    <a16:creationId xmlns:a16="http://schemas.microsoft.com/office/drawing/2014/main" id="{1971CB1B-553C-469F-8007-0F62C0AFC66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8" name="Oval 22">
                <a:extLst>
                  <a:ext uri="{FF2B5EF4-FFF2-40B4-BE49-F238E27FC236}">
                    <a16:creationId xmlns:a16="http://schemas.microsoft.com/office/drawing/2014/main" id="{4A2DAE3B-0AA4-4B43-A85D-9207DAF597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19" name="Oval 23">
                <a:extLst>
                  <a:ext uri="{FF2B5EF4-FFF2-40B4-BE49-F238E27FC236}">
                    <a16:creationId xmlns:a16="http://schemas.microsoft.com/office/drawing/2014/main" id="{CB319E1E-2373-43BE-A355-A5997ED5198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20" name="Oval 24">
                <a:extLst>
                  <a:ext uri="{FF2B5EF4-FFF2-40B4-BE49-F238E27FC236}">
                    <a16:creationId xmlns:a16="http://schemas.microsoft.com/office/drawing/2014/main" id="{3A91ABC3-EA51-495B-836A-A3A69244DD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21" name="Oval 25">
                <a:extLst>
                  <a:ext uri="{FF2B5EF4-FFF2-40B4-BE49-F238E27FC236}">
                    <a16:creationId xmlns:a16="http://schemas.microsoft.com/office/drawing/2014/main" id="{5E793E5D-FF1C-4DC9-99F3-C66F6D2528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id="{2ABB78FD-1341-4830-BC5F-0AEEA45E25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id="{0CA7A42F-42EE-427A-8F6C-84757B37B5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24" name="Freeform 28">
                <a:extLst>
                  <a:ext uri="{FF2B5EF4-FFF2-40B4-BE49-F238E27FC236}">
                    <a16:creationId xmlns:a16="http://schemas.microsoft.com/office/drawing/2014/main" id="{DF0419EC-0811-4095-945F-2C87A839D2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25" name="Freeform 29">
                <a:extLst>
                  <a:ext uri="{FF2B5EF4-FFF2-40B4-BE49-F238E27FC236}">
                    <a16:creationId xmlns:a16="http://schemas.microsoft.com/office/drawing/2014/main" id="{0A1C8698-132A-429E-B885-3311084741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1080" name="Freeform 30">
                <a:extLst>
                  <a:ext uri="{FF2B5EF4-FFF2-40B4-BE49-F238E27FC236}">
                    <a16:creationId xmlns:a16="http://schemas.microsoft.com/office/drawing/2014/main" id="{12131413-16FD-4000-A944-292494E4BE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1" name="Freeform 31">
                <a:extLst>
                  <a:ext uri="{FF2B5EF4-FFF2-40B4-BE49-F238E27FC236}">
                    <a16:creationId xmlns:a16="http://schemas.microsoft.com/office/drawing/2014/main" id="{13192134-9B14-4C54-80F5-951E070054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8" name="Freeform 32">
                <a:extLst>
                  <a:ext uri="{FF2B5EF4-FFF2-40B4-BE49-F238E27FC236}">
                    <a16:creationId xmlns:a16="http://schemas.microsoft.com/office/drawing/2014/main" id="{A24793D2-1B97-4B12-B642-C6E10FD32D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29" name="Freeform 33">
                <a:extLst>
                  <a:ext uri="{FF2B5EF4-FFF2-40B4-BE49-F238E27FC236}">
                    <a16:creationId xmlns:a16="http://schemas.microsoft.com/office/drawing/2014/main" id="{66064351-3ABA-4282-9DEB-737900808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30" name="Freeform 34">
                <a:extLst>
                  <a:ext uri="{FF2B5EF4-FFF2-40B4-BE49-F238E27FC236}">
                    <a16:creationId xmlns:a16="http://schemas.microsoft.com/office/drawing/2014/main" id="{1C85DA9D-8483-4E5A-B118-19E12D6B8F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1085" name="Freeform 35">
                <a:extLst>
                  <a:ext uri="{FF2B5EF4-FFF2-40B4-BE49-F238E27FC236}">
                    <a16:creationId xmlns:a16="http://schemas.microsoft.com/office/drawing/2014/main" id="{138B7B15-197D-48A4-AD0E-6928ACE08A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37" name="Group 36">
              <a:extLst>
                <a:ext uri="{FF2B5EF4-FFF2-40B4-BE49-F238E27FC236}">
                  <a16:creationId xmlns:a16="http://schemas.microsoft.com/office/drawing/2014/main" id="{E62D8577-7A2A-48AF-94EE-1DDCE12B5F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>
                <a:extLst>
                  <a:ext uri="{FF2B5EF4-FFF2-40B4-BE49-F238E27FC236}">
                    <a16:creationId xmlns:a16="http://schemas.microsoft.com/office/drawing/2014/main" id="{CC0604BB-F78B-4FC3-AAAF-B8F35BD1916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34" name="Freeform 38">
                <a:extLst>
                  <a:ext uri="{FF2B5EF4-FFF2-40B4-BE49-F238E27FC236}">
                    <a16:creationId xmlns:a16="http://schemas.microsoft.com/office/drawing/2014/main" id="{2FA2D943-8EB1-46C4-904F-07B85896EF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35" name="Freeform 39">
                <a:extLst>
                  <a:ext uri="{FF2B5EF4-FFF2-40B4-BE49-F238E27FC236}">
                    <a16:creationId xmlns:a16="http://schemas.microsoft.com/office/drawing/2014/main" id="{94EA5220-BA42-46BB-9CCE-7D29B565FA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36" name="Freeform 40">
                <a:extLst>
                  <a:ext uri="{FF2B5EF4-FFF2-40B4-BE49-F238E27FC236}">
                    <a16:creationId xmlns:a16="http://schemas.microsoft.com/office/drawing/2014/main" id="{C444A798-1004-46FC-9293-AEACF11F2A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37" name="Freeform 41">
                <a:extLst>
                  <a:ext uri="{FF2B5EF4-FFF2-40B4-BE49-F238E27FC236}">
                    <a16:creationId xmlns:a16="http://schemas.microsoft.com/office/drawing/2014/main" id="{E1832EBC-69B4-4380-BBE6-1C58ED2EF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38" name="Freeform 42">
                <a:extLst>
                  <a:ext uri="{FF2B5EF4-FFF2-40B4-BE49-F238E27FC236}">
                    <a16:creationId xmlns:a16="http://schemas.microsoft.com/office/drawing/2014/main" id="{385D16C7-8D47-452D-B61B-BC7B8C8449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39" name="Freeform 43">
                <a:extLst>
                  <a:ext uri="{FF2B5EF4-FFF2-40B4-BE49-F238E27FC236}">
                    <a16:creationId xmlns:a16="http://schemas.microsoft.com/office/drawing/2014/main" id="{00830465-673F-4631-905F-A0891F263F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1058" name="Freeform 44">
                <a:extLst>
                  <a:ext uri="{FF2B5EF4-FFF2-40B4-BE49-F238E27FC236}">
                    <a16:creationId xmlns:a16="http://schemas.microsoft.com/office/drawing/2014/main" id="{5CD99353-1424-4FF7-B750-E24C3056FA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1" name="Freeform 45">
                <a:extLst>
                  <a:ext uri="{FF2B5EF4-FFF2-40B4-BE49-F238E27FC236}">
                    <a16:creationId xmlns:a16="http://schemas.microsoft.com/office/drawing/2014/main" id="{1D92E16B-4961-4FCC-988D-4D5233961A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2" name="Freeform 46">
                <a:extLst>
                  <a:ext uri="{FF2B5EF4-FFF2-40B4-BE49-F238E27FC236}">
                    <a16:creationId xmlns:a16="http://schemas.microsoft.com/office/drawing/2014/main" id="{9211630E-2ACD-4464-B125-C4BAB0CC74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3" name="Freeform 47">
                <a:extLst>
                  <a:ext uri="{FF2B5EF4-FFF2-40B4-BE49-F238E27FC236}">
                    <a16:creationId xmlns:a16="http://schemas.microsoft.com/office/drawing/2014/main" id="{FC7358A1-2D0D-4F36-AAF8-D35962E7EF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4" name="Oval 48">
                <a:extLst>
                  <a:ext uri="{FF2B5EF4-FFF2-40B4-BE49-F238E27FC236}">
                    <a16:creationId xmlns:a16="http://schemas.microsoft.com/office/drawing/2014/main" id="{0C01A0C0-4C1E-466F-9F19-E7A34FA0B4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5" name="Oval 49">
                <a:extLst>
                  <a:ext uri="{FF2B5EF4-FFF2-40B4-BE49-F238E27FC236}">
                    <a16:creationId xmlns:a16="http://schemas.microsoft.com/office/drawing/2014/main" id="{0BA8AF4F-7854-4234-A0E4-104E7E23FD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6" name="Oval 50">
                <a:extLst>
                  <a:ext uri="{FF2B5EF4-FFF2-40B4-BE49-F238E27FC236}">
                    <a16:creationId xmlns:a16="http://schemas.microsoft.com/office/drawing/2014/main" id="{B6CD00A4-B36D-4B16-86BC-B85B7EF69B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7" name="Oval 51">
                <a:extLst>
                  <a:ext uri="{FF2B5EF4-FFF2-40B4-BE49-F238E27FC236}">
                    <a16:creationId xmlns:a16="http://schemas.microsoft.com/office/drawing/2014/main" id="{9D2494A5-CAD3-46A3-B381-ED153B2670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8" name="Oval 52">
                <a:extLst>
                  <a:ext uri="{FF2B5EF4-FFF2-40B4-BE49-F238E27FC236}">
                    <a16:creationId xmlns:a16="http://schemas.microsoft.com/office/drawing/2014/main" id="{E537AB9E-9B6A-44F7-8A55-03F59A9755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149" name="Oval 53">
                <a:extLst>
                  <a:ext uri="{FF2B5EF4-FFF2-40B4-BE49-F238E27FC236}">
                    <a16:creationId xmlns:a16="http://schemas.microsoft.com/office/drawing/2014/main" id="{E0732E31-F7BE-4AE3-8FF9-E2C236E8B4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latin typeface="Arial" charset="0"/>
                </a:endParaRPr>
              </a:p>
            </p:txBody>
          </p:sp>
        </p:grpSp>
        <p:grpSp>
          <p:nvGrpSpPr>
            <p:cNvPr id="1038" name="Group 54">
              <a:extLst>
                <a:ext uri="{FF2B5EF4-FFF2-40B4-BE49-F238E27FC236}">
                  <a16:creationId xmlns:a16="http://schemas.microsoft.com/office/drawing/2014/main" id="{41D649BB-8EB7-4991-883B-E50D241620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9" name="Freeform 55">
                <a:extLst>
                  <a:ext uri="{FF2B5EF4-FFF2-40B4-BE49-F238E27FC236}">
                    <a16:creationId xmlns:a16="http://schemas.microsoft.com/office/drawing/2014/main" id="{5571392C-82B9-4E64-A64B-691CA2B18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0" name="Freeform 56">
                <a:extLst>
                  <a:ext uri="{FF2B5EF4-FFF2-40B4-BE49-F238E27FC236}">
                    <a16:creationId xmlns:a16="http://schemas.microsoft.com/office/drawing/2014/main" id="{11C09BFC-750C-4AF6-BBB8-51E9C1422D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1" name="Freeform 57">
                <a:extLst>
                  <a:ext uri="{FF2B5EF4-FFF2-40B4-BE49-F238E27FC236}">
                    <a16:creationId xmlns:a16="http://schemas.microsoft.com/office/drawing/2014/main" id="{2FE36DEC-B0A7-4415-B6AE-BA0417BAB7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2" name="Freeform 58">
                <a:extLst>
                  <a:ext uri="{FF2B5EF4-FFF2-40B4-BE49-F238E27FC236}">
                    <a16:creationId xmlns:a16="http://schemas.microsoft.com/office/drawing/2014/main" id="{AF1549F2-C87F-46A2-A4B7-7FD8B10339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3" name="Freeform 59">
                <a:extLst>
                  <a:ext uri="{FF2B5EF4-FFF2-40B4-BE49-F238E27FC236}">
                    <a16:creationId xmlns:a16="http://schemas.microsoft.com/office/drawing/2014/main" id="{02287873-AC2D-4E91-BB39-53F6FCC88B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4" name="Freeform 60">
                <a:extLst>
                  <a:ext uri="{FF2B5EF4-FFF2-40B4-BE49-F238E27FC236}">
                    <a16:creationId xmlns:a16="http://schemas.microsoft.com/office/drawing/2014/main" id="{C062028F-91D7-441F-82D5-C5D2706B9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" name="Freeform 61">
                <a:extLst>
                  <a:ext uri="{FF2B5EF4-FFF2-40B4-BE49-F238E27FC236}">
                    <a16:creationId xmlns:a16="http://schemas.microsoft.com/office/drawing/2014/main" id="{4638F63A-4ED2-4179-B41F-EF0FF70AF67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046" name="Group 62">
                <a:extLst>
                  <a:ext uri="{FF2B5EF4-FFF2-40B4-BE49-F238E27FC236}">
                    <a16:creationId xmlns:a16="http://schemas.microsoft.com/office/drawing/2014/main" id="{F063F0B9-8640-49B7-99B8-A7B056F5E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>
                  <a:extLst>
                    <a:ext uri="{FF2B5EF4-FFF2-40B4-BE49-F238E27FC236}">
                      <a16:creationId xmlns:a16="http://schemas.microsoft.com/office/drawing/2014/main" id="{5F751D1A-ACBD-40EB-953B-7C48D038D7C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  <p:sp>
              <p:nvSpPr>
                <p:cNvPr id="2071" name="Oval 64">
                  <a:extLst>
                    <a:ext uri="{FF2B5EF4-FFF2-40B4-BE49-F238E27FC236}">
                      <a16:creationId xmlns:a16="http://schemas.microsoft.com/office/drawing/2014/main" id="{09AF47BF-0512-44A9-AC2B-4F78C13CC1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  <p:sp>
              <p:nvSpPr>
                <p:cNvPr id="2072" name="Oval 65">
                  <a:extLst>
                    <a:ext uri="{FF2B5EF4-FFF2-40B4-BE49-F238E27FC236}">
                      <a16:creationId xmlns:a16="http://schemas.microsoft.com/office/drawing/2014/main" id="{EDAD964F-A928-4F94-89DC-B25C1972962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  <p:sp>
              <p:nvSpPr>
                <p:cNvPr id="2073" name="Oval 66">
                  <a:extLst>
                    <a:ext uri="{FF2B5EF4-FFF2-40B4-BE49-F238E27FC236}">
                      <a16:creationId xmlns:a16="http://schemas.microsoft.com/office/drawing/2014/main" id="{265A4E35-50A7-4778-B1CF-867106FE02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t-BR" altLang="pt-BR"/>
                </a:p>
              </p:txBody>
            </p:sp>
          </p:grpSp>
        </p:grpSp>
      </p:grpSp>
      <p:sp>
        <p:nvSpPr>
          <p:cNvPr id="4163" name="Rectangle 67">
            <a:extLst>
              <a:ext uri="{FF2B5EF4-FFF2-40B4-BE49-F238E27FC236}">
                <a16:creationId xmlns:a16="http://schemas.microsoft.com/office/drawing/2014/main" id="{71F8CC45-2E32-4A37-BBBF-DA27228F4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185554B5-4D99-490F-A57A-DB2DF7714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25E63EAB-1C93-43A7-B402-D915CB07CA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66" name="Rectangle 70">
            <a:extLst>
              <a:ext uri="{FF2B5EF4-FFF2-40B4-BE49-F238E27FC236}">
                <a16:creationId xmlns:a16="http://schemas.microsoft.com/office/drawing/2014/main" id="{17FCE45C-4060-4D27-9698-23143C4FBC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67" name="Rectangle 71">
            <a:extLst>
              <a:ext uri="{FF2B5EF4-FFF2-40B4-BE49-F238E27FC236}">
                <a16:creationId xmlns:a16="http://schemas.microsoft.com/office/drawing/2014/main" id="{5D566880-B2CD-459E-A866-2EF94135AA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D91BF95-D008-474C-B0F1-6964B9E6A9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2" name="CaixaDeTexto 7">
            <a:extLst>
              <a:ext uri="{FF2B5EF4-FFF2-40B4-BE49-F238E27FC236}">
                <a16:creationId xmlns:a16="http://schemas.microsoft.com/office/drawing/2014/main" id="{B1C5769A-55E0-49D1-ABDC-4FAB9C144A4C}"/>
              </a:ext>
            </a:extLst>
          </p:cNvPr>
          <p:cNvSpPr txBox="1"/>
          <p:nvPr userDrawn="1"/>
        </p:nvSpPr>
        <p:spPr>
          <a:xfrm rot="19435882">
            <a:off x="-5747333" y="2693098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tx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A44D209-08DF-484E-B3B7-F47D2C1E3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72D7913-8138-4C5F-91C8-98F9C1C1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98F06C-66FA-4357-B42F-C5CC51E7C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74F36B-CABB-4439-812C-677C6D38D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345283-AF82-444D-A2AF-E1B07E2BC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C94CD-5958-417C-B5B5-54EEAE9E3E0F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20C683BE-628A-48A1-BA0A-CAA8345E7429}"/>
              </a:ext>
            </a:extLst>
          </p:cNvPr>
          <p:cNvSpPr txBox="1"/>
          <p:nvPr userDrawn="1"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20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0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20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7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2B600E6-EB81-4BA5-91E4-3237983452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89F743-FF0E-4055-BC92-F142729506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1ACB3-59F5-43BD-AC89-FAF5D3DF280A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4FCD166-ABD5-434C-A8FD-F96F60FDE76B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3" name="Group 5">
              <a:extLst>
                <a:ext uri="{FF2B5EF4-FFF2-40B4-BE49-F238E27FC236}">
                  <a16:creationId xmlns:a16="http://schemas.microsoft.com/office/drawing/2014/main" id="{3B367AFC-C27E-4AE1-B11C-8157352A6C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85ED1685-119E-40B4-83B8-457BA35A4F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A98A6C2F-5A06-4EC5-8F97-3E6D8CE29D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E55A9ABF-4E93-4791-A3F2-CC5D582E4C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9" name="Freeform 9">
                <a:extLst>
                  <a:ext uri="{FF2B5EF4-FFF2-40B4-BE49-F238E27FC236}">
                    <a16:creationId xmlns:a16="http://schemas.microsoft.com/office/drawing/2014/main" id="{B1536B6A-AC8A-4370-BFF8-ACDDB7C330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1483493E-7BE1-4AD8-B409-ED6CCF16FC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38F64DD6-CCEB-4FEA-9D52-1A3F26BB82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Freeform 12">
              <a:extLst>
                <a:ext uri="{FF2B5EF4-FFF2-40B4-BE49-F238E27FC236}">
                  <a16:creationId xmlns:a16="http://schemas.microsoft.com/office/drawing/2014/main" id="{3C4B4FF6-40EE-4B32-831C-1EA99280AD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4 h 1906"/>
                <a:gd name="T4" fmla="*/ 6525 w 5740"/>
                <a:gd name="T5" fmla="*/ 104 h 1906"/>
                <a:gd name="T6" fmla="*/ 65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57" name="Rectangle 13">
            <a:extLst>
              <a:ext uri="{FF2B5EF4-FFF2-40B4-BE49-F238E27FC236}">
                <a16:creationId xmlns:a16="http://schemas.microsoft.com/office/drawing/2014/main" id="{CFDC7E10-BE9C-4B98-A286-B0F32E8045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D9757D91-9651-4C86-A82C-9BB465F952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BE0AB216-3060-45D0-BA0A-7773FF221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" name="CaixaDeTexto 7">
            <a:extLst>
              <a:ext uri="{FF2B5EF4-FFF2-40B4-BE49-F238E27FC236}">
                <a16:creationId xmlns:a16="http://schemas.microsoft.com/office/drawing/2014/main" id="{67D24C22-6B3F-4205-AD52-78B86AD595DF}"/>
              </a:ext>
            </a:extLst>
          </p:cNvPr>
          <p:cNvSpPr txBox="1"/>
          <p:nvPr userDrawn="1"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46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Do-64JKA4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16&amp;v=JcvU7I9BMJ0&amp;feature=emb_logo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mHhJp7Qa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mHhJp7QaA" TargetMode="External"/><Relationship Id="rId2" Type="http://schemas.openxmlformats.org/officeDocument/2006/relationships/hyperlink" Target="https://www.youtube.com/watch?v=rnDo-64JKA4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lurall.e24h.com.br/artigos/acontece/populacao-brasileira.html" TargetMode="External"/><Relationship Id="rId4" Type="http://schemas.openxmlformats.org/officeDocument/2006/relationships/hyperlink" Target="https://www.youtube.com/watch?v=M9i7x4bR8Z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3qZvzTQC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BvHsgR5g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rvEUI9uGc" TargetMode="External"/><Relationship Id="rId2" Type="http://schemas.openxmlformats.org/officeDocument/2006/relationships/hyperlink" Target="https://www.youtube.com/watch?v=vtBvHsgR5go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15helmsqG4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ea9FK-KMds" TargetMode="Externa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GMI92yhRIc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Do-64JKA4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tângulo 2">
            <a:extLst>
              <a:ext uri="{FF2B5EF4-FFF2-40B4-BE49-F238E27FC236}">
                <a16:creationId xmlns:a16="http://schemas.microsoft.com/office/drawing/2014/main" id="{BDF2F6C7-4033-4758-A571-D043FBED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84" y="6381328"/>
            <a:ext cx="7920037" cy="338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Entrevista desafios do </a:t>
            </a:r>
            <a:r>
              <a:rPr kumimoji="0" lang="pt-BR" alt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crec</a:t>
            </a: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 população  21:oo https://www.youtube.com/watch?v=rnDo-64JKA4</a:t>
            </a: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FF2AE0-33C2-4F85-A718-23155C63A6C7}"/>
              </a:ext>
            </a:extLst>
          </p:cNvPr>
          <p:cNvSpPr txBox="1"/>
          <p:nvPr/>
        </p:nvSpPr>
        <p:spPr>
          <a:xfrm>
            <a:off x="479376" y="499298"/>
            <a:ext cx="11161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anose="020B0604020202020204" pitchFamily="34" charset="0"/>
              </a:rPr>
              <a:t>CRESCIMENTO</a:t>
            </a:r>
            <a:r>
              <a:rPr kumimoji="0" lang="pt-BR" sz="5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anose="020B0604020202020204" pitchFamily="34" charset="0"/>
              </a:rPr>
              <a:t>POPULACIONAL</a:t>
            </a:r>
            <a:endParaRPr lang="pt-BR" sz="5400" b="1" i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anose="020B0604020202020204" pitchFamily="34" charset="0"/>
              </a:rPr>
              <a:t>BRASILEIRO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A4CD26-2FA5-4E8C-AE0F-64B26028B9E6}"/>
              </a:ext>
            </a:extLst>
          </p:cNvPr>
          <p:cNvSpPr txBox="1"/>
          <p:nvPr/>
        </p:nvSpPr>
        <p:spPr>
          <a:xfrm>
            <a:off x="695400" y="5556487"/>
            <a:ext cx="3324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Módulos 11 e 13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013A7E-06B1-4FE1-BF07-D3BB9BDFA749}"/>
              </a:ext>
            </a:extLst>
          </p:cNvPr>
          <p:cNvSpPr txBox="1"/>
          <p:nvPr/>
        </p:nvSpPr>
        <p:spPr>
          <a:xfrm>
            <a:off x="4610151" y="5580854"/>
            <a:ext cx="674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Livros 04/05        Páginas 186/186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63752" y="2386388"/>
            <a:ext cx="41184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i="0" dirty="0" smtClean="0">
                <a:solidFill>
                  <a:srgbClr val="FFFF00"/>
                </a:solidFill>
                <a:cs typeface="Arial" panose="020B0604020202020204" pitchFamily="34" charset="0"/>
              </a:rPr>
              <a:t>ESTRUTURAS</a:t>
            </a:r>
          </a:p>
          <a:p>
            <a:pPr algn="ctr"/>
            <a:r>
              <a:rPr lang="pt-BR" sz="4000" b="1" i="0" dirty="0" smtClean="0">
                <a:solidFill>
                  <a:srgbClr val="FFFF00"/>
                </a:solidFill>
                <a:cs typeface="Arial" panose="020B0604020202020204" pitchFamily="34" charset="0"/>
              </a:rPr>
              <a:t>Etária</a:t>
            </a:r>
          </a:p>
          <a:p>
            <a:pPr algn="ctr"/>
            <a:r>
              <a:rPr lang="pt-BR" sz="4000" b="1" i="0" dirty="0" smtClean="0">
                <a:solidFill>
                  <a:srgbClr val="FFFF00"/>
                </a:solidFill>
                <a:cs typeface="Arial" panose="020B0604020202020204" pitchFamily="34" charset="0"/>
              </a:rPr>
              <a:t>Sexual (Gênero)</a:t>
            </a:r>
          </a:p>
          <a:p>
            <a:pPr algn="ctr"/>
            <a:r>
              <a:rPr lang="pt-BR" sz="4000" b="1" i="0" dirty="0" smtClean="0">
                <a:solidFill>
                  <a:srgbClr val="FFFF00"/>
                </a:solidFill>
                <a:cs typeface="Arial" panose="020B0604020202020204" pitchFamily="34" charset="0"/>
              </a:rPr>
              <a:t>Ativa e IDH</a:t>
            </a:r>
          </a:p>
          <a:p>
            <a:pPr algn="ctr"/>
            <a:r>
              <a:rPr lang="pt-BR" sz="4000" b="1" i="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pt-BR" sz="4000" b="1" i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6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50EC286-7761-47B4-8FE0-8BF9E4526848}"/>
              </a:ext>
            </a:extLst>
          </p:cNvPr>
          <p:cNvSpPr/>
          <p:nvPr/>
        </p:nvSpPr>
        <p:spPr>
          <a:xfrm>
            <a:off x="47328" y="692696"/>
            <a:ext cx="1209734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Neomalthusianismo: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pós II GM;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demográfico acelerado é entrave ao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desenvolvimento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forte apoio no contexto neoliberal dos anos de 1960;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propõe rígido controle de natalidade oficial, com planejamento familiar e contracepção como alternativa ao desenvolvimento;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nenhum país central atingiu desenvolvimento socioeconômico via controle de natalidade;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nesses países a queda de natalidade ocorre em função de investimentos sociais.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tângulo 2">
            <a:extLst>
              <a:ext uri="{FF2B5EF4-FFF2-40B4-BE49-F238E27FC236}">
                <a16:creationId xmlns:a16="http://schemas.microsoft.com/office/drawing/2014/main" id="{0D07E875-4290-4910-988E-1CDB5ADC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-9099"/>
            <a:ext cx="6682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Teorias demográficas</a:t>
            </a:r>
            <a:endParaRPr kumimoji="0" lang="pt-BR" altLang="pt-BR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6" name="Picture 7" descr="Resultado de imagem para crescimento da pop brasileira">
            <a:extLst>
              <a:ext uri="{FF2B5EF4-FFF2-40B4-BE49-F238E27FC236}">
                <a16:creationId xmlns:a16="http://schemas.microsoft.com/office/drawing/2014/main" id="{5A3A1E0B-F2BE-4AA8-8771-D6B3A59B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852936"/>
            <a:ext cx="305981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0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2">
            <a:extLst>
              <a:ext uri="{FF2B5EF4-FFF2-40B4-BE49-F238E27FC236}">
                <a16:creationId xmlns:a16="http://schemas.microsoft.com/office/drawing/2014/main" id="{106E8C57-7833-49C9-A9C5-6D9866D0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96" y="54868"/>
            <a:ext cx="6682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Teorias demográficas</a:t>
            </a:r>
            <a:endParaRPr kumimoji="0" lang="pt-BR" altLang="pt-BR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F29FB0-DA41-4E68-841F-C12573065F52}"/>
              </a:ext>
            </a:extLst>
          </p:cNvPr>
          <p:cNvSpPr/>
          <p:nvPr/>
        </p:nvSpPr>
        <p:spPr>
          <a:xfrm>
            <a:off x="-168696" y="978198"/>
            <a:ext cx="121693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Antimalthusianismo ou Reformista: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contrapõe-se às duas primeiras;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entende que a miséria e o subdesenvolvimento são frutos da desigual distribuição de renda, que gera forte crescimento demográfico;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propõe distribuição de renda a partir de reformas econômicas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e sociais, que levaria a diminuição do crescimento  demográfico;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afirma que isso ocorrera nos países desenvolvidos sem necessidade de controle oficial de natalidade.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2">
            <a:extLst>
              <a:ext uri="{FF2B5EF4-FFF2-40B4-BE49-F238E27FC236}">
                <a16:creationId xmlns:a16="http://schemas.microsoft.com/office/drawing/2014/main" id="{4B4AC58B-CD60-44C8-9C14-F3EFCBD3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260351"/>
            <a:ext cx="6682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Teorias demográficas</a:t>
            </a:r>
            <a:endParaRPr kumimoji="0" lang="pt-BR" altLang="pt-BR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AA27B92-AA4D-434F-A476-E3F7E4527517}"/>
              </a:ext>
            </a:extLst>
          </p:cNvPr>
          <p:cNvSpPr/>
          <p:nvPr/>
        </p:nvSpPr>
        <p:spPr>
          <a:xfrm>
            <a:off x="479376" y="1340768"/>
            <a:ext cx="110082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Ecomalthusianismo: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prega que o aumento populacional gera maior consumo e pressão sobre o meio ambiente;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apoia a contenção do crescimento como forma de diminuir a demanda sobre os recursos naturais;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 ser contestada a partir da readequação nos padrões de consumo da sociedade atual, que levaria uma relação mais racional com o meio ambiente.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0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31EFDEA3-CC20-4B15-BA31-11E02489B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2024856"/>
            <a:ext cx="8856786" cy="2808288"/>
          </a:xfrm>
        </p:spPr>
        <p:txBody>
          <a:bodyPr/>
          <a:lstStyle/>
          <a:p>
            <a:pPr algn="ctr" eaLnBrk="1" hangingPunct="1"/>
            <a:r>
              <a:rPr lang="pt-BR" alt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br>
              <a:rPr lang="pt-BR" alt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 </a:t>
            </a:r>
            <a:br>
              <a:rPr lang="pt-BR" alt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</a:t>
            </a:r>
          </a:p>
        </p:txBody>
      </p:sp>
    </p:spTree>
    <p:extLst>
      <p:ext uri="{BB962C8B-B14F-4D97-AF65-F5344CB8AC3E}">
        <p14:creationId xmlns:p14="http://schemas.microsoft.com/office/powerpoint/2010/main" val="401732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D125EED-2705-4A51-A51C-4F217DC7FA4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055688" y="1889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pt-BR" altLang="pt-BR" kern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altLang="pt-BR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kern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População</a:t>
            </a:r>
          </a:p>
        </p:txBody>
      </p:sp>
      <p:sp>
        <p:nvSpPr>
          <p:cNvPr id="17411" name="CaixaDeTexto 2">
            <a:extLst>
              <a:ext uri="{FF2B5EF4-FFF2-40B4-BE49-F238E27FC236}">
                <a16:creationId xmlns:a16="http://schemas.microsoft.com/office/drawing/2014/main" id="{6A8BDE4C-5C9F-4D04-9B52-904FB114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871190"/>
            <a:ext cx="11269663" cy="6864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absoluta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216,4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</a:t>
            </a: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em  </a:t>
            </a: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(ONU);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ª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do mundo.</a:t>
            </a: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pt-BR" alt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relativa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 </a:t>
            </a:r>
            <a:r>
              <a:rPr lang="pt-BR" alt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25,4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hab./km²;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 populoso e pouco povoado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pt-BR" altLang="pt-B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t-BR" alt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irregular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Faixa Atlântica densamente ocupada;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vazios demográficos no interior, quebrado por “ilhas populacionais”;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em fase de interiorização.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pt-BR" alt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pt-BR" alt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89A3D6F3-9CFD-4B62-87C9-58BCB64A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58" y="1844824"/>
            <a:ext cx="381635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4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E61202BC-9770-441A-82DB-D1793670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268413"/>
            <a:ext cx="51117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absoluta 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densidade demográfica regional</a:t>
            </a:r>
          </a:p>
        </p:txBody>
      </p:sp>
      <p:pic>
        <p:nvPicPr>
          <p:cNvPr id="16387" name="Picture 6" descr="Imagem relacionada">
            <a:extLst>
              <a:ext uri="{FF2B5EF4-FFF2-40B4-BE49-F238E27FC236}">
                <a16:creationId xmlns:a16="http://schemas.microsoft.com/office/drawing/2014/main" id="{57A8E5BE-B379-4776-8149-10667E90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908050"/>
            <a:ext cx="451485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População brasileira dividida por regiões">
            <a:extLst>
              <a:ext uri="{FF2B5EF4-FFF2-40B4-BE49-F238E27FC236}">
                <a16:creationId xmlns:a16="http://schemas.microsoft.com/office/drawing/2014/main" id="{7B4BA068-A3AA-40F9-8081-479D994A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08050"/>
            <a:ext cx="414178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ixaDeTexto 1">
            <a:extLst>
              <a:ext uri="{FF2B5EF4-FFF2-40B4-BE49-F238E27FC236}">
                <a16:creationId xmlns:a16="http://schemas.microsoft.com/office/drawing/2014/main" id="{5C3F718A-D295-430A-9216-B7D976BD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011613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IBGE- 2012</a:t>
            </a:r>
          </a:p>
        </p:txBody>
      </p:sp>
      <p:sp>
        <p:nvSpPr>
          <p:cNvPr id="16390" name="CaixaDeTexto 1">
            <a:extLst>
              <a:ext uri="{FF2B5EF4-FFF2-40B4-BE49-F238E27FC236}">
                <a16:creationId xmlns:a16="http://schemas.microsoft.com/office/drawing/2014/main" id="{63947DCC-8B71-4B8C-BDF8-A03077135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4570413"/>
            <a:ext cx="3911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ABSOLUTA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CO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391" name="CaixaDeTexto 2">
            <a:extLst>
              <a:ext uri="{FF2B5EF4-FFF2-40B4-BE49-F238E27FC236}">
                <a16:creationId xmlns:a16="http://schemas.microsoft.com/office/drawing/2014/main" id="{D3333A50-9DB7-4FF7-A683-F19CD75F0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549775"/>
            <a:ext cx="37290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RELATIVA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N</a:t>
            </a:r>
          </a:p>
        </p:txBody>
      </p:sp>
      <p:sp>
        <p:nvSpPr>
          <p:cNvPr id="16392" name="CaixaDeTexto 3">
            <a:extLst>
              <a:ext uri="{FF2B5EF4-FFF2-40B4-BE49-F238E27FC236}">
                <a16:creationId xmlns:a16="http://schemas.microsoft.com/office/drawing/2014/main" id="{950F90D0-E397-4F8A-9A2D-B14AD270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109538"/>
            <a:ext cx="9007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regional: absoluta e relativa</a:t>
            </a:r>
          </a:p>
        </p:txBody>
      </p:sp>
      <p:sp>
        <p:nvSpPr>
          <p:cNvPr id="3" name="Seta: de Cima para Baixo 2">
            <a:extLst>
              <a:ext uri="{FF2B5EF4-FFF2-40B4-BE49-F238E27FC236}">
                <a16:creationId xmlns:a16="http://schemas.microsoft.com/office/drawing/2014/main" id="{248906D8-DFC4-4E37-B1AE-9EACF6AE3F6E}"/>
              </a:ext>
            </a:extLst>
          </p:cNvPr>
          <p:cNvSpPr/>
          <p:nvPr/>
        </p:nvSpPr>
        <p:spPr>
          <a:xfrm rot="5400000">
            <a:off x="5826919" y="3236119"/>
            <a:ext cx="217488" cy="3911600"/>
          </a:xfrm>
          <a:prstGeom prst="upDown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ta: de Cima para Baixo 11">
            <a:extLst>
              <a:ext uri="{FF2B5EF4-FFF2-40B4-BE49-F238E27FC236}">
                <a16:creationId xmlns:a16="http://schemas.microsoft.com/office/drawing/2014/main" id="{F583852F-B495-4C52-B823-60CB0563855C}"/>
              </a:ext>
            </a:extLst>
          </p:cNvPr>
          <p:cNvSpPr/>
          <p:nvPr/>
        </p:nvSpPr>
        <p:spPr>
          <a:xfrm rot="5719405">
            <a:off x="5838031" y="3763169"/>
            <a:ext cx="217488" cy="3911600"/>
          </a:xfrm>
          <a:prstGeom prst="upDownArrow">
            <a:avLst/>
          </a:prstGeom>
          <a:solidFill>
            <a:srgbClr val="00FFCC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ta: de Cima para Baixo 12">
            <a:extLst>
              <a:ext uri="{FF2B5EF4-FFF2-40B4-BE49-F238E27FC236}">
                <a16:creationId xmlns:a16="http://schemas.microsoft.com/office/drawing/2014/main" id="{1538B5D7-5F19-4B78-887E-7CE7D52CA0DF}"/>
              </a:ext>
            </a:extLst>
          </p:cNvPr>
          <p:cNvSpPr/>
          <p:nvPr/>
        </p:nvSpPr>
        <p:spPr>
          <a:xfrm rot="5102021">
            <a:off x="5864225" y="3775075"/>
            <a:ext cx="215900" cy="3911600"/>
          </a:xfrm>
          <a:prstGeom prst="upDownArrow">
            <a:avLst/>
          </a:prstGeom>
          <a:solidFill>
            <a:srgbClr val="00FFCC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eta: de Cima para Baixo 13">
            <a:extLst>
              <a:ext uri="{FF2B5EF4-FFF2-40B4-BE49-F238E27FC236}">
                <a16:creationId xmlns:a16="http://schemas.microsoft.com/office/drawing/2014/main" id="{431AF66F-761B-41D6-9053-5BF716C95438}"/>
              </a:ext>
            </a:extLst>
          </p:cNvPr>
          <p:cNvSpPr/>
          <p:nvPr/>
        </p:nvSpPr>
        <p:spPr>
          <a:xfrm rot="5679318">
            <a:off x="5826125" y="4471988"/>
            <a:ext cx="215900" cy="3911600"/>
          </a:xfrm>
          <a:prstGeom prst="upDownArrow">
            <a:avLst/>
          </a:prstGeom>
          <a:solidFill>
            <a:srgbClr val="83ACE3"/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eta: de Cima para Baixo 14">
            <a:extLst>
              <a:ext uri="{FF2B5EF4-FFF2-40B4-BE49-F238E27FC236}">
                <a16:creationId xmlns:a16="http://schemas.microsoft.com/office/drawing/2014/main" id="{3BA5A3FC-B2FC-4E48-AE5A-BD2B016AE444}"/>
              </a:ext>
            </a:extLst>
          </p:cNvPr>
          <p:cNvSpPr/>
          <p:nvPr/>
        </p:nvSpPr>
        <p:spPr>
          <a:xfrm rot="5116882">
            <a:off x="5845175" y="4468813"/>
            <a:ext cx="215900" cy="3911600"/>
          </a:xfrm>
          <a:prstGeom prst="upDownArrow">
            <a:avLst/>
          </a:prstGeom>
          <a:solidFill>
            <a:srgbClr val="83ACE3"/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8A80279-913A-47BF-969E-2C1B1D0F5FA5}"/>
              </a:ext>
            </a:extLst>
          </p:cNvPr>
          <p:cNvSpPr/>
          <p:nvPr/>
        </p:nvSpPr>
        <p:spPr>
          <a:xfrm>
            <a:off x="1729243" y="3975100"/>
            <a:ext cx="1256846" cy="369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4C5AAEE-8EAC-4D36-8D8C-D628F2AA0C69}"/>
              </a:ext>
            </a:extLst>
          </p:cNvPr>
          <p:cNvSpPr/>
          <p:nvPr/>
        </p:nvSpPr>
        <p:spPr>
          <a:xfrm>
            <a:off x="7680176" y="1223737"/>
            <a:ext cx="2664296" cy="197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0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A35E09BE-C9D8-4646-9FAC-335133897E8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4963" y="658813"/>
            <a:ext cx="11857037" cy="863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população brasileira apresentou acelerado crescimento absoluto, sobretudo a partir dos anos de 1940, em função das fortes quedas das taxas de natalidade e mortalidade.</a:t>
            </a:r>
          </a:p>
        </p:txBody>
      </p:sp>
      <p:pic>
        <p:nvPicPr>
          <p:cNvPr id="18435" name="Picture 6" descr="Resultado de imagem para crescimento da pop brasileira">
            <a:extLst>
              <a:ext uri="{FF2B5EF4-FFF2-40B4-BE49-F238E27FC236}">
                <a16:creationId xmlns:a16="http://schemas.microsoft.com/office/drawing/2014/main" id="{F9539B58-DD9C-4EB0-ABB0-B7B4167C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-2185988"/>
            <a:ext cx="6699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ixaDeTexto 2">
            <a:extLst>
              <a:ext uri="{FF2B5EF4-FFF2-40B4-BE49-F238E27FC236}">
                <a16:creationId xmlns:a16="http://schemas.microsoft.com/office/drawing/2014/main" id="{E5E8CDD7-48DD-4640-A3E5-D59CA953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19050"/>
            <a:ext cx="5030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absoluto</a:t>
            </a:r>
          </a:p>
        </p:txBody>
      </p:sp>
      <p:pic>
        <p:nvPicPr>
          <p:cNvPr id="18437" name="Imagem 2">
            <a:extLst>
              <a:ext uri="{FF2B5EF4-FFF2-40B4-BE49-F238E27FC236}">
                <a16:creationId xmlns:a16="http://schemas.microsoft.com/office/drawing/2014/main" id="{131AB78D-D788-4DDB-9176-25478528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89281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6D416EB-0471-48C0-82EA-13BA69A40F4A}"/>
              </a:ext>
            </a:extLst>
          </p:cNvPr>
          <p:cNvSpPr/>
          <p:nvPr/>
        </p:nvSpPr>
        <p:spPr>
          <a:xfrm>
            <a:off x="52388" y="3203575"/>
            <a:ext cx="3019425" cy="18732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9" name="CaixaDeTexto 13">
            <a:extLst>
              <a:ext uri="{FF2B5EF4-FFF2-40B4-BE49-F238E27FC236}">
                <a16:creationId xmlns:a16="http://schemas.microsoft.com/office/drawing/2014/main" id="{79150511-88B7-4F9D-8100-6F5663C3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4175" y="3506788"/>
            <a:ext cx="3384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relativa atualmente </a:t>
            </a:r>
          </a:p>
          <a:p>
            <a:pPr marL="457200" marR="0" lvl="1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aproximadamente 25/km²</a:t>
            </a:r>
          </a:p>
        </p:txBody>
      </p:sp>
    </p:spTree>
    <p:extLst>
      <p:ext uri="{BB962C8B-B14F-4D97-AF65-F5344CB8AC3E}">
        <p14:creationId xmlns:p14="http://schemas.microsoft.com/office/powerpoint/2010/main" val="229141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crescimento da pop brasileira">
            <a:extLst>
              <a:ext uri="{FF2B5EF4-FFF2-40B4-BE49-F238E27FC236}">
                <a16:creationId xmlns:a16="http://schemas.microsoft.com/office/drawing/2014/main" id="{8CCABC40-9A8B-4DF3-965A-BF5E1582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708025"/>
            <a:ext cx="986472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ixaDeTexto 1">
            <a:extLst>
              <a:ext uri="{FF2B5EF4-FFF2-40B4-BE49-F238E27FC236}">
                <a16:creationId xmlns:a16="http://schemas.microsoft.com/office/drawing/2014/main" id="{2889F766-1248-4B3F-9E33-2AABEF823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0"/>
            <a:ext cx="858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transição demográfica brasileira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387CA3-960D-4E74-A2AD-4CEC00B91F47}"/>
              </a:ext>
            </a:extLst>
          </p:cNvPr>
          <p:cNvSpPr/>
          <p:nvPr/>
        </p:nvSpPr>
        <p:spPr>
          <a:xfrm>
            <a:off x="1298575" y="3644900"/>
            <a:ext cx="1628775" cy="2592388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6D34BD-42FA-4D3A-AD3D-DE7599E40524}"/>
              </a:ext>
            </a:extLst>
          </p:cNvPr>
          <p:cNvSpPr/>
          <p:nvPr/>
        </p:nvSpPr>
        <p:spPr>
          <a:xfrm>
            <a:off x="3432175" y="1700213"/>
            <a:ext cx="1079500" cy="444976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EF629F-8AAF-4F7A-A99C-7535F05A4E23}"/>
              </a:ext>
            </a:extLst>
          </p:cNvPr>
          <p:cNvSpPr/>
          <p:nvPr/>
        </p:nvSpPr>
        <p:spPr>
          <a:xfrm>
            <a:off x="4583113" y="1700213"/>
            <a:ext cx="1441450" cy="444976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CC1B345-333A-4A0A-B361-72CDD0AB88ED}"/>
              </a:ext>
            </a:extLst>
          </p:cNvPr>
          <p:cNvSpPr/>
          <p:nvPr/>
        </p:nvSpPr>
        <p:spPr>
          <a:xfrm>
            <a:off x="8328025" y="1416050"/>
            <a:ext cx="2232025" cy="236855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5838DE6-2481-4E16-A7F2-039D2681B492}"/>
              </a:ext>
            </a:extLst>
          </p:cNvPr>
          <p:cNvSpPr/>
          <p:nvPr/>
        </p:nvSpPr>
        <p:spPr>
          <a:xfrm>
            <a:off x="6096000" y="1700213"/>
            <a:ext cx="2087563" cy="444976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5A0122F-709C-4CC1-BEDD-E223C3F4B47B}"/>
              </a:ext>
            </a:extLst>
          </p:cNvPr>
          <p:cNvSpPr/>
          <p:nvPr/>
        </p:nvSpPr>
        <p:spPr>
          <a:xfrm>
            <a:off x="8328025" y="4084638"/>
            <a:ext cx="2232025" cy="236855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549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BD9E465-5914-49D2-86B0-42CB81F0EC0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31800" y="95250"/>
            <a:ext cx="11737975" cy="1143000"/>
          </a:xfrm>
        </p:spPr>
        <p:txBody>
          <a:bodyPr/>
          <a:lstStyle/>
          <a:p>
            <a:pPr eaLnBrk="1" hangingPunct="1"/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Nesse período observamos duas etapas distintas: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820F294C-4691-4067-986B-BDA04500021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11175" y="1431925"/>
            <a:ext cx="5789613" cy="21859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1940 até 1960: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diminuição maior da mortalidade;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aumento do C.V..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55BA6B46-98AB-4047-9BAA-B1DBDA4A1723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6438900" y="1431925"/>
            <a:ext cx="5257800" cy="25860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1960 em diante:</a:t>
            </a: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diminuição maior da   natalidade;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diminuição do C.V..</a:t>
            </a:r>
          </a:p>
        </p:txBody>
      </p:sp>
      <p:pic>
        <p:nvPicPr>
          <p:cNvPr id="20485" name="Imagem 2">
            <a:extLst>
              <a:ext uri="{FF2B5EF4-FFF2-40B4-BE49-F238E27FC236}">
                <a16:creationId xmlns:a16="http://schemas.microsoft.com/office/drawing/2014/main" id="{12C358FE-C3D9-4C85-9421-3D849219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14216"/>
            <a:ext cx="10086266" cy="39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9C22697-3CAC-4750-A371-27AB554390A8}"/>
              </a:ext>
            </a:extLst>
          </p:cNvPr>
          <p:cNvSpPr/>
          <p:nvPr/>
        </p:nvSpPr>
        <p:spPr>
          <a:xfrm>
            <a:off x="10704512" y="5903462"/>
            <a:ext cx="1340335" cy="8583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Vegetativo em 2020 – 0,7 %</a:t>
            </a:r>
          </a:p>
        </p:txBody>
      </p:sp>
    </p:spTree>
    <p:extLst>
      <p:ext uri="{BB962C8B-B14F-4D97-AF65-F5344CB8AC3E}">
        <p14:creationId xmlns:p14="http://schemas.microsoft.com/office/powerpoint/2010/main" val="243654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boratório de Demografia e Estudos Populacionais">
            <a:extLst>
              <a:ext uri="{FF2B5EF4-FFF2-40B4-BE49-F238E27FC236}">
                <a16:creationId xmlns:a16="http://schemas.microsoft.com/office/drawing/2014/main" id="{083C268B-7A1E-4FAF-BB85-A467E9A1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8906644" cy="60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A89A801-8639-4AC3-8636-B26CB6B20D02}"/>
              </a:ext>
            </a:extLst>
          </p:cNvPr>
          <p:cNvCxnSpPr>
            <a:cxnSpLocks/>
          </p:cNvCxnSpPr>
          <p:nvPr/>
        </p:nvCxnSpPr>
        <p:spPr>
          <a:xfrm>
            <a:off x="2711624" y="4221088"/>
            <a:ext cx="7159451" cy="0"/>
          </a:xfrm>
          <a:prstGeom prst="line">
            <a:avLst/>
          </a:prstGeom>
          <a:ln w="38100">
            <a:solidFill>
              <a:srgbClr val="FF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1EFF451-6EE9-4740-A6B4-96687777C738}"/>
              </a:ext>
            </a:extLst>
          </p:cNvPr>
          <p:cNvSpPr/>
          <p:nvPr/>
        </p:nvSpPr>
        <p:spPr>
          <a:xfrm>
            <a:off x="3143672" y="6237312"/>
            <a:ext cx="6336704" cy="5238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Vegetativo em 2020 – 0,7 %</a:t>
            </a:r>
          </a:p>
        </p:txBody>
      </p:sp>
      <p:sp>
        <p:nvSpPr>
          <p:cNvPr id="3" name="Seta: Curva para a Esquerda 2">
            <a:extLst>
              <a:ext uri="{FF2B5EF4-FFF2-40B4-BE49-F238E27FC236}">
                <a16:creationId xmlns:a16="http://schemas.microsoft.com/office/drawing/2014/main" id="{B3CBB253-4A49-447B-A728-0240332EF883}"/>
              </a:ext>
            </a:extLst>
          </p:cNvPr>
          <p:cNvSpPr/>
          <p:nvPr/>
        </p:nvSpPr>
        <p:spPr>
          <a:xfrm rot="21074111" flipH="1" flipV="1">
            <a:off x="1872565" y="4083647"/>
            <a:ext cx="920034" cy="2566504"/>
          </a:xfrm>
          <a:prstGeom prst="curvedLef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78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D116526-F5E8-4440-92E4-9FE765A0A53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374304" y="247650"/>
            <a:ext cx="944339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Crescimento Demográfico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A36A5D-2E88-4C3E-B83D-9D8C3E7DB912}"/>
              </a:ext>
            </a:extLst>
          </p:cNvPr>
          <p:cNvSpPr txBox="1"/>
          <p:nvPr/>
        </p:nvSpPr>
        <p:spPr>
          <a:xfrm>
            <a:off x="712767" y="1268760"/>
            <a:ext cx="9840913" cy="914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Considera-se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Demográfico: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natural  ou vegetativo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 o número de imigrantes, subtraindo o número de emigrantes na contabilidade demográfica de um país ou região;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natural ou vegetativo: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diferença entre a taxa de natalidade e a taxa de mortalidade de um país ou região;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2FAE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imigração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movimento de entrada de pessoas;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2FAE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emigração: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movimento de saída de pessoas.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5" descr="Resultado de imagem para taxa de natalidade no brasil 2016">
            <a:extLst>
              <a:ext uri="{FF2B5EF4-FFF2-40B4-BE49-F238E27FC236}">
                <a16:creationId xmlns:a16="http://schemas.microsoft.com/office/drawing/2014/main" id="{574DADB7-426F-4575-A3EE-5782D512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50" y="4343343"/>
            <a:ext cx="1991617" cy="205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aixaDeTexto 2">
            <a:extLst>
              <a:ext uri="{FF2B5EF4-FFF2-40B4-BE49-F238E27FC236}">
                <a16:creationId xmlns:a16="http://schemas.microsoft.com/office/drawing/2014/main" id="{964A2601-3C2D-4873-8446-9B0B4724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256" y="6381328"/>
            <a:ext cx="41774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uma população de 1000 hab.</a:t>
            </a:r>
          </a:p>
        </p:txBody>
      </p:sp>
    </p:spTree>
    <p:extLst>
      <p:ext uri="{BB962C8B-B14F-4D97-AF65-F5344CB8AC3E}">
        <p14:creationId xmlns:p14="http://schemas.microsoft.com/office/powerpoint/2010/main" val="43235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3CCDF2-362E-4CDE-A212-E7802B37918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307306" y="588924"/>
            <a:ext cx="9650413" cy="490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Modernização da sociedade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EEA595-0186-4266-86F8-761956A12406}"/>
              </a:ext>
            </a:extLst>
          </p:cNvPr>
          <p:cNvSpPr txBox="1">
            <a:spLocks noChangeArrowheads="1"/>
          </p:cNvSpPr>
          <p:nvPr/>
        </p:nvSpPr>
        <p:spPr>
          <a:xfrm>
            <a:off x="1127448" y="2780928"/>
            <a:ext cx="13393811" cy="44656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pt-BR" altLang="pt-BR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medicina preventiva;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melhorias na medicina curativa;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evolução da farmacêutica;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revolução sanitária.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F0B663-53F4-470F-A44A-664CBB7E6996}"/>
              </a:ext>
            </a:extLst>
          </p:cNvPr>
          <p:cNvSpPr txBox="1"/>
          <p:nvPr/>
        </p:nvSpPr>
        <p:spPr>
          <a:xfrm>
            <a:off x="767408" y="1700808"/>
            <a:ext cx="9811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Redução da mortalidade a partir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início do século XX:</a:t>
            </a:r>
          </a:p>
        </p:txBody>
      </p:sp>
    </p:spTree>
    <p:extLst>
      <p:ext uri="{BB962C8B-B14F-4D97-AF65-F5344CB8AC3E}">
        <p14:creationId xmlns:p14="http://schemas.microsoft.com/office/powerpoint/2010/main" val="219439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4A47E4C3-5E53-4F3A-BAD7-4006BCCC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55127"/>
            <a:ext cx="10369152" cy="634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C17802D-6162-4C3D-A3FD-38DD8981EAEE}"/>
              </a:ext>
            </a:extLst>
          </p:cNvPr>
          <p:cNvCxnSpPr>
            <a:cxnSpLocks/>
          </p:cNvCxnSpPr>
          <p:nvPr/>
        </p:nvCxnSpPr>
        <p:spPr>
          <a:xfrm>
            <a:off x="1271464" y="1916832"/>
            <a:ext cx="87129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20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5512B02-84DE-40E2-A627-5F731DC6AFC0}"/>
              </a:ext>
            </a:extLst>
          </p:cNvPr>
          <p:cNvSpPr txBox="1">
            <a:spLocks noChangeArrowheads="1"/>
          </p:cNvSpPr>
          <p:nvPr/>
        </p:nvSpPr>
        <p:spPr>
          <a:xfrm>
            <a:off x="407368" y="2583280"/>
            <a:ext cx="11784632" cy="3959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urbanização;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melhoria do padrão de vida;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universalização da educação;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divulgação de métodos anticoncepcionais;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conscientização da sociedade.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Retângulo 3">
            <a:extLst>
              <a:ext uri="{FF2B5EF4-FFF2-40B4-BE49-F238E27FC236}">
                <a16:creationId xmlns:a16="http://schemas.microsoft.com/office/drawing/2014/main" id="{D9E3E027-D93B-4DFE-8601-A6A0A7B39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6437035"/>
            <a:ext cx="842493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Planejamento familiar - 2:00   https://www.youtube.com/watch?time_continue=116&amp;v=JcvU7I9BMJ0&amp;feature=emb_logo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D59501-B226-4595-9934-731FCABB1E1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127448" y="137318"/>
            <a:ext cx="9650413" cy="4905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Modernização da sociedade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7C0A21-70A8-4A79-9DF7-0B2EFD12977C}"/>
              </a:ext>
            </a:extLst>
          </p:cNvPr>
          <p:cNvSpPr txBox="1"/>
          <p:nvPr/>
        </p:nvSpPr>
        <p:spPr>
          <a:xfrm>
            <a:off x="695400" y="1410477"/>
            <a:ext cx="9811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Redução da natalidade a partir de meados do século XX:</a:t>
            </a:r>
          </a:p>
        </p:txBody>
      </p:sp>
    </p:spTree>
    <p:extLst>
      <p:ext uri="{BB962C8B-B14F-4D97-AF65-F5344CB8AC3E}">
        <p14:creationId xmlns:p14="http://schemas.microsoft.com/office/powerpoint/2010/main" val="248550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1">
            <a:extLst>
              <a:ext uri="{FF2B5EF4-FFF2-40B4-BE49-F238E27FC236}">
                <a16:creationId xmlns:a16="http://schemas.microsoft.com/office/drawing/2014/main" id="{79EA8BE2-C2E8-45EA-8780-ECC7E69CC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29" y="120080"/>
            <a:ext cx="1117600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projeção demográfica prevê que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torno de 2040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população brasileira irá atingir seu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 máximo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(228 milhões de habitantes) e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passará a decrescer nos anos seguintes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603" name="Picture 2" descr="Imagem relacionada">
            <a:extLst>
              <a:ext uri="{FF2B5EF4-FFF2-40B4-BE49-F238E27FC236}">
                <a16:creationId xmlns:a16="http://schemas.microsoft.com/office/drawing/2014/main" id="{1AFABC12-F8B6-41DD-8D4E-76358BD7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8" y="1558925"/>
            <a:ext cx="5386005" cy="433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ixaDeTexto 2">
            <a:extLst>
              <a:ext uri="{FF2B5EF4-FFF2-40B4-BE49-F238E27FC236}">
                <a16:creationId xmlns:a16="http://schemas.microsoft.com/office/drawing/2014/main" id="{FBD1AE44-BEA7-4239-98FD-1E24C25A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315" y="6407960"/>
            <a:ext cx="5386005" cy="3395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Fecundidade – IBGE - 3:32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https://www.youtube.com/watch?v=OymHhJp7QaA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7" descr="Crescimento vegetativo: o que é, conceito e como calcular">
            <a:extLst>
              <a:ext uri="{FF2B5EF4-FFF2-40B4-BE49-F238E27FC236}">
                <a16:creationId xmlns:a16="http://schemas.microsoft.com/office/drawing/2014/main" id="{7EFC2964-0C94-44F5-9707-7729C76A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47" y="1558925"/>
            <a:ext cx="6142187" cy="43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8B7DD96-C5A4-4685-B71C-E186544F4517}"/>
              </a:ext>
            </a:extLst>
          </p:cNvPr>
          <p:cNvSpPr txBox="1"/>
          <p:nvPr/>
        </p:nvSpPr>
        <p:spPr>
          <a:xfrm>
            <a:off x="298066" y="5893915"/>
            <a:ext cx="3497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2015: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fecundidade 1,72.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D4E8FC9-651E-4BB2-9AB9-6CD9C955B4B7}"/>
              </a:ext>
            </a:extLst>
          </p:cNvPr>
          <p:cNvSpPr txBox="1"/>
          <p:nvPr/>
        </p:nvSpPr>
        <p:spPr>
          <a:xfrm>
            <a:off x="9192344" y="5923640"/>
            <a:ext cx="3215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2020: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C.V. 0,77 % / ano.</a:t>
            </a:r>
          </a:p>
        </p:txBody>
      </p:sp>
    </p:spTree>
    <p:extLst>
      <p:ext uri="{BB962C8B-B14F-4D97-AF65-F5344CB8AC3E}">
        <p14:creationId xmlns:p14="http://schemas.microsoft.com/office/powerpoint/2010/main" val="409263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5D47B55-E90D-4C00-AD5E-13B03AA5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260648"/>
            <a:ext cx="74326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e crescimento da população mundial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Assista ao vídeo referente a uma discussão sobre o crescimento demográfico e seus desafios: 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https://www.youtube.com/watch?v=rnDo-64JKA4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8E03B8B6-01EC-4F2A-BCD7-841CA43FF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861" y="2343150"/>
            <a:ext cx="74326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e crescimento da população do Brasil: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Assista aos vídeos: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Fecundidade IBGE: 3:32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https://www.youtube.com/watch?v=OymHhJp7QaA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Época : crescimento envelhecimento 2:10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https://www.youtube.com/watch?v=M9i7x4bR8Zs</a:t>
            </a:r>
            <a:endParaRPr kumimoji="0" lang="pt-BR" altLang="pt-BR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Acesse o link do Escola 24h referente à população brasileira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https://plurall.e24h.com.br/artigos/acontece/populacao-brasileira.html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4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2">
            <a:extLst>
              <a:ext uri="{FF2B5EF4-FFF2-40B4-BE49-F238E27FC236}">
                <a16:creationId xmlns:a16="http://schemas.microsoft.com/office/drawing/2014/main" id="{83AE3763-19F6-41AC-BBD6-F1F81E7FA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620688"/>
            <a:ext cx="743585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pt-BR" altLang="pt-BR" sz="4800" b="1" i="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DEMOGRAFIA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endParaRPr lang="pt-BR" altLang="pt-BR" sz="4800" b="1" i="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pt-BR" altLang="pt-BR" sz="4800" b="1" i="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ESTRUTURAS DA POPULAÇAO  BRASILEIRA</a:t>
            </a:r>
            <a:endParaRPr lang="pt-BR" altLang="pt-BR" sz="4800" b="1" i="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9E51844A-00FA-4D25-B7C1-1D6ADAA36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700808"/>
            <a:ext cx="69278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6000" b="1" i="0" dirty="0">
                <a:solidFill>
                  <a:srgbClr val="FFFF00"/>
                </a:solidFill>
              </a:rPr>
              <a:t>ESTRUTURA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6000" b="1" i="0" dirty="0" smtClean="0">
                <a:solidFill>
                  <a:srgbClr val="FFFF00"/>
                </a:solidFill>
              </a:rPr>
              <a:t>ETÁRIA, SEXUAL </a:t>
            </a:r>
            <a:r>
              <a:rPr lang="pt-BR" altLang="pt-BR" sz="6000" b="1" i="0" dirty="0">
                <a:solidFill>
                  <a:srgbClr val="FFFF00"/>
                </a:solidFill>
              </a:rPr>
              <a:t>E</a:t>
            </a:r>
            <a:r>
              <a:rPr lang="pt-BR" altLang="pt-BR" sz="6000" b="1" i="0" dirty="0" smtClean="0">
                <a:solidFill>
                  <a:srgbClr val="FFFF00"/>
                </a:solidFill>
              </a:rPr>
              <a:t> ATIVA </a:t>
            </a:r>
            <a:r>
              <a:rPr lang="pt-BR" altLang="pt-BR" sz="6000" b="1" i="0" dirty="0">
                <a:solidFill>
                  <a:srgbClr val="FFFF00"/>
                </a:solidFill>
              </a:rPr>
              <a:t>DA POPULAÇÃO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94A7481C-598E-4517-A3E8-B3CFB0D5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2349500"/>
            <a:ext cx="69278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6000" b="1" i="0">
                <a:solidFill>
                  <a:srgbClr val="FFFF00"/>
                </a:solidFill>
              </a:rPr>
              <a:t>ESTRUTURA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6000" b="1" i="0">
                <a:solidFill>
                  <a:srgbClr val="FFFF00"/>
                </a:solidFill>
              </a:rPr>
              <a:t>ETÁRIA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f barra 2020 piramide etaria rs">
            <a:extLst>
              <a:ext uri="{FF2B5EF4-FFF2-40B4-BE49-F238E27FC236}">
                <a16:creationId xmlns:a16="http://schemas.microsoft.com/office/drawing/2014/main" id="{05CC011F-4DB2-47CD-A5B9-5A4907F8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896938"/>
            <a:ext cx="774065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1">
            <a:extLst>
              <a:ext uri="{FF2B5EF4-FFF2-40B4-BE49-F238E27FC236}">
                <a16:creationId xmlns:a16="http://schemas.microsoft.com/office/drawing/2014/main" id="{5C3133CE-B0EE-4F01-AAAB-CE8816CC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9" y="214313"/>
            <a:ext cx="576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i="0">
                <a:latin typeface="Roboto"/>
              </a:rPr>
              <a:t>Pirâmide Etária do RS - 2020</a:t>
            </a:r>
            <a:endParaRPr lang="pt-BR" altLang="pt-BR" b="1"/>
          </a:p>
        </p:txBody>
      </p:sp>
      <p:sp>
        <p:nvSpPr>
          <p:cNvPr id="6148" name="CaixaDeTexto 4">
            <a:extLst>
              <a:ext uri="{FF2B5EF4-FFF2-40B4-BE49-F238E27FC236}">
                <a16:creationId xmlns:a16="http://schemas.microsoft.com/office/drawing/2014/main" id="{C45DBA0A-FD66-4435-A22B-472B9B47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9" y="6611938"/>
            <a:ext cx="4524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i="0">
                <a:solidFill>
                  <a:srgbClr val="333333"/>
                </a:solidFill>
                <a:cs typeface="Arial" panose="020B0604020202020204" pitchFamily="34" charset="0"/>
              </a:rPr>
              <a:t>Fonte: IBGE: Projeção da população por sexo e idades simples - 2010/2060</a:t>
            </a:r>
            <a:endParaRPr lang="pt-BR" altLang="pt-BR" sz="1000">
              <a:cs typeface="Arial" panose="020B0604020202020204" pitchFamily="34" charset="0"/>
            </a:endParaRPr>
          </a:p>
        </p:txBody>
      </p:sp>
      <p:sp>
        <p:nvSpPr>
          <p:cNvPr id="6149" name="CaixaDeTexto 3">
            <a:extLst>
              <a:ext uri="{FF2B5EF4-FFF2-40B4-BE49-F238E27FC236}">
                <a16:creationId xmlns:a16="http://schemas.microsoft.com/office/drawing/2014/main" id="{BDA361ED-9E0A-45A3-95F8-4A92097F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0" y="4751389"/>
            <a:ext cx="711200" cy="36988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2060"/>
                </a:solidFill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6150" name="CaixaDeTexto 5">
            <a:extLst>
              <a:ext uri="{FF2B5EF4-FFF2-40B4-BE49-F238E27FC236}">
                <a16:creationId xmlns:a16="http://schemas.microsoft.com/office/drawing/2014/main" id="{94F78665-C878-45A0-8BA8-217AE3B7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175" y="3254375"/>
            <a:ext cx="812800" cy="369888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2060"/>
                </a:solidFill>
              </a:rPr>
              <a:t>Corpo</a:t>
            </a:r>
          </a:p>
        </p:txBody>
      </p:sp>
      <p:sp>
        <p:nvSpPr>
          <p:cNvPr id="6151" name="CaixaDeTexto 6">
            <a:extLst>
              <a:ext uri="{FF2B5EF4-FFF2-40B4-BE49-F238E27FC236}">
                <a16:creationId xmlns:a16="http://schemas.microsoft.com/office/drawing/2014/main" id="{0159EDF2-A556-439C-B2C3-B49A4FA0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700214"/>
            <a:ext cx="762000" cy="36988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002060"/>
                </a:solidFill>
              </a:rPr>
              <a:t>Ápice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4EA4AAA-6B7A-46F4-9626-24D62343E2EE}"/>
              </a:ext>
            </a:extLst>
          </p:cNvPr>
          <p:cNvSpPr txBox="1"/>
          <p:nvPr/>
        </p:nvSpPr>
        <p:spPr>
          <a:xfrm>
            <a:off x="1889126" y="5084764"/>
            <a:ext cx="46085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i="0" dirty="0">
                <a:solidFill>
                  <a:srgbClr val="FFFF00"/>
                </a:solidFill>
              </a:rPr>
              <a:t>Países subdesenvolvidos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Base larga;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ápice estreito;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predomínio de jovens.</a:t>
            </a:r>
            <a:endParaRPr lang="pt-BR" sz="2400" i="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658268-E0D7-42D4-9DE0-F708B2EA2348}"/>
              </a:ext>
            </a:extLst>
          </p:cNvPr>
          <p:cNvSpPr txBox="1"/>
          <p:nvPr/>
        </p:nvSpPr>
        <p:spPr>
          <a:xfrm>
            <a:off x="6240463" y="5084764"/>
            <a:ext cx="417671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i="0" dirty="0">
                <a:solidFill>
                  <a:srgbClr val="FFFF00"/>
                </a:solidFill>
              </a:rPr>
              <a:t>Países desenvolvidos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Base estreita;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ápice largo;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predomínio de adultos.</a:t>
            </a:r>
          </a:p>
          <a:p>
            <a:pPr>
              <a:defRPr/>
            </a:pPr>
            <a:endParaRPr lang="pt-BR" sz="2400" i="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15BF5B-2E00-4B53-98FB-AE2E543F2D8B}"/>
              </a:ext>
            </a:extLst>
          </p:cNvPr>
          <p:cNvSpPr txBox="1"/>
          <p:nvPr/>
        </p:nvSpPr>
        <p:spPr>
          <a:xfrm>
            <a:off x="1703388" y="215900"/>
            <a:ext cx="42481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i="0" dirty="0">
                <a:solidFill>
                  <a:srgbClr val="FFFF00"/>
                </a:solidFill>
              </a:rPr>
              <a:t>Países subdesenvolvidos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Altas taxas de natalidade;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baixa expectativa de vida.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BC6BF7A-D6EF-4E17-A6B4-10571423C7C0}"/>
              </a:ext>
            </a:extLst>
          </p:cNvPr>
          <p:cNvSpPr txBox="1"/>
          <p:nvPr/>
        </p:nvSpPr>
        <p:spPr>
          <a:xfrm>
            <a:off x="6096000" y="214313"/>
            <a:ext cx="45989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i="0" dirty="0">
                <a:solidFill>
                  <a:srgbClr val="FFFF00"/>
                </a:solidFill>
              </a:rPr>
              <a:t>Países desenvolvidos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Baixas taxas de natalidade;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alta expectativa de vida.</a:t>
            </a:r>
          </a:p>
        </p:txBody>
      </p:sp>
      <p:pic>
        <p:nvPicPr>
          <p:cNvPr id="7174" name="Picture 2">
            <a:extLst>
              <a:ext uri="{FF2B5EF4-FFF2-40B4-BE49-F238E27FC236}">
                <a16:creationId xmlns:a16="http://schemas.microsoft.com/office/drawing/2014/main" id="{BF8A517F-BCC0-4EFB-8F5A-D28738D6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03376"/>
            <a:ext cx="8891588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39416" y="643531"/>
            <a:ext cx="110172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 Índia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no topo, confira a lista dos dez países com as maiores populações do mundo, segundo estimativa da ONU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/>
            <a:endParaRPr lang="pt-BR" dirty="0">
              <a:solidFill>
                <a:srgbClr val="333333"/>
              </a:solidFill>
              <a:latin typeface="var(--font-family-book)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135560" y="1700808"/>
          <a:ext cx="7740861" cy="5078275"/>
        </p:xfrm>
        <a:graphic>
          <a:graphicData uri="http://schemas.openxmlformats.org/drawingml/2006/table">
            <a:tbl>
              <a:tblPr firstRow="1" bandRow="1">
                <a:solidFill>
                  <a:srgbClr val="002060"/>
                </a:solidFill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27513767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99712471"/>
                    </a:ext>
                  </a:extLst>
                </a:gridCol>
                <a:gridCol w="3420381">
                  <a:extLst>
                    <a:ext uri="{9D8B030D-6E8A-4147-A177-3AD203B41FA5}">
                      <a16:colId xmlns:a16="http://schemas.microsoft.com/office/drawing/2014/main" val="508227647"/>
                    </a:ext>
                  </a:extLst>
                </a:gridCol>
              </a:tblGrid>
              <a:tr h="366655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pt-BR" sz="20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Posição</a:t>
                      </a:r>
                      <a:endParaRPr lang="pt-BR" sz="20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País</a:t>
                      </a:r>
                      <a:endParaRPr lang="pt-BR" sz="20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Habitantes</a:t>
                      </a:r>
                      <a:endParaRPr lang="pt-BR" sz="20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82768"/>
                  </a:ext>
                </a:extLst>
              </a:tr>
              <a:tr h="64164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inherit"/>
                        </a:rPr>
                        <a:t>       Índia</a:t>
                      </a:r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1,428 bilhão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02199"/>
                  </a:ext>
                </a:extLst>
              </a:tr>
              <a:tr h="50381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inherit"/>
                        </a:rPr>
                        <a:t>      </a:t>
                      </a:r>
                      <a:r>
                        <a:rPr lang="pt-BR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inherit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inherit"/>
                        </a:rPr>
                        <a:t>China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ar(--font-family-book)"/>
                        </a:rPr>
                        <a:t>          1,425 bilhão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277834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inherit"/>
                        </a:rPr>
                        <a:t>       Estados Unidos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ar(--font-family-book)"/>
                        </a:rPr>
                        <a:t>          334,6 milhões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20552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inherit"/>
                        </a:rPr>
                        <a:t>       Indonésia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ar(--font-family-book)"/>
                        </a:rPr>
                        <a:t>          281,6 milhões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7635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inherit"/>
                        </a:rPr>
                        <a:t>       Paquistão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ar(--font-family-book)"/>
                        </a:rPr>
                        <a:t>          232,9 milhões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91617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inherit"/>
                        </a:rPr>
                        <a:t>       Nigéria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ar(--font-family-book)"/>
                        </a:rPr>
                        <a:t>          220,5 milhões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24865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inherit"/>
                        </a:rPr>
                        <a:t>       Brasil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ar(--font-family-book)"/>
                        </a:rPr>
                        <a:t>          216,4 milhões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947314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8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inherit"/>
                        </a:rPr>
                        <a:t>       Bangladesh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ar(--font-family-book)"/>
                        </a:rPr>
                        <a:t>          169,3 milhões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32487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inherit"/>
                        </a:rPr>
                        <a:t>       Rússia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ar(--font-family-book)"/>
                        </a:rPr>
                        <a:t>          146,1 milhões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21068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México</a:t>
                      </a:r>
                      <a:endParaRPr lang="pt-BR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132,7 milhões</a:t>
                      </a:r>
                      <a:endParaRPr lang="pt-B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20397"/>
                  </a:ext>
                </a:extLst>
              </a:tr>
              <a:tr h="366655">
                <a:tc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85629"/>
                  </a:ext>
                </a:extLst>
              </a:tr>
            </a:tbl>
          </a:graphicData>
        </a:graphic>
      </p:graphicFrame>
      <p:sp>
        <p:nvSpPr>
          <p:cNvPr id="8" name="CaixaDeTexto 2">
            <a:extLst>
              <a:ext uri="{FF2B5EF4-FFF2-40B4-BE49-F238E27FC236}">
                <a16:creationId xmlns:a16="http://schemas.microsoft.com/office/drawing/2014/main" id="{3460F8DE-115E-41C3-9AE1-257BD0418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1000"/>
            <a:ext cx="1173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absoluta</a:t>
            </a:r>
            <a:r>
              <a:rPr lang="pt-BR" altLang="pt-BR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populoso ou pouco populoso.</a:t>
            </a:r>
          </a:p>
        </p:txBody>
      </p:sp>
    </p:spTree>
    <p:extLst>
      <p:ext uri="{BB962C8B-B14F-4D97-AF65-F5344CB8AC3E}">
        <p14:creationId xmlns:p14="http://schemas.microsoft.com/office/powerpoint/2010/main" val="14613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transição demográfica em 5 estágios">
            <a:extLst>
              <a:ext uri="{FF2B5EF4-FFF2-40B4-BE49-F238E27FC236}">
                <a16:creationId xmlns:a16="http://schemas.microsoft.com/office/drawing/2014/main" id="{CB2BD263-69B2-4A0D-A125-3FF32735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61925"/>
            <a:ext cx="85153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râmide populacional do Brasil">
            <a:extLst>
              <a:ext uri="{FF2B5EF4-FFF2-40B4-BE49-F238E27FC236}">
                <a16:creationId xmlns:a16="http://schemas.microsoft.com/office/drawing/2014/main" id="{5682E4E0-F099-4A73-8C17-475590CA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164060"/>
            <a:ext cx="5862638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EFF60EA-F2A2-4FA4-94BF-E0D949854301}"/>
              </a:ext>
            </a:extLst>
          </p:cNvPr>
          <p:cNvSpPr txBox="1">
            <a:spLocks/>
          </p:cNvSpPr>
          <p:nvPr/>
        </p:nvSpPr>
        <p:spPr>
          <a:xfrm>
            <a:off x="2711450" y="-26988"/>
            <a:ext cx="7272338" cy="693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pt-BR" altLang="pt-BR" sz="4000" b="1" i="0" kern="0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BRASIL: fase de transição</a:t>
            </a:r>
            <a:r>
              <a:rPr lang="pt-BR" altLang="pt-BR" sz="4000" i="0" kern="0" dirty="0">
                <a:effectLst/>
                <a:cs typeface="Arial" panose="020B0604020202020204" pitchFamily="34" charset="0"/>
              </a:rPr>
              <a:t/>
            </a:r>
            <a:br>
              <a:rPr lang="pt-BR" altLang="pt-BR" sz="4000" i="0" kern="0" dirty="0">
                <a:effectLst/>
                <a:cs typeface="Arial" panose="020B0604020202020204" pitchFamily="34" charset="0"/>
              </a:rPr>
            </a:br>
            <a:endParaRPr lang="pt-BR" sz="4000" i="0" kern="0" dirty="0">
              <a:effectLst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37906F-6F7F-443E-96C7-D41377B97A68}"/>
              </a:ext>
            </a:extLst>
          </p:cNvPr>
          <p:cNvSpPr txBox="1"/>
          <p:nvPr/>
        </p:nvSpPr>
        <p:spPr>
          <a:xfrm>
            <a:off x="623392" y="666751"/>
            <a:ext cx="9217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Estreitamento da base            diminuição no % de jovens;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34AEB4-2BA1-46BC-A7C0-6761BAC27DB8}"/>
              </a:ext>
            </a:extLst>
          </p:cNvPr>
          <p:cNvSpPr txBox="1"/>
          <p:nvPr/>
        </p:nvSpPr>
        <p:spPr>
          <a:xfrm>
            <a:off x="608581" y="1677382"/>
            <a:ext cx="10801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alargamento do ápice          significativo aumento no % de velhos;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48A7CD-3C95-4D59-B606-D9EC22A0F933}"/>
              </a:ext>
            </a:extLst>
          </p:cNvPr>
          <p:cNvSpPr txBox="1"/>
          <p:nvPr/>
        </p:nvSpPr>
        <p:spPr>
          <a:xfrm>
            <a:off x="608580" y="1190704"/>
            <a:ext cx="11248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i="0" dirty="0"/>
              <a:t>Grande alargamento no corpo          </a:t>
            </a:r>
            <a:r>
              <a:rPr lang="pt-BR" sz="2400" b="1" i="0" kern="0" dirty="0">
                <a:cs typeface="Arial" panose="020B0604020202020204" pitchFamily="34" charset="0"/>
              </a:rPr>
              <a:t>expressivo aumento no % de adultos;</a:t>
            </a:r>
          </a:p>
        </p:txBody>
      </p:sp>
      <p:sp>
        <p:nvSpPr>
          <p:cNvPr id="8199" name="CaixaDeTexto 5">
            <a:extLst>
              <a:ext uri="{FF2B5EF4-FFF2-40B4-BE49-F238E27FC236}">
                <a16:creationId xmlns:a16="http://schemas.microsoft.com/office/drawing/2014/main" id="{B2182CDF-46B6-43BD-816B-9CA9B4CA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51" y="5821917"/>
            <a:ext cx="10585176" cy="3693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i="0" dirty="0">
                <a:solidFill>
                  <a:srgbClr val="FFFF99"/>
                </a:solidFill>
              </a:rPr>
              <a:t>RESULTA NO ENVELHECIMENTO DA POPULAÇÃO E IMPORTANTE BÔNUS DEMOGRÁFICO.</a:t>
            </a:r>
          </a:p>
        </p:txBody>
      </p:sp>
      <p:sp>
        <p:nvSpPr>
          <p:cNvPr id="2" name="Seta: para a Direita Listrada 1">
            <a:extLst>
              <a:ext uri="{FF2B5EF4-FFF2-40B4-BE49-F238E27FC236}">
                <a16:creationId xmlns:a16="http://schemas.microsoft.com/office/drawing/2014/main" id="{671DD15C-7B7D-4DDC-BC7F-4E21C45C448A}"/>
              </a:ext>
            </a:extLst>
          </p:cNvPr>
          <p:cNvSpPr/>
          <p:nvPr/>
        </p:nvSpPr>
        <p:spPr bwMode="auto">
          <a:xfrm>
            <a:off x="4511824" y="830618"/>
            <a:ext cx="554039" cy="216024"/>
          </a:xfrm>
          <a:prstGeom prst="striped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eta: para a Direita Listrada 8">
            <a:extLst>
              <a:ext uri="{FF2B5EF4-FFF2-40B4-BE49-F238E27FC236}">
                <a16:creationId xmlns:a16="http://schemas.microsoft.com/office/drawing/2014/main" id="{167F4E69-1105-417E-8266-BE13CE88F9F8}"/>
              </a:ext>
            </a:extLst>
          </p:cNvPr>
          <p:cNvSpPr/>
          <p:nvPr/>
        </p:nvSpPr>
        <p:spPr bwMode="auto">
          <a:xfrm>
            <a:off x="5484850" y="1340840"/>
            <a:ext cx="554039" cy="216024"/>
          </a:xfrm>
          <a:prstGeom prst="striped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eta: para a Direita Listrada 9">
            <a:extLst>
              <a:ext uri="{FF2B5EF4-FFF2-40B4-BE49-F238E27FC236}">
                <a16:creationId xmlns:a16="http://schemas.microsoft.com/office/drawing/2014/main" id="{0C7FE08A-99D7-4560-A59F-CE506F8E3AF1}"/>
              </a:ext>
            </a:extLst>
          </p:cNvPr>
          <p:cNvSpPr/>
          <p:nvPr/>
        </p:nvSpPr>
        <p:spPr bwMode="auto">
          <a:xfrm>
            <a:off x="4295800" y="1827518"/>
            <a:ext cx="554039" cy="216024"/>
          </a:xfrm>
          <a:prstGeom prst="striped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FF60EA-F2A2-4FA4-94BF-E0D949854301}"/>
              </a:ext>
            </a:extLst>
          </p:cNvPr>
          <p:cNvSpPr txBox="1">
            <a:spLocks/>
          </p:cNvSpPr>
          <p:nvPr/>
        </p:nvSpPr>
        <p:spPr>
          <a:xfrm>
            <a:off x="2711450" y="-26988"/>
            <a:ext cx="7272338" cy="693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pt-BR" altLang="pt-BR" sz="4000" b="1" i="0" kern="0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BRASIL: fase de transição</a:t>
            </a:r>
            <a:r>
              <a:rPr lang="pt-BR" altLang="pt-BR" sz="4000" i="0" kern="0" dirty="0">
                <a:effectLst/>
                <a:cs typeface="Arial" panose="020B0604020202020204" pitchFamily="34" charset="0"/>
              </a:rPr>
              <a:t/>
            </a:r>
            <a:br>
              <a:rPr lang="pt-BR" altLang="pt-BR" sz="4000" i="0" kern="0" dirty="0">
                <a:effectLst/>
                <a:cs typeface="Arial" panose="020B0604020202020204" pitchFamily="34" charset="0"/>
              </a:rPr>
            </a:br>
            <a:endParaRPr lang="pt-BR" sz="4000" i="0" kern="0" dirty="0">
              <a:effectLst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7927F-6D20-4744-8665-2CDC36BB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4" y="1897777"/>
            <a:ext cx="11788252" cy="4248472"/>
          </a:xfrm>
          <a:prstGeom prst="rect">
            <a:avLst/>
          </a:prstGeom>
        </p:spPr>
      </p:pic>
      <p:sp>
        <p:nvSpPr>
          <p:cNvPr id="10" name="CaixaDeTexto 5">
            <a:extLst>
              <a:ext uri="{FF2B5EF4-FFF2-40B4-BE49-F238E27FC236}">
                <a16:creationId xmlns:a16="http://schemas.microsoft.com/office/drawing/2014/main" id="{42D899B4-3646-45DF-8C44-7ED0BE87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564" y="711751"/>
            <a:ext cx="9136871" cy="95410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i="0" dirty="0">
                <a:solidFill>
                  <a:srgbClr val="FFFF99"/>
                </a:solidFill>
              </a:rPr>
              <a:t>RESULTA NO ENVELHECIMENTO DA POPULAÇÃO E IMPORTANTE BÔNUS DEMOGRÁFICO.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E64BA69-2198-4150-AB6C-5E69C7E6324D}"/>
              </a:ext>
            </a:extLst>
          </p:cNvPr>
          <p:cNvSpPr/>
          <p:nvPr/>
        </p:nvSpPr>
        <p:spPr bwMode="auto">
          <a:xfrm>
            <a:off x="4511824" y="2420888"/>
            <a:ext cx="2880320" cy="360040"/>
          </a:xfrm>
          <a:prstGeom prst="ellipse">
            <a:avLst/>
          </a:prstGeom>
          <a:noFill/>
          <a:ln w="28575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9B33A4E-0BB0-44E3-8E0C-7A894DEB4276}"/>
              </a:ext>
            </a:extLst>
          </p:cNvPr>
          <p:cNvSpPr/>
          <p:nvPr/>
        </p:nvSpPr>
        <p:spPr bwMode="auto">
          <a:xfrm>
            <a:off x="8761397" y="2470973"/>
            <a:ext cx="1875547" cy="288032"/>
          </a:xfrm>
          <a:prstGeom prst="ellipse">
            <a:avLst/>
          </a:prstGeom>
          <a:noFill/>
          <a:ln w="28575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eta: Curva para Cima 7">
            <a:extLst>
              <a:ext uri="{FF2B5EF4-FFF2-40B4-BE49-F238E27FC236}">
                <a16:creationId xmlns:a16="http://schemas.microsoft.com/office/drawing/2014/main" id="{D8008763-1697-418A-A0C0-35637D3E449E}"/>
              </a:ext>
            </a:extLst>
          </p:cNvPr>
          <p:cNvSpPr/>
          <p:nvPr/>
        </p:nvSpPr>
        <p:spPr bwMode="auto">
          <a:xfrm>
            <a:off x="2495600" y="4437112"/>
            <a:ext cx="3096344" cy="432048"/>
          </a:xfrm>
          <a:prstGeom prst="curvedUp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>
                <a:latin typeface="Arial" charset="0"/>
              </a:rPr>
              <a:t>                     </a:t>
            </a: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+</a:t>
            </a:r>
            <a:endParaRPr kumimoji="0" lang="pt-BR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Seta: Curva para Cima 15">
            <a:extLst>
              <a:ext uri="{FF2B5EF4-FFF2-40B4-BE49-F238E27FC236}">
                <a16:creationId xmlns:a16="http://schemas.microsoft.com/office/drawing/2014/main" id="{82EDDF66-55C7-43B9-AF21-E377843BBA3B}"/>
              </a:ext>
            </a:extLst>
          </p:cNvPr>
          <p:cNvSpPr/>
          <p:nvPr/>
        </p:nvSpPr>
        <p:spPr bwMode="auto">
          <a:xfrm>
            <a:off x="5807968" y="4433513"/>
            <a:ext cx="1728192" cy="432048"/>
          </a:xfrm>
          <a:prstGeom prst="curvedUp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800" b="1" dirty="0">
                <a:solidFill>
                  <a:srgbClr val="FF0000"/>
                </a:solidFill>
                <a:latin typeface="Arial" charset="0"/>
              </a:rPr>
              <a:t>           </a:t>
            </a: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+</a:t>
            </a:r>
            <a:endParaRPr kumimoji="0" lang="pt-BR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Seta: Curva para Baixo 8">
            <a:extLst>
              <a:ext uri="{FF2B5EF4-FFF2-40B4-BE49-F238E27FC236}">
                <a16:creationId xmlns:a16="http://schemas.microsoft.com/office/drawing/2014/main" id="{5998B79C-F7BC-4240-BA3E-911AA00743FC}"/>
              </a:ext>
            </a:extLst>
          </p:cNvPr>
          <p:cNvSpPr/>
          <p:nvPr/>
        </p:nvSpPr>
        <p:spPr bwMode="auto">
          <a:xfrm>
            <a:off x="7407683" y="3429000"/>
            <a:ext cx="2880320" cy="504056"/>
          </a:xfrm>
          <a:prstGeom prst="curvedDownArrow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rgbClr val="FF0000"/>
                </a:solidFill>
                <a:latin typeface="Arial" charset="0"/>
              </a:rPr>
              <a:t>             </a:t>
            </a:r>
            <a:r>
              <a:rPr lang="pt-BR" sz="3600" b="1" dirty="0">
                <a:solidFill>
                  <a:srgbClr val="FF0000"/>
                </a:solidFill>
                <a:latin typeface="Arial" charset="0"/>
              </a:rPr>
              <a:t>_</a:t>
            </a:r>
            <a:endParaRPr kumimoji="0" lang="pt-BR" sz="3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27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>
            <a:extLst>
              <a:ext uri="{FF2B5EF4-FFF2-40B4-BE49-F238E27FC236}">
                <a16:creationId xmlns:a16="http://schemas.microsoft.com/office/drawing/2014/main" id="{B051E0DE-29C8-4B53-9ADD-FED0E7A1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9" y="115889"/>
            <a:ext cx="80359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690FD783-4C64-46E3-9C5B-29FF0B938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4581526"/>
            <a:ext cx="7112000" cy="150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pt-BR" altLang="pt-BR" sz="20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pt-BR" altLang="pt-BR" sz="2400" b="1" dirty="0"/>
          </a:p>
          <a:p>
            <a:pPr marL="342900" indent="-3429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/>
              <a:t>Censo 2010: 190.732.694 milhões de habitantes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1800" dirty="0"/>
          </a:p>
        </p:txBody>
      </p:sp>
      <p:sp>
        <p:nvSpPr>
          <p:cNvPr id="9220" name="CaixaDeTexto 2">
            <a:extLst>
              <a:ext uri="{FF2B5EF4-FFF2-40B4-BE49-F238E27FC236}">
                <a16:creationId xmlns:a16="http://schemas.microsoft.com/office/drawing/2014/main" id="{5857612A-0B7D-46B3-955D-81023C84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6" y="5764213"/>
            <a:ext cx="52228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400" b="1" i="0">
                <a:solidFill>
                  <a:srgbClr val="FF99FF"/>
                </a:solidFill>
              </a:rPr>
              <a:t>Jovens  - 0 a 19 anos:            33,1%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400" b="1" i="0">
                <a:solidFill>
                  <a:srgbClr val="E6E6E6"/>
                </a:solidFill>
              </a:rPr>
              <a:t>Adultos - 20 a 59 anos:          55,9%</a:t>
            </a:r>
            <a:br>
              <a:rPr lang="pt-BR" altLang="pt-BR" sz="2400" b="1" i="0">
                <a:solidFill>
                  <a:srgbClr val="E6E6E6"/>
                </a:solidFill>
              </a:rPr>
            </a:br>
            <a:r>
              <a:rPr lang="pt-BR" altLang="pt-BR" sz="2400" b="1" i="0">
                <a:solidFill>
                  <a:srgbClr val="FF7C80"/>
                </a:solidFill>
              </a:rPr>
              <a:t>Velhos   - mais de 60 anos:   11%;</a:t>
            </a:r>
            <a:endParaRPr lang="pt-BR" altLang="pt-BR" sz="2400" i="0">
              <a:solidFill>
                <a:srgbClr val="FF7C80"/>
              </a:solidFill>
            </a:endParaRPr>
          </a:p>
        </p:txBody>
      </p:sp>
      <p:sp>
        <p:nvSpPr>
          <p:cNvPr id="9221" name="CaixaDeTexto 6">
            <a:extLst>
              <a:ext uri="{FF2B5EF4-FFF2-40B4-BE49-F238E27FC236}">
                <a16:creationId xmlns:a16="http://schemas.microsoft.com/office/drawing/2014/main" id="{D244C05B-7BFD-4A4A-9058-598DB1525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9" y="6618288"/>
            <a:ext cx="3883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i="0">
                <a:solidFill>
                  <a:srgbClr val="000000"/>
                </a:solidFill>
                <a:latin typeface="Lucida Grande"/>
              </a:rPr>
              <a:t>Pirâmide etária do Brasil, segundo o IBGE (dados do Censo 2010).</a:t>
            </a:r>
            <a:endParaRPr lang="pt-BR" altLang="pt-BR"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2FB85D0-B3B2-4F9D-9ADC-7D023B13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9" y="1125538"/>
            <a:ext cx="7134225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ixaDeTexto 1">
            <a:extLst>
              <a:ext uri="{FF2B5EF4-FFF2-40B4-BE49-F238E27FC236}">
                <a16:creationId xmlns:a16="http://schemas.microsoft.com/office/drawing/2014/main" id="{BB4EA46C-4FAA-42F6-A5E2-55914EAC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333376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i="0"/>
              <a:t>BRASIL 2012 - 2019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>
            <a:extLst>
              <a:ext uri="{FF2B5EF4-FFF2-40B4-BE49-F238E27FC236}">
                <a16:creationId xmlns:a16="http://schemas.microsoft.com/office/drawing/2014/main" id="{0120D5C5-580E-4ABD-99BB-2E9B0CE6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620713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ixaDeTexto 4">
            <a:extLst>
              <a:ext uri="{FF2B5EF4-FFF2-40B4-BE49-F238E27FC236}">
                <a16:creationId xmlns:a16="http://schemas.microsoft.com/office/drawing/2014/main" id="{B3395EB5-9DED-4291-B1E0-0628B240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5516564"/>
            <a:ext cx="74326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b="1" i="0">
                <a:cs typeface="Arial" panose="020B0604020202020204" pitchFamily="34" charset="0"/>
              </a:rPr>
              <a:t>em 2019, os idosos representavam 15,7% da população, enquanto as crianças de até 9 anos de idade, 12,8%. 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Resultado de imagem para piramide etaria brasileira 2050">
            <a:extLst>
              <a:ext uri="{FF2B5EF4-FFF2-40B4-BE49-F238E27FC236}">
                <a16:creationId xmlns:a16="http://schemas.microsoft.com/office/drawing/2014/main" id="{CD4C8FDD-2174-46CD-A11C-0C8FC6C7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836614"/>
            <a:ext cx="68754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Resultado de imagem para piramide etaria brasileira 2050">
            <a:extLst>
              <a:ext uri="{FF2B5EF4-FFF2-40B4-BE49-F238E27FC236}">
                <a16:creationId xmlns:a16="http://schemas.microsoft.com/office/drawing/2014/main" id="{4D94B7A7-8683-406E-820C-A0404330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19489"/>
            <a:ext cx="5486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1">
            <a:extLst>
              <a:ext uri="{FF2B5EF4-FFF2-40B4-BE49-F238E27FC236}">
                <a16:creationId xmlns:a16="http://schemas.microsoft.com/office/drawing/2014/main" id="{A005809F-0E11-4B81-AA8A-61CE728A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4" y="190501"/>
            <a:ext cx="4860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i="0">
                <a:solidFill>
                  <a:srgbClr val="FFFF00"/>
                </a:solidFill>
              </a:rPr>
              <a:t>A transição brasileira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0180E80-1579-4AA3-8A9E-69081CB8C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5714" y="404813"/>
            <a:ext cx="7140575" cy="5588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>
                <a:solidFill>
                  <a:srgbClr val="FFFF00"/>
                </a:solidFill>
              </a:rPr>
              <a:t>ALGUMAS IMPLICAÇÕES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F8E596F-CC37-4361-8A38-220773583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368" y="1052736"/>
            <a:ext cx="11305256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Grande número de jovens: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- fortes investimentos em educação;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- concorrência no mercado de trabalho.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Maioria adulta: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- crescente oferta de mão-de-obra (bônus demográfico);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- mais arrecadação e menos gastos estatais;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- investimentos para geração de empregos.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rgbClr val="FFFF00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Idosos em crescimento: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- futura diminuição na oferta de mão-de-obra (perda do bônus);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- menos arrecadação e mais gastos estatais;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- sobrecarga no sistema previdenciário;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340" name="Retângulo 1">
            <a:extLst>
              <a:ext uri="{FF2B5EF4-FFF2-40B4-BE49-F238E27FC236}">
                <a16:creationId xmlns:a16="http://schemas.microsoft.com/office/drawing/2014/main" id="{708E796E-85AF-425D-80EF-A2F624ADC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537326"/>
            <a:ext cx="76327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i="0">
                <a:solidFill>
                  <a:srgbClr val="002060"/>
                </a:solidFill>
              </a:rPr>
              <a:t>População idosa brasileira deve aumentar até 2060 2:14 - </a:t>
            </a:r>
            <a:r>
              <a:rPr lang="pt-BR" altLang="pt-BR" sz="1200">
                <a:solidFill>
                  <a:srgbClr val="002060"/>
                </a:solidFill>
                <a:hlinkClick r:id="rId2"/>
              </a:rPr>
              <a:t>https://www.youtube.com/watch?v=L3qZvzTQCP4</a:t>
            </a:r>
            <a:endParaRPr lang="pt-BR" altLang="pt-BR" sz="1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317562AF-DE6C-4AEA-B6EC-5C20D7542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2459039"/>
            <a:ext cx="69278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6000" b="1" i="0">
                <a:solidFill>
                  <a:srgbClr val="FFFF00"/>
                </a:solidFill>
              </a:rPr>
              <a:t>ESTRUTURA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6000" b="1" i="0">
                <a:solidFill>
                  <a:srgbClr val="FFFF00"/>
                </a:solidFill>
              </a:rPr>
              <a:t>SEXUAL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Resultado de imagem para faixas etarias do brasil 2010">
            <a:extLst>
              <a:ext uri="{FF2B5EF4-FFF2-40B4-BE49-F238E27FC236}">
                <a16:creationId xmlns:a16="http://schemas.microsoft.com/office/drawing/2014/main" id="{350C0E71-8114-49AA-8A57-8BAA31D9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042386"/>
            <a:ext cx="4576985" cy="44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tângulo 4">
            <a:extLst>
              <a:ext uri="{FF2B5EF4-FFF2-40B4-BE49-F238E27FC236}">
                <a16:creationId xmlns:a16="http://schemas.microsoft.com/office/drawing/2014/main" id="{FD5ADEF1-AB39-4600-9E2F-233862777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256" y="6536770"/>
            <a:ext cx="9757272" cy="24622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Número de mulheres no país supera o de homens 1:42          https://tvbrasil.ebc.com.br/reporter-brasil/2018/07/numero-de-mulheres-no-pais-supera-o-de-homens</a:t>
            </a:r>
            <a:endParaRPr lang="pt-BR" altLang="pt-BR" sz="1000" dirty="0">
              <a:solidFill>
                <a:srgbClr val="00B0F0"/>
              </a:solidFill>
            </a:endParaRPr>
          </a:p>
        </p:txBody>
      </p:sp>
      <p:sp>
        <p:nvSpPr>
          <p:cNvPr id="16388" name="CaixaDeTexto 6">
            <a:extLst>
              <a:ext uri="{FF2B5EF4-FFF2-40B4-BE49-F238E27FC236}">
                <a16:creationId xmlns:a16="http://schemas.microsoft.com/office/drawing/2014/main" id="{1AEBBA46-FFD6-49C3-9725-7F99F37F0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364" y="183758"/>
            <a:ext cx="9757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b="1" i="0" dirty="0">
                <a:cs typeface="Arial" panose="020B0604020202020204" pitchFamily="34" charset="0"/>
              </a:rPr>
              <a:t>As </a:t>
            </a:r>
            <a:r>
              <a:rPr lang="pt-BR" altLang="pt-BR" sz="2400" b="1" i="0" dirty="0">
                <a:solidFill>
                  <a:srgbClr val="FF66FF"/>
                </a:solidFill>
                <a:cs typeface="Arial" panose="020B0604020202020204" pitchFamily="34" charset="0"/>
              </a:rPr>
              <a:t>mulheres</a:t>
            </a:r>
            <a:r>
              <a:rPr lang="pt-BR" altLang="pt-BR" sz="2400" b="1" i="0" dirty="0">
                <a:cs typeface="Arial" panose="020B0604020202020204" pitchFamily="34" charset="0"/>
              </a:rPr>
              <a:t> continuaram sendo maioria entre os brasileiros, representando </a:t>
            </a:r>
            <a:r>
              <a:rPr lang="pt-BR" altLang="pt-BR" sz="2400" b="1" i="0" dirty="0">
                <a:solidFill>
                  <a:srgbClr val="FF66FF"/>
                </a:solidFill>
                <a:cs typeface="Arial" panose="020B0604020202020204" pitchFamily="34" charset="0"/>
              </a:rPr>
              <a:t>51,8% </a:t>
            </a:r>
            <a:r>
              <a:rPr lang="pt-BR" altLang="pt-BR" sz="2400" b="1" i="0" dirty="0">
                <a:cs typeface="Arial" panose="020B0604020202020204" pitchFamily="34" charset="0"/>
              </a:rPr>
              <a:t>da população em 2019;</a:t>
            </a:r>
          </a:p>
        </p:txBody>
      </p:sp>
      <p:sp>
        <p:nvSpPr>
          <p:cNvPr id="16390" name="CaixaDeTexto 2">
            <a:extLst>
              <a:ext uri="{FF2B5EF4-FFF2-40B4-BE49-F238E27FC236}">
                <a16:creationId xmlns:a16="http://schemas.microsoft.com/office/drawing/2014/main" id="{F77BB5F9-735A-463F-A30D-9191B902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5551488"/>
            <a:ext cx="8677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b="1" i="0" dirty="0"/>
              <a:t>a diferença aumenta nas faixas etárias mais avançadas;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BR" altLang="pt-BR" sz="2400" b="1" i="0" dirty="0"/>
              <a:t>a maior longevidade feminina explica a diferença.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18334105-1ADB-4B62-9EE2-46E13F521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26828"/>
            <a:ext cx="8190989" cy="46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tângulo 2">
            <a:extLst>
              <a:ext uri="{FF2B5EF4-FFF2-40B4-BE49-F238E27FC236}">
                <a16:creationId xmlns:a16="http://schemas.microsoft.com/office/drawing/2014/main" id="{FE69A211-1696-4649-BE42-43ED76BF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88914"/>
            <a:ext cx="1130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relativa: </a:t>
            </a: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povoado ou pouco povoado.</a:t>
            </a:r>
          </a:p>
        </p:txBody>
      </p:sp>
      <p:pic>
        <p:nvPicPr>
          <p:cNvPr id="7172" name="Picture 5" descr="POPULAÇÃO DO BRASIL NO CONTEXTO MUNDIAL - PDF Free Download">
            <a:extLst>
              <a:ext uri="{FF2B5EF4-FFF2-40B4-BE49-F238E27FC236}">
                <a16:creationId xmlns:a16="http://schemas.microsoft.com/office/drawing/2014/main" id="{B182CD6C-9A7E-4D82-81D7-237DA59F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93" y="2348880"/>
            <a:ext cx="3539371" cy="281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72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ual a faixa etária predominante na pirâmide etária Brasileira de 2018????​  - Brainly.com.br">
            <a:extLst>
              <a:ext uri="{FF2B5EF4-FFF2-40B4-BE49-F238E27FC236}">
                <a16:creationId xmlns:a16="http://schemas.microsoft.com/office/drawing/2014/main" id="{1A9FB24A-458D-4DC1-9ADB-9F06B5EA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4" y="285750"/>
            <a:ext cx="72802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D57B5A5-C7E4-4972-9C0E-BBCDD406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9" y="258764"/>
            <a:ext cx="85693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pt-BR" sz="3600" b="1" i="0" kern="0" dirty="0">
                <a:solidFill>
                  <a:schemeClr val="tx1"/>
                </a:solidFill>
                <a:cs typeface="Arial" panose="020B0604020202020204" pitchFamily="34" charset="0"/>
              </a:rPr>
              <a:t>Projeção de idade por sexo no Brasil</a:t>
            </a:r>
          </a:p>
        </p:txBody>
      </p:sp>
      <p:pic>
        <p:nvPicPr>
          <p:cNvPr id="18435" name="Picture 5" descr="80oumais">
            <a:extLst>
              <a:ext uri="{FF2B5EF4-FFF2-40B4-BE49-F238E27FC236}">
                <a16:creationId xmlns:a16="http://schemas.microsoft.com/office/drawing/2014/main" id="{C114B2E7-F682-40E0-A73F-F03F3B9F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023938"/>
            <a:ext cx="68072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m 5">
            <a:extLst>
              <a:ext uri="{FF2B5EF4-FFF2-40B4-BE49-F238E27FC236}">
                <a16:creationId xmlns:a16="http://schemas.microsoft.com/office/drawing/2014/main" id="{C064680F-FCE5-4013-9C59-40D62C97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615114"/>
            <a:ext cx="5308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0EB6019-A94D-49AD-9331-6378A390B314}"/>
              </a:ext>
            </a:extLst>
          </p:cNvPr>
          <p:cNvSpPr txBox="1"/>
          <p:nvPr/>
        </p:nvSpPr>
        <p:spPr>
          <a:xfrm>
            <a:off x="2927351" y="260350"/>
            <a:ext cx="5616575" cy="237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Tx/>
              <a:buChar char="-"/>
              <a:defRPr/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Assista aos vídeos:</a:t>
            </a: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 questão do envelhecimento - 2:49 </a:t>
            </a:r>
            <a:r>
              <a:rPr lang="pt-BR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https://www.youtube.com/watch?v=vtBvHsgR5go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 questão do envelhecimento - 10:42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https://www.youtube.com/watch?v=cBrvEUI9uGc</a:t>
            </a:r>
            <a:endParaRPr lang="pt-BR" dirty="0"/>
          </a:p>
        </p:txBody>
      </p:sp>
      <p:sp>
        <p:nvSpPr>
          <p:cNvPr id="19459" name="CaixaDeTexto 1">
            <a:extLst>
              <a:ext uri="{FF2B5EF4-FFF2-40B4-BE49-F238E27FC236}">
                <a16:creationId xmlns:a16="http://schemas.microsoft.com/office/drawing/2014/main" id="{EEB5D4CD-5E66-4323-8DC5-DCDE59B2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9" y="442118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/>
              <a:t>Consulte: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/>
              <a:t>https://educa.ibge.gov.br/jovens/conheca-o-brasil/populacao/18318-piramide-etaria.html</a:t>
            </a:r>
          </a:p>
        </p:txBody>
      </p:sp>
      <p:sp>
        <p:nvSpPr>
          <p:cNvPr id="19460" name="CaixaDeTexto 4">
            <a:extLst>
              <a:ext uri="{FF2B5EF4-FFF2-40B4-BE49-F238E27FC236}">
                <a16:creationId xmlns:a16="http://schemas.microsoft.com/office/drawing/2014/main" id="{61EA27C3-DFF2-452E-9AE1-2E104CF6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9" y="5013326"/>
            <a:ext cx="832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Sugestão de leitura: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https://www.ecodebate.com.br/2020/04/29/o-perfil-demografico-do-brasil-ate-2100-e-os-desafios-da-covid-19-artigo-de-jose-eustaquio-diniz-alves/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>
            <a:extLst>
              <a:ext uri="{FF2B5EF4-FFF2-40B4-BE49-F238E27FC236}">
                <a16:creationId xmlns:a16="http://schemas.microsoft.com/office/drawing/2014/main" id="{3B5D7A01-8135-4E22-8415-40412DEDA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243" y="260648"/>
            <a:ext cx="8291513" cy="6030912"/>
          </a:xfrm>
        </p:spPr>
        <p:txBody>
          <a:bodyPr/>
          <a:lstStyle/>
          <a:p>
            <a:pPr eaLnBrk="1" hangingPunct="1">
              <a:defRPr/>
            </a:pPr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b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 DA </a:t>
            </a:r>
            <a:b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b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</a:p>
        </p:txBody>
      </p:sp>
    </p:spTree>
    <p:extLst>
      <p:ext uri="{BB962C8B-B14F-4D97-AF65-F5344CB8AC3E}">
        <p14:creationId xmlns:p14="http://schemas.microsoft.com/office/powerpoint/2010/main" val="365981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5B1062B-578C-4EDA-9307-0FBAA0D78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460385"/>
            <a:ext cx="9289032" cy="1139825"/>
          </a:xfrm>
        </p:spPr>
        <p:txBody>
          <a:bodyPr/>
          <a:lstStyle/>
          <a:p>
            <a:pPr marL="571500" indent="-5715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pt-BR" sz="4000" b="1" dirty="0">
                <a:solidFill>
                  <a:srgbClr val="FFFF00"/>
                </a:solidFill>
                <a:effectLst/>
              </a:rPr>
              <a:t> em Idade Ativa (PIA):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457139D-BB0B-45F0-B0B4-E5BB0E3E1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368" y="1600205"/>
            <a:ext cx="11449272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classificação etária que compreende o conjunto de todas as pessoas teoricamente aptas a exercer uma atividade econômica. No Brasil a PIA é composta, </a:t>
            </a:r>
            <a:r>
              <a:rPr lang="pt-BR" sz="2800" b="1" dirty="0">
                <a:solidFill>
                  <a:srgbClr val="FFFF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partir de 2011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por toda população com </a:t>
            </a:r>
            <a:r>
              <a:rPr lang="pt-BR" sz="2800" b="1" dirty="0">
                <a:solidFill>
                  <a:srgbClr val="FFFF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ou mais anos de idade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subdivide-se em:</a:t>
            </a:r>
          </a:p>
          <a:p>
            <a:pPr marL="0" indent="0" eaLnBrk="1" hangingPunct="1">
              <a:buNone/>
              <a:defRPr/>
            </a:pP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pt-BR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População Economicamente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r>
              <a:rPr lang="pt-BR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eaLnBrk="1" hangingPunct="1">
              <a:buNone/>
              <a:defRPr/>
            </a:pPr>
            <a:r>
              <a:rPr lang="pt-BR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eaLnBrk="1" hangingPunct="1">
              <a:buNone/>
              <a:defRPr/>
            </a:pPr>
            <a:r>
              <a:rPr lang="pt-BR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População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Economicamente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r>
              <a:rPr lang="pt-BR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pt-BR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32A8BE40-A42C-4FCA-85BF-6A889A41A83E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9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08FE34E-FECD-47A4-815F-174013546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034" y="331784"/>
            <a:ext cx="10235931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PEA – População Economicamente Ativa:</a:t>
            </a:r>
            <a:b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população que </a:t>
            </a:r>
            <a:r>
              <a:rPr lang="pt-BR" sz="3200" b="1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trabalha </a:t>
            </a: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3200" b="1" dirty="0">
                <a:solidFill>
                  <a:schemeClr val="tx1"/>
                </a:solidFill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procura trabalho</a:t>
            </a: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499BC60-33E9-4A84-AAD7-7EB062B9B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376" y="1471609"/>
            <a:ext cx="11453836" cy="468153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Compreende o potencial de mão-de-obra com que pode contar o setor produtivo, isto é, a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população ocupada e a população desocupada</a:t>
            </a:r>
            <a:r>
              <a:rPr lang="pt-BR" sz="2800" b="1" dirty="0">
                <a:solidFill>
                  <a:srgbClr val="FFFF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b="1" dirty="0">
              <a:solidFill>
                <a:srgbClr val="FF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População Ocupada 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aquelas pessoas que, num determinado período de referência,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trabalharam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População Desocupada 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aquelas pessoas que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 tinham trabalho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num determinado período de referência,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mas estavam dispostas a trabalhar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que, para isso, tomaram alguma providência efetiva (consultando pessoas, jornais, etc.), no caso, procurando trabalho.</a:t>
            </a: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F45795EF-DD56-4853-940C-0D221C00EB9C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53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DA7D170-5FBA-4AC9-93BD-C5884BFFF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3155" y="1262758"/>
            <a:ext cx="3240360" cy="2736304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crianças;</a:t>
            </a:r>
            <a:b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idosos;</a:t>
            </a:r>
            <a:b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inválidos;</a:t>
            </a:r>
            <a:b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estudantes;</a:t>
            </a:r>
            <a:b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donas-de-casa</a:t>
            </a:r>
            <a:b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desalentados.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27966E1-B0AF-4FC7-B0A5-5B40E943E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7046" y="4221088"/>
            <a:ext cx="5758954" cy="12969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2000" dirty="0">
                <a:effectLst/>
                <a:cs typeface="Arial" panose="020B0604020202020204" pitchFamily="34" charset="0"/>
              </a:rPr>
              <a:t>Desalentados: de acordo com o Instituto de Pesquisa Econômica Aplicada (Ipea), tratam-se de pessoas que desistiram de procurar emprego devido a diversas condições: falta de experiência ou qualificação, idade (serem demasiado jovens ou idosas), falta de oferta de trabalho no local onde residem ou impossibilidade de conseguir um </a:t>
            </a:r>
            <a:r>
              <a:rPr lang="pt-BR" sz="2000" dirty="0">
                <a:effectLst/>
              </a:rPr>
              <a:t>trabalho adequado.</a:t>
            </a:r>
          </a:p>
          <a:p>
            <a:pPr marL="0" indent="0">
              <a:buNone/>
              <a:defRPr/>
            </a:pP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endParaRPr lang="pt-BR" sz="2400" b="1" dirty="0">
              <a:cs typeface="Arial" panose="020B0604020202020204" pitchFamily="34" charset="0"/>
            </a:endParaRPr>
          </a:p>
        </p:txBody>
      </p:sp>
      <p:pic>
        <p:nvPicPr>
          <p:cNvPr id="20484" name="Picture 7" descr="Imagem relacionada">
            <a:extLst>
              <a:ext uri="{FF2B5EF4-FFF2-40B4-BE49-F238E27FC236}">
                <a16:creationId xmlns:a16="http://schemas.microsoft.com/office/drawing/2014/main" id="{9F8F746E-3D27-4818-9267-9DF80486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628800"/>
            <a:ext cx="5758954" cy="463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04F5BA-9DDE-4430-99CA-78052697145D}"/>
              </a:ext>
            </a:extLst>
          </p:cNvPr>
          <p:cNvSpPr txBox="1"/>
          <p:nvPr/>
        </p:nvSpPr>
        <p:spPr>
          <a:xfrm>
            <a:off x="930731" y="62429"/>
            <a:ext cx="108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não Economicamente Ativa (PNEA) ou População Economicamente Inativa (PEI):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aio 2">
            <a:extLst>
              <a:ext uri="{FF2B5EF4-FFF2-40B4-BE49-F238E27FC236}">
                <a16:creationId xmlns:a16="http://schemas.microsoft.com/office/drawing/2014/main" id="{44DB7891-CB67-431B-8171-D2CF67F95A73}"/>
              </a:ext>
            </a:extLst>
          </p:cNvPr>
          <p:cNvSpPr/>
          <p:nvPr/>
        </p:nvSpPr>
        <p:spPr bwMode="auto">
          <a:xfrm flipH="1">
            <a:off x="2998540" y="1988840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aio 7">
            <a:extLst>
              <a:ext uri="{FF2B5EF4-FFF2-40B4-BE49-F238E27FC236}">
                <a16:creationId xmlns:a16="http://schemas.microsoft.com/office/drawing/2014/main" id="{CFB0C054-86C2-4064-9C44-C805319A7FE9}"/>
              </a:ext>
            </a:extLst>
          </p:cNvPr>
          <p:cNvSpPr/>
          <p:nvPr/>
        </p:nvSpPr>
        <p:spPr bwMode="auto">
          <a:xfrm flipH="1">
            <a:off x="3197964" y="1602909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aio 8">
            <a:extLst>
              <a:ext uri="{FF2B5EF4-FFF2-40B4-BE49-F238E27FC236}">
                <a16:creationId xmlns:a16="http://schemas.microsoft.com/office/drawing/2014/main" id="{9628D95E-651C-4630-B787-2F2055F45D20}"/>
              </a:ext>
            </a:extLst>
          </p:cNvPr>
          <p:cNvSpPr/>
          <p:nvPr/>
        </p:nvSpPr>
        <p:spPr bwMode="auto">
          <a:xfrm flipH="1">
            <a:off x="3283771" y="2330637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aio 9">
            <a:extLst>
              <a:ext uri="{FF2B5EF4-FFF2-40B4-BE49-F238E27FC236}">
                <a16:creationId xmlns:a16="http://schemas.microsoft.com/office/drawing/2014/main" id="{34857D84-9EB3-4EDA-8DA3-CF736C4D18FD}"/>
              </a:ext>
            </a:extLst>
          </p:cNvPr>
          <p:cNvSpPr/>
          <p:nvPr/>
        </p:nvSpPr>
        <p:spPr bwMode="auto">
          <a:xfrm flipH="1">
            <a:off x="3571803" y="2690677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aio 10">
            <a:extLst>
              <a:ext uri="{FF2B5EF4-FFF2-40B4-BE49-F238E27FC236}">
                <a16:creationId xmlns:a16="http://schemas.microsoft.com/office/drawing/2014/main" id="{24C36866-EDEE-46EA-8156-72FDEB79B922}"/>
              </a:ext>
            </a:extLst>
          </p:cNvPr>
          <p:cNvSpPr/>
          <p:nvPr/>
        </p:nvSpPr>
        <p:spPr bwMode="auto">
          <a:xfrm flipH="1">
            <a:off x="4003851" y="3068960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aio 11">
            <a:extLst>
              <a:ext uri="{FF2B5EF4-FFF2-40B4-BE49-F238E27FC236}">
                <a16:creationId xmlns:a16="http://schemas.microsoft.com/office/drawing/2014/main" id="{B8D6FBF2-8259-4255-BFEC-EC9C62E1AD30}"/>
              </a:ext>
            </a:extLst>
          </p:cNvPr>
          <p:cNvSpPr/>
          <p:nvPr/>
        </p:nvSpPr>
        <p:spPr bwMode="auto">
          <a:xfrm flipH="1">
            <a:off x="3863752" y="3410757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F62BEC33-CC55-40BF-ACC9-7118646CD2CF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8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A403E83-8CBE-480E-AC8D-CA2BF04C0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5680" y="135967"/>
            <a:ext cx="4031581" cy="619125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PEA- Brasil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F5C870E-43F6-42C4-85BF-BCF48890A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438" y="3284984"/>
            <a:ext cx="11032777" cy="4537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crescimento devido 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4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envelhecimento da população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BR" sz="24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maior participação das mulheres 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mercado de trabalho;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democratização da sociedade, qualificação e as crises econômicas foram fundamentais para a maior participação das mulheres;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apesar dos avanços ainda há muita discriminação contra mulheres, negros e outros no mercado de trabalho.</a:t>
            </a:r>
          </a:p>
        </p:txBody>
      </p:sp>
      <p:pic>
        <p:nvPicPr>
          <p:cNvPr id="21508" name="Picture 5" descr="Resultado de imagem para pop brasileira por setores da economia">
            <a:extLst>
              <a:ext uri="{FF2B5EF4-FFF2-40B4-BE49-F238E27FC236}">
                <a16:creationId xmlns:a16="http://schemas.microsoft.com/office/drawing/2014/main" id="{E69B59D1-B12E-4DF2-84FB-04258D69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61" y="260648"/>
            <a:ext cx="4647610" cy="32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446F6DA-662C-4655-B6B6-69D7DD31B80D}"/>
              </a:ext>
            </a:extLst>
          </p:cNvPr>
          <p:cNvSpPr txBox="1"/>
          <p:nvPr/>
        </p:nvSpPr>
        <p:spPr>
          <a:xfrm>
            <a:off x="767408" y="954582"/>
            <a:ext cx="72466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2019: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milhões de brasileiros;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torno de 50% da população;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1510" name="Retângulo 2">
            <a:extLst>
              <a:ext uri="{FF2B5EF4-FFF2-40B4-BE49-F238E27FC236}">
                <a16:creationId xmlns:a16="http://schemas.microsoft.com/office/drawing/2014/main" id="{214C981F-1057-41DA-A1FB-5CB232C3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470" y="6488075"/>
            <a:ext cx="6910853" cy="24622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reflexo da discriminação da mulher no mercado de trabalho. 2;10 - </a:t>
            </a:r>
            <a:r>
              <a:rPr kumimoji="0" lang="pt-BR" alt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https://www.youtube.com/watch?v=y15helmsqG4</a:t>
            </a:r>
            <a:endParaRPr kumimoji="0" lang="pt-BR" altLang="pt-BR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0FA43599-92D0-4A4E-AAF8-A0E13CAC2D75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77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m para participação feminina na pea brasileira 2010">
            <a:extLst>
              <a:ext uri="{FF2B5EF4-FFF2-40B4-BE49-F238E27FC236}">
                <a16:creationId xmlns:a16="http://schemas.microsoft.com/office/drawing/2014/main" id="{31E8E7AA-E147-439B-B86D-48B4181D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69" y="722189"/>
            <a:ext cx="104415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ixaDeTexto 1">
            <a:extLst>
              <a:ext uri="{FF2B5EF4-FFF2-40B4-BE49-F238E27FC236}">
                <a16:creationId xmlns:a16="http://schemas.microsoft.com/office/drawing/2014/main" id="{99B28F99-8E45-4C96-832C-700074C98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824" y="159147"/>
            <a:ext cx="10209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Evolução da PEA em relação a população absoluta.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33E76D2-2F9B-4196-948C-B9972AC0EB3C}"/>
              </a:ext>
            </a:extLst>
          </p:cNvPr>
          <p:cNvSpPr/>
          <p:nvPr/>
        </p:nvSpPr>
        <p:spPr bwMode="auto">
          <a:xfrm>
            <a:off x="3575720" y="3068960"/>
            <a:ext cx="216024" cy="1943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54D5400-8F73-4EDA-BD81-52A2B8CA33E7}"/>
              </a:ext>
            </a:extLst>
          </p:cNvPr>
          <p:cNvSpPr/>
          <p:nvPr/>
        </p:nvSpPr>
        <p:spPr bwMode="auto">
          <a:xfrm>
            <a:off x="9912424" y="2132856"/>
            <a:ext cx="216024" cy="1943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11D91FB-E7D5-4F37-B2AD-29B88342ADFD}"/>
              </a:ext>
            </a:extLst>
          </p:cNvPr>
          <p:cNvCxnSpPr>
            <a:cxnSpLocks/>
          </p:cNvCxnSpPr>
          <p:nvPr/>
        </p:nvCxnSpPr>
        <p:spPr bwMode="auto">
          <a:xfrm flipV="1">
            <a:off x="3605264" y="3140242"/>
            <a:ext cx="6946431" cy="258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7A80D57-781E-4B6B-96E8-4FE2043EBE79}"/>
              </a:ext>
            </a:extLst>
          </p:cNvPr>
          <p:cNvCxnSpPr>
            <a:cxnSpLocks/>
          </p:cNvCxnSpPr>
          <p:nvPr/>
        </p:nvCxnSpPr>
        <p:spPr bwMode="auto">
          <a:xfrm>
            <a:off x="9912424" y="2230016"/>
            <a:ext cx="7284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5DB8C7CC-B67A-450D-ABB8-DAC9B6DA1972}"/>
              </a:ext>
            </a:extLst>
          </p:cNvPr>
          <p:cNvSpPr/>
          <p:nvPr/>
        </p:nvSpPr>
        <p:spPr bwMode="auto">
          <a:xfrm rot="20709996">
            <a:off x="5635887" y="2383109"/>
            <a:ext cx="3117212" cy="186523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5AC2404C-04A5-4BDE-84C7-34DCA8BAEB2C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247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m relacionada">
            <a:extLst>
              <a:ext uri="{FF2B5EF4-FFF2-40B4-BE49-F238E27FC236}">
                <a16:creationId xmlns:a16="http://schemas.microsoft.com/office/drawing/2014/main" id="{21904C9C-74E4-4DBE-A69A-D4E23FEA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2" y="404815"/>
            <a:ext cx="8453439" cy="532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ixaDeTexto 1">
            <a:extLst>
              <a:ext uri="{FF2B5EF4-FFF2-40B4-BE49-F238E27FC236}">
                <a16:creationId xmlns:a16="http://schemas.microsoft.com/office/drawing/2014/main" id="{C7C28F53-133D-4632-AB6D-F7ED88D4A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5765224"/>
            <a:ext cx="11319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Brasil atravessa um ótimo momento em relação ao bônus demográfico,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porém a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partir de 2023 a razão de dependência começará a aumentar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E28411E-EC65-4D79-BAF2-86D27E6F9EEE}"/>
              </a:ext>
            </a:extLst>
          </p:cNvPr>
          <p:cNvSpPr/>
          <p:nvPr/>
        </p:nvSpPr>
        <p:spPr bwMode="auto">
          <a:xfrm>
            <a:off x="5807968" y="3789040"/>
            <a:ext cx="1539840" cy="43204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AECE009-C36F-480A-B478-90C211B5AD96}"/>
              </a:ext>
            </a:extLst>
          </p:cNvPr>
          <p:cNvCxnSpPr>
            <a:cxnSpLocks/>
          </p:cNvCxnSpPr>
          <p:nvPr/>
        </p:nvCxnSpPr>
        <p:spPr bwMode="auto">
          <a:xfrm>
            <a:off x="6577888" y="3164396"/>
            <a:ext cx="0" cy="12492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aixaDeTexto 7">
            <a:extLst>
              <a:ext uri="{FF2B5EF4-FFF2-40B4-BE49-F238E27FC236}">
                <a16:creationId xmlns:a16="http://schemas.microsoft.com/office/drawing/2014/main" id="{FA244347-52DE-4ABA-888E-1748BA2FEE8F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15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2BE9282-F444-4CFC-AC28-A07B4D5BCDB6}"/>
              </a:ext>
            </a:extLst>
          </p:cNvPr>
          <p:cNvSpPr txBox="1">
            <a:spLocks noChangeArrowheads="1"/>
          </p:cNvSpPr>
          <p:nvPr/>
        </p:nvSpPr>
        <p:spPr>
          <a:xfrm>
            <a:off x="1703512" y="637817"/>
            <a:ext cx="9649072" cy="539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Transição Demográfica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pt-BR" altLang="pt-BR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3BC8CB-1BD3-43DD-B1EF-CAFEFC12DA7B}"/>
              </a:ext>
            </a:extLst>
          </p:cNvPr>
          <p:cNvSpPr txBox="1"/>
          <p:nvPr/>
        </p:nvSpPr>
        <p:spPr>
          <a:xfrm>
            <a:off x="374722" y="2708920"/>
            <a:ext cx="11442556" cy="1938992"/>
          </a:xfrm>
          <a:prstGeom prst="rect">
            <a:avLst/>
          </a:prstGeom>
          <a:solidFill>
            <a:srgbClr val="83ACE3"/>
          </a:solidFill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nível de desenvolvimento socioeconômico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 o principal fator determinante da transição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demográfica no mundo.</a:t>
            </a:r>
          </a:p>
        </p:txBody>
      </p:sp>
      <p:sp>
        <p:nvSpPr>
          <p:cNvPr id="8196" name="Retângulo 1">
            <a:extLst>
              <a:ext uri="{FF2B5EF4-FFF2-40B4-BE49-F238E27FC236}">
                <a16:creationId xmlns:a16="http://schemas.microsoft.com/office/drawing/2014/main" id="{0B791BF8-8E4E-49B0-8451-0E51F2335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6381328"/>
            <a:ext cx="7553325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Fecundidade em Angola 4;03 https://www.youtube.com/watch?v=9ea9FK-KMds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6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>
            <a:extLst>
              <a:ext uri="{FF2B5EF4-FFF2-40B4-BE49-F238E27FC236}">
                <a16:creationId xmlns:a16="http://schemas.microsoft.com/office/drawing/2014/main" id="{A90FCD1E-D09E-43AB-90D6-DB4F7861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580431"/>
            <a:ext cx="7128792" cy="31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m 1">
            <a:extLst>
              <a:ext uri="{FF2B5EF4-FFF2-40B4-BE49-F238E27FC236}">
                <a16:creationId xmlns:a16="http://schemas.microsoft.com/office/drawing/2014/main" id="{5D352C06-F1AC-4758-9ABB-05788A6A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5" y="196776"/>
            <a:ext cx="5163279" cy="31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ixaDeTexto 4">
            <a:extLst>
              <a:ext uri="{FF2B5EF4-FFF2-40B4-BE49-F238E27FC236}">
                <a16:creationId xmlns:a16="http://schemas.microsoft.com/office/drawing/2014/main" id="{D4552A72-F489-4012-B341-09DB26AE8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55" y="3293874"/>
            <a:ext cx="5363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Fonte: IBGE Disponível em: https://www.ibge.gov.br/apps/snig/v1/?loc=0&amp;cat=128,-1,1,2,-2,-3&amp;ind=4726</a:t>
            </a:r>
          </a:p>
        </p:txBody>
      </p:sp>
      <p:pic>
        <p:nvPicPr>
          <p:cNvPr id="23557" name="Imagem 2">
            <a:extLst>
              <a:ext uri="{FF2B5EF4-FFF2-40B4-BE49-F238E27FC236}">
                <a16:creationId xmlns:a16="http://schemas.microsoft.com/office/drawing/2014/main" id="{8283154D-5FDB-4386-A5CF-10DBDE90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47747"/>
            <a:ext cx="5302195" cy="320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aixaDeTexto 3">
            <a:extLst>
              <a:ext uri="{FF2B5EF4-FFF2-40B4-BE49-F238E27FC236}">
                <a16:creationId xmlns:a16="http://schemas.microsoft.com/office/drawing/2014/main" id="{EDEE8778-227D-4698-9B47-47E6729A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112" y="3352097"/>
            <a:ext cx="4680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Fonte : IPEA  Disponível em: https://www.ipea.gov.br/retrato/indicadores_mercado_trabalho.html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94BC8BB-B6D7-4E13-8530-0F4B963FB050}"/>
              </a:ext>
            </a:extLst>
          </p:cNvPr>
          <p:cNvSpPr/>
          <p:nvPr/>
        </p:nvSpPr>
        <p:spPr bwMode="auto">
          <a:xfrm>
            <a:off x="4134257" y="548680"/>
            <a:ext cx="1008112" cy="36864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41C397C-EFF0-432F-9AB0-76A8E719EC17}"/>
              </a:ext>
            </a:extLst>
          </p:cNvPr>
          <p:cNvSpPr/>
          <p:nvPr/>
        </p:nvSpPr>
        <p:spPr bwMode="auto">
          <a:xfrm>
            <a:off x="10272464" y="701080"/>
            <a:ext cx="1008112" cy="36864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aio 8">
            <a:extLst>
              <a:ext uri="{FF2B5EF4-FFF2-40B4-BE49-F238E27FC236}">
                <a16:creationId xmlns:a16="http://schemas.microsoft.com/office/drawing/2014/main" id="{0DD4C61B-B332-4394-9870-FBC1B1325ABC}"/>
              </a:ext>
            </a:extLst>
          </p:cNvPr>
          <p:cNvSpPr/>
          <p:nvPr/>
        </p:nvSpPr>
        <p:spPr bwMode="auto">
          <a:xfrm flipH="1">
            <a:off x="4843020" y="82823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aio 9">
            <a:extLst>
              <a:ext uri="{FF2B5EF4-FFF2-40B4-BE49-F238E27FC236}">
                <a16:creationId xmlns:a16="http://schemas.microsoft.com/office/drawing/2014/main" id="{1CCD9514-0E1D-476B-87C1-CB0E7C0A6487}"/>
              </a:ext>
            </a:extLst>
          </p:cNvPr>
          <p:cNvSpPr/>
          <p:nvPr/>
        </p:nvSpPr>
        <p:spPr bwMode="auto">
          <a:xfrm flipH="1">
            <a:off x="10988627" y="66452"/>
            <a:ext cx="435965" cy="306275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D8987E4-3AEA-490B-9AF2-CF83934E9783}"/>
              </a:ext>
            </a:extLst>
          </p:cNvPr>
          <p:cNvSpPr/>
          <p:nvPr/>
        </p:nvSpPr>
        <p:spPr bwMode="auto">
          <a:xfrm>
            <a:off x="1487488" y="1557372"/>
            <a:ext cx="1224136" cy="215444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3BA6F8E-7F2B-4348-90EC-9430C03C38AB}"/>
              </a:ext>
            </a:extLst>
          </p:cNvPr>
          <p:cNvSpPr/>
          <p:nvPr/>
        </p:nvSpPr>
        <p:spPr bwMode="auto">
          <a:xfrm>
            <a:off x="7536160" y="1628800"/>
            <a:ext cx="1224136" cy="215444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A621223-7AA1-4FA6-89A7-4F8BA23D92F9}"/>
              </a:ext>
            </a:extLst>
          </p:cNvPr>
          <p:cNvSpPr/>
          <p:nvPr/>
        </p:nvSpPr>
        <p:spPr bwMode="auto">
          <a:xfrm>
            <a:off x="2711624" y="1817677"/>
            <a:ext cx="1224136" cy="215444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475736D-0937-422D-B189-E570642023AC}"/>
              </a:ext>
            </a:extLst>
          </p:cNvPr>
          <p:cNvSpPr/>
          <p:nvPr/>
        </p:nvSpPr>
        <p:spPr bwMode="auto">
          <a:xfrm>
            <a:off x="8832304" y="1875500"/>
            <a:ext cx="1224136" cy="215444"/>
          </a:xfrm>
          <a:prstGeom prst="rect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CE871865-0426-493B-8D3D-B097C1317087}"/>
              </a:ext>
            </a:extLst>
          </p:cNvPr>
          <p:cNvSpPr/>
          <p:nvPr/>
        </p:nvSpPr>
        <p:spPr bwMode="auto">
          <a:xfrm rot="395949">
            <a:off x="3718110" y="4484546"/>
            <a:ext cx="4479334" cy="229939"/>
          </a:xfrm>
          <a:prstGeom prst="rightArrow">
            <a:avLst/>
          </a:prstGeom>
          <a:solidFill>
            <a:srgbClr val="92D05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CB366ED0-45BB-44D3-B3C7-559F8AE77EA9}"/>
              </a:ext>
            </a:extLst>
          </p:cNvPr>
          <p:cNvSpPr/>
          <p:nvPr/>
        </p:nvSpPr>
        <p:spPr bwMode="auto">
          <a:xfrm rot="21293869">
            <a:off x="3432366" y="5454110"/>
            <a:ext cx="5060644" cy="240348"/>
          </a:xfrm>
          <a:prstGeom prst="rightArrow">
            <a:avLst/>
          </a:prstGeom>
          <a:solidFill>
            <a:srgbClr val="FF6600"/>
          </a:solidFill>
          <a:ln w="38100" cap="flat" cmpd="sng" algn="ctr">
            <a:solidFill>
              <a:srgbClr val="F703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CaixaDeTexto 7">
            <a:extLst>
              <a:ext uri="{FF2B5EF4-FFF2-40B4-BE49-F238E27FC236}">
                <a16:creationId xmlns:a16="http://schemas.microsoft.com/office/drawing/2014/main" id="{65952AEA-F32A-4029-A47C-54AA6D236996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02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E7D92CB-16C9-446F-9131-11F72FFC3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48880"/>
            <a:ext cx="8229600" cy="2574925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POPULAÇÃO ATIVA</a:t>
            </a:r>
            <a:b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BRASILEIRA E SETORES DA ECONOMIA</a:t>
            </a:r>
            <a:r>
              <a:rPr lang="pt-BR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8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1AB99B61-8534-4288-9E9F-69D99D42D465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85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9D9378B4-FFB0-4A72-A933-BE303BBA4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7549" y="1412776"/>
            <a:ext cx="11016901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Setor primário: </a:t>
            </a: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relacionado às atividades do campo, como agricultura, pecuária e extrativismo.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Setor secundário: </a:t>
            </a: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compreende as atividades da Indústria, construção civil e produção energética.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Setor terciário: </a:t>
            </a: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referente à prestação de serviços, como comércio, bancos, educação, etc.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B17BC4-8FA2-4F64-92D8-DC287C9453BF}"/>
              </a:ext>
            </a:extLst>
          </p:cNvPr>
          <p:cNvSpPr txBox="1"/>
          <p:nvPr/>
        </p:nvSpPr>
        <p:spPr>
          <a:xfrm>
            <a:off x="2423592" y="515632"/>
            <a:ext cx="784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SETORES DA ECONOMIA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A489FBD9-5CDC-47CC-B689-A54A46DCB94E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91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13C9A2D-E55A-4C15-BFD2-25F0D6313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4995" y="1880828"/>
            <a:ext cx="10102010" cy="1944216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Setor quaternário: </a:t>
            </a: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partir do avanço tecnicocientífico, </a:t>
            </a:r>
            <a:r>
              <a:rPr lang="pt-BR" sz="3200" b="1" dirty="0">
                <a:solidFill>
                  <a:srgbClr val="FFFF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possível </a:t>
            </a: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notar a presença de um novo setor que engloba as atividades da tecnologia de ponta da pesquisa de alto nível, robótica, etc. Isso ocorre principalmente em países desenvolvidos.</a:t>
            </a:r>
            <a:b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46A91B-CCFC-4E01-9467-BA2332DA466C}"/>
              </a:ext>
            </a:extLst>
          </p:cNvPr>
          <p:cNvSpPr txBox="1"/>
          <p:nvPr/>
        </p:nvSpPr>
        <p:spPr>
          <a:xfrm>
            <a:off x="1271464" y="4077072"/>
            <a:ext cx="10102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99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Terceiro setor: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engloba atividades do quaternário, ONGs, filantropia e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que estão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inseridas no terciário.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00FF"/>
              </a:highligh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16D0032B-6767-40E5-A89D-53FE2ECC82ED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05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A5CE320-D91C-402E-8039-06385C7C2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HIPERTROFIA OU PARASITISMO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8F3F5FF-1F08-4B8C-A92D-D0E9B4428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368" y="1628800"/>
            <a:ext cx="10887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baixa modernização 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meio rural leva à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PEA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setor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primário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países subdesenvolvidos;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pt-BR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alguns países periféricos enfrentam a chamada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hipertrofia do setor terciário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em virtude da proliferação do </a:t>
            </a:r>
            <a:r>
              <a:rPr lang="pt-BR" sz="2800" b="1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subemprego</a:t>
            </a: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como meio de sustento da classe marginalizada. 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0F4E4A7A-77A2-439D-86DE-D9571034720D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95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B08290FF-FBFC-4F07-8997-EBCA96304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8695" y="128152"/>
            <a:ext cx="8229600" cy="461963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partir dos anos de 1940: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CDE85C8B-C4F6-4DE3-91E1-0718F926D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400" y="4829178"/>
            <a:ext cx="11233248" cy="18284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industrialização acompanhada da modernização do campo (sobretudo pós-1950), resulta na expressiva </a:t>
            </a: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queda 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PEA do </a:t>
            </a:r>
            <a:r>
              <a:rPr lang="pt-BR" sz="2400" b="1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setor primário;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effectLst/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b="1" dirty="0">
                <a:effectLst/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secundário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grande crescimento do terciário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setor terciário grande não significa necessariamente desenvolvimento, pois pode estar </a:t>
            </a:r>
            <a:r>
              <a:rPr lang="pt-BR" sz="2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hipertrofiado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como é o caso do Brasil.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Imagem 2">
            <a:extLst>
              <a:ext uri="{FF2B5EF4-FFF2-40B4-BE49-F238E27FC236}">
                <a16:creationId xmlns:a16="http://schemas.microsoft.com/office/drawing/2014/main" id="{E1BC654F-B80A-4D59-AD2F-073DD4E2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45" y="629295"/>
            <a:ext cx="8652699" cy="39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: para Cima 1">
            <a:extLst>
              <a:ext uri="{FF2B5EF4-FFF2-40B4-BE49-F238E27FC236}">
                <a16:creationId xmlns:a16="http://schemas.microsoft.com/office/drawing/2014/main" id="{0C008490-08E8-4D92-8337-19309A76AB87}"/>
              </a:ext>
            </a:extLst>
          </p:cNvPr>
          <p:cNvSpPr/>
          <p:nvPr/>
        </p:nvSpPr>
        <p:spPr bwMode="auto">
          <a:xfrm rot="4319592">
            <a:off x="5374560" y="508175"/>
            <a:ext cx="187611" cy="391926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56243654-E7D6-4F2E-8A46-2480DA4452A8}"/>
              </a:ext>
            </a:extLst>
          </p:cNvPr>
          <p:cNvSpPr/>
          <p:nvPr/>
        </p:nvSpPr>
        <p:spPr bwMode="auto">
          <a:xfrm rot="6299243">
            <a:off x="4827165" y="706609"/>
            <a:ext cx="187611" cy="3919263"/>
          </a:xfrm>
          <a:prstGeom prst="upArrow">
            <a:avLst/>
          </a:prstGeom>
          <a:solidFill>
            <a:schemeClr val="tx2">
              <a:lumMod val="75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7E92E4AB-4BEE-409E-BE5B-094180548BA7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68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683BD5-7AC5-4A71-B533-3EC1148045A1}"/>
              </a:ext>
            </a:extLst>
          </p:cNvPr>
          <p:cNvGraphicFramePr/>
          <p:nvPr/>
        </p:nvGraphicFramePr>
        <p:xfrm>
          <a:off x="4583832" y="3154726"/>
          <a:ext cx="7798734" cy="324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O gráfico abaixo representa a distribuição da PEA do Brasil no ano de 2016  nos setores da - Brainly.com.br">
            <a:extLst>
              <a:ext uri="{FF2B5EF4-FFF2-40B4-BE49-F238E27FC236}">
                <a16:creationId xmlns:a16="http://schemas.microsoft.com/office/drawing/2014/main" id="{AFA6BFEC-0977-4930-9C8D-14F24213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332656"/>
            <a:ext cx="586633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7">
            <a:extLst>
              <a:ext uri="{FF2B5EF4-FFF2-40B4-BE49-F238E27FC236}">
                <a16:creationId xmlns:a16="http://schemas.microsoft.com/office/drawing/2014/main" id="{D2A76992-2A69-46A4-8764-CC536F4E0C09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49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C3BD857-0C76-43F8-BFC6-6D96248FD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9139" y="7303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pt-BR" sz="5400" b="1" dirty="0">
                <a:solidFill>
                  <a:srgbClr val="FFFF00"/>
                </a:solidFill>
                <a:effectLst/>
              </a:rPr>
              <a:t>Trabalho </a:t>
            </a:r>
            <a:r>
              <a:rPr lang="pt-BR" sz="5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DB1EB3B-98C0-4267-8FB7-F8D761425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392" y="1042990"/>
            <a:ext cx="10801200" cy="1423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Pessoas que trabalham em emprego sem carteira assinada, num pequeno negócio por conta própria ou vivem de bicos;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pt-B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exemplo: camelôs, diaristas, perueiros, </a:t>
            </a:r>
            <a:r>
              <a:rPr lang="pt-B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pt-B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t-BR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pt-BR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br>
              <a:rPr lang="pt-BR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11" descr="Imagem relacionada">
            <a:extLst>
              <a:ext uri="{FF2B5EF4-FFF2-40B4-BE49-F238E27FC236}">
                <a16:creationId xmlns:a16="http://schemas.microsoft.com/office/drawing/2014/main" id="{A77467C2-D637-4194-A7ED-88C91C45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8" y="2780928"/>
            <a:ext cx="3600104" cy="24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3" descr="Imagem relacionada">
            <a:extLst>
              <a:ext uri="{FF2B5EF4-FFF2-40B4-BE49-F238E27FC236}">
                <a16:creationId xmlns:a16="http://schemas.microsoft.com/office/drawing/2014/main" id="{B8ED12B9-C61B-4694-8F32-44336DC1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16" y="4005064"/>
            <a:ext cx="4132643" cy="25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5" descr="Resultado de imagem para diaristas em dificuldade">
            <a:extLst>
              <a:ext uri="{FF2B5EF4-FFF2-40B4-BE49-F238E27FC236}">
                <a16:creationId xmlns:a16="http://schemas.microsoft.com/office/drawing/2014/main" id="{2F475FA8-683A-43C1-9BE5-7199F545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89" y="4509120"/>
            <a:ext cx="3461814" cy="20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7" descr="Imagem relacionada">
            <a:extLst>
              <a:ext uri="{FF2B5EF4-FFF2-40B4-BE49-F238E27FC236}">
                <a16:creationId xmlns:a16="http://schemas.microsoft.com/office/drawing/2014/main" id="{9720AD2E-DD26-4ED9-B816-B5FA7EEB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374" y="1988840"/>
            <a:ext cx="3126729" cy="22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B0BD9B4-9E83-4834-9E45-05A4BF7ACDCA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73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C70A13-76A1-447B-83A7-CDCD2324B196}"/>
              </a:ext>
            </a:extLst>
          </p:cNvPr>
          <p:cNvSpPr txBox="1"/>
          <p:nvPr/>
        </p:nvSpPr>
        <p:spPr>
          <a:xfrm>
            <a:off x="522894" y="620205"/>
            <a:ext cx="11449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marR="0" lvl="0" indent="-285744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início dos anos de 2000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algo em torno metade dos trabalhadores brasileiros viviam na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informalidade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sob forte pressão do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desemprego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Resultado de imagem para trabalho informal no brasil">
            <a:extLst>
              <a:ext uri="{FF2B5EF4-FFF2-40B4-BE49-F238E27FC236}">
                <a16:creationId xmlns:a16="http://schemas.microsoft.com/office/drawing/2014/main" id="{B7121B6C-55F4-466C-9DAD-67AD63F5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2" y="1988840"/>
            <a:ext cx="584063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A7134AA-AA44-4074-A278-46FFFAAA92C8}"/>
              </a:ext>
            </a:extLst>
          </p:cNvPr>
          <p:cNvSpPr/>
          <p:nvPr/>
        </p:nvSpPr>
        <p:spPr bwMode="auto">
          <a:xfrm>
            <a:off x="4367808" y="2325452"/>
            <a:ext cx="1208459" cy="86754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C0176F-DD52-49D8-A664-A4066566A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26" y="2010544"/>
            <a:ext cx="5743292" cy="379472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05264CD0-BAA1-4B37-94FA-1DEDE60E4028}"/>
              </a:ext>
            </a:extLst>
          </p:cNvPr>
          <p:cNvSpPr/>
          <p:nvPr/>
        </p:nvSpPr>
        <p:spPr bwMode="auto">
          <a:xfrm>
            <a:off x="8400256" y="3043808"/>
            <a:ext cx="1152128" cy="770384"/>
          </a:xfrm>
          <a:prstGeom prst="ellipse">
            <a:avLst/>
          </a:prstGeom>
          <a:noFill/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C32B6A8B-6785-48AD-9D6B-0929ABDDC413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45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DDC98AC-1F4C-465D-B0A5-5956F1C6A3D2}"/>
              </a:ext>
            </a:extLst>
          </p:cNvPr>
          <p:cNvSpPr txBox="1"/>
          <p:nvPr/>
        </p:nvSpPr>
        <p:spPr>
          <a:xfrm>
            <a:off x="983432" y="332656"/>
            <a:ext cx="10225136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marR="0" lvl="0" indent="-285744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após mais de uma década em queda, o desemprego e a informalidade voltam a aumentar nos últimos anos.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A77A492-9CAD-41D4-8368-7BCEE0CC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83" y="1114408"/>
            <a:ext cx="6747417" cy="43204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ACFC42-A315-4BC5-8A0A-3E109D0B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6537013"/>
            <a:ext cx="6120914" cy="2560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6819968-6EBA-440B-A31C-A0B0C6386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562" y="2564904"/>
            <a:ext cx="5240000" cy="38204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31DE193-298D-4179-9BF8-8166C41D2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991" y="5535763"/>
            <a:ext cx="3275809" cy="111355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A32FD26-7D2E-4F35-B7A0-280F8B7359F3}"/>
              </a:ext>
            </a:extLst>
          </p:cNvPr>
          <p:cNvSpPr txBox="1"/>
          <p:nvPr/>
        </p:nvSpPr>
        <p:spPr>
          <a:xfrm>
            <a:off x="2047194" y="6592758"/>
            <a:ext cx="28246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Fonte: https://www.ibge.gov.br/explica/desemprego.php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65486FF-D1EF-4FAE-AD07-BF2DE4783592}"/>
              </a:ext>
            </a:extLst>
          </p:cNvPr>
          <p:cNvCxnSpPr>
            <a:cxnSpLocks/>
          </p:cNvCxnSpPr>
          <p:nvPr/>
        </p:nvCxnSpPr>
        <p:spPr bwMode="auto">
          <a:xfrm>
            <a:off x="4079776" y="2348880"/>
            <a:ext cx="0" cy="22364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DE4A5A8-2D3C-4628-8BD9-057CB78363CB}"/>
              </a:ext>
            </a:extLst>
          </p:cNvPr>
          <p:cNvCxnSpPr>
            <a:cxnSpLocks/>
          </p:cNvCxnSpPr>
          <p:nvPr/>
        </p:nvCxnSpPr>
        <p:spPr bwMode="auto">
          <a:xfrm>
            <a:off x="5807968" y="2272680"/>
            <a:ext cx="0" cy="23126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Seta: para Cima 21">
            <a:extLst>
              <a:ext uri="{FF2B5EF4-FFF2-40B4-BE49-F238E27FC236}">
                <a16:creationId xmlns:a16="http://schemas.microsoft.com/office/drawing/2014/main" id="{F6442CD3-92C0-4E07-B3D0-29739ACAB103}"/>
              </a:ext>
            </a:extLst>
          </p:cNvPr>
          <p:cNvSpPr/>
          <p:nvPr/>
        </p:nvSpPr>
        <p:spPr bwMode="auto">
          <a:xfrm rot="4319592">
            <a:off x="9577780" y="1820514"/>
            <a:ext cx="187611" cy="391926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050C3B5D-1F25-4F56-8388-1C85FF63B174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0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C047DAAD-466B-4EAF-92B2-04CBE76586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5625" y="177801"/>
            <a:ext cx="8357989" cy="5397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 Demográfica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sz="5400" b="1" dirty="0"/>
          </a:p>
        </p:txBody>
      </p:sp>
      <p:sp>
        <p:nvSpPr>
          <p:cNvPr id="9219" name="AutoShape 10" descr="Imagem relacionada">
            <a:extLst>
              <a:ext uri="{FF2B5EF4-FFF2-40B4-BE49-F238E27FC236}">
                <a16:creationId xmlns:a16="http://schemas.microsoft.com/office/drawing/2014/main" id="{59F8C326-81F8-4BE8-9CCF-3AE7934479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1350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20" name="AutoShape 12" descr="Imagem relacionada">
            <a:extLst>
              <a:ext uri="{FF2B5EF4-FFF2-40B4-BE49-F238E27FC236}">
                <a16:creationId xmlns:a16="http://schemas.microsoft.com/office/drawing/2014/main" id="{A984ACAF-630B-41CF-BB53-DEB47EDFE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21" name="Retângulo 1">
            <a:extLst>
              <a:ext uri="{FF2B5EF4-FFF2-40B4-BE49-F238E27FC236}">
                <a16:creationId xmlns:a16="http://schemas.microsoft.com/office/drawing/2014/main" id="{897BA048-A225-4267-91CE-63C16F97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23" y="5784502"/>
            <a:ext cx="114245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Estima-se que nas próximas décadas o crescimento vegetativo no mundo cairá abaixo de 1%.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9222" name="Imagem 2">
            <a:extLst>
              <a:ext uri="{FF2B5EF4-FFF2-40B4-BE49-F238E27FC236}">
                <a16:creationId xmlns:a16="http://schemas.microsoft.com/office/drawing/2014/main" id="{191560A8-74D0-4E71-82AF-946C3C23F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277938"/>
            <a:ext cx="71945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Lista de Exercícios sobre o crescimento da população brasileira">
            <a:extLst>
              <a:ext uri="{FF2B5EF4-FFF2-40B4-BE49-F238E27FC236}">
                <a16:creationId xmlns:a16="http://schemas.microsoft.com/office/drawing/2014/main" id="{EF6482E9-51E3-45F2-8BBE-20B78D4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33513"/>
            <a:ext cx="47625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B409EE6-57D7-4980-9AB8-5463C35243FB}"/>
              </a:ext>
            </a:extLst>
          </p:cNvPr>
          <p:cNvSpPr/>
          <p:nvPr/>
        </p:nvSpPr>
        <p:spPr>
          <a:xfrm>
            <a:off x="3719513" y="2168525"/>
            <a:ext cx="914400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16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aixaDeTexto 6">
            <a:extLst>
              <a:ext uri="{FF2B5EF4-FFF2-40B4-BE49-F238E27FC236}">
                <a16:creationId xmlns:a16="http://schemas.microsoft.com/office/drawing/2014/main" id="{31C57DE2-19B0-42E3-810B-1B02EC49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158379"/>
            <a:ext cx="72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Reforma trabalhista - 2017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2294D7-5955-44E1-9B9F-FAA3EE84E643}"/>
              </a:ext>
            </a:extLst>
          </p:cNvPr>
          <p:cNvSpPr txBox="1"/>
          <p:nvPr/>
        </p:nvSpPr>
        <p:spPr>
          <a:xfrm>
            <a:off x="479376" y="790311"/>
            <a:ext cx="113772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combater o desemprego e a crise econômica;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permite a flexibilização e o aumento da jornada de trabalho em todas as categorias, incluindo as de ambientes insalubres;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possibilita a contratação de empregados terceirizados em qualquer atividade da empresa;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permite, entre patrão e empregado, acordo direto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sobre demissões, reduzindo a atuação dos sindicatos das categorias;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pagamento das despesas pelo trabalhador, em caso de perda de ações trabalhistas movidas contra o empregador.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8BD72511-507B-4657-ACA7-229338899820}"/>
              </a:ext>
            </a:extLst>
          </p:cNvPr>
          <p:cNvSpPr txBox="1"/>
          <p:nvPr/>
        </p:nvSpPr>
        <p:spPr>
          <a:xfrm rot="19435882">
            <a:off x="-5669017" y="2841002"/>
            <a:ext cx="2352580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03023469-0233-4AF0-89DF-1FC25275B2B9}"/>
              </a:ext>
            </a:extLst>
          </p:cNvPr>
          <p:cNvSpPr txBox="1"/>
          <p:nvPr/>
        </p:nvSpPr>
        <p:spPr>
          <a:xfrm>
            <a:off x="1147833" y="5683958"/>
            <a:ext cx="9892099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2019, no primeiro dia do governo JMB o Ministério do Trabalho foi extinto e incorporado como secretaria ao Ministério da Economia.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2021 é recriado como Ministério do Trabalho e Previdência.</a:t>
            </a:r>
          </a:p>
        </p:txBody>
      </p:sp>
    </p:spTree>
    <p:extLst>
      <p:ext uri="{BB962C8B-B14F-4D97-AF65-F5344CB8AC3E}">
        <p14:creationId xmlns:p14="http://schemas.microsoft.com/office/powerpoint/2010/main" val="30327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aixaDeTexto 4">
            <a:extLst>
              <a:ext uri="{FF2B5EF4-FFF2-40B4-BE49-F238E27FC236}">
                <a16:creationId xmlns:a16="http://schemas.microsoft.com/office/drawing/2014/main" id="{A206DB0E-F463-4C89-92BC-79E57A2A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132856"/>
            <a:ext cx="6715125" cy="24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Assista </a:t>
            </a:r>
            <a:r>
              <a:rPr kumimoji="0" lang="pt-BR" altLang="pt-BR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ao vídeo: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Como garantir igualdade às mulheres no mercado de trabalho? 9:59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https://www.youtube.com/watch?v=bGMI92yhRIc</a:t>
            </a:r>
            <a:endParaRPr kumimoji="0" lang="pt-BR" altLang="pt-BR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pt-BR" altLang="pt-BR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8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14A95-B005-4547-93B7-00D5A060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13" y="2204864"/>
            <a:ext cx="8711878" cy="2808288"/>
          </a:xfrm>
        </p:spPr>
        <p:txBody>
          <a:bodyPr/>
          <a:lstStyle/>
          <a:p>
            <a:pPr algn="ctr">
              <a:defRPr/>
            </a:pPr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TEORIAS </a:t>
            </a:r>
            <a:b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DEMOGRÁFICAS</a:t>
            </a:r>
            <a:b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8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7269FB3-EC8A-405C-AE6F-AD09A783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6308725"/>
            <a:ext cx="7920037" cy="3381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Entrevista desafios do </a:t>
            </a:r>
            <a:r>
              <a:rPr kumimoji="0" lang="pt-BR" alt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crec</a:t>
            </a: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 população  21:oo https://www.youtube.com/watch?v=rnDo-64JKA4</a:t>
            </a: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7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evistaescola.abril.com.br/img/plano-de-aula/grafico-1-demografia.jpg">
            <a:extLst>
              <a:ext uri="{FF2B5EF4-FFF2-40B4-BE49-F238E27FC236}">
                <a16:creationId xmlns:a16="http://schemas.microsoft.com/office/drawing/2014/main" id="{47A369DF-0884-434B-AAE7-3F89FB46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835026"/>
            <a:ext cx="9217644" cy="458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1">
            <a:extLst>
              <a:ext uri="{FF2B5EF4-FFF2-40B4-BE49-F238E27FC236}">
                <a16:creationId xmlns:a16="http://schemas.microsoft.com/office/drawing/2014/main" id="{1077E561-01E4-4E91-B7C6-6575F9BB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97" y="5422809"/>
            <a:ext cx="1108923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Aumenta o ritmo a partir  da Revolução Industrial;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acelerando-se muito mais a partir da primeira metade dos anos de 1930;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absoluta do mundo: 7,8 bilhões em 2020, segundo a ONU.</a:t>
            </a:r>
          </a:p>
        </p:txBody>
      </p:sp>
      <p:sp>
        <p:nvSpPr>
          <p:cNvPr id="8196" name="CaixaDeTexto 2">
            <a:extLst>
              <a:ext uri="{FF2B5EF4-FFF2-40B4-BE49-F238E27FC236}">
                <a16:creationId xmlns:a16="http://schemas.microsoft.com/office/drawing/2014/main" id="{EBD6D2CB-6FAD-42E6-98CD-D49E33FE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29" y="65585"/>
            <a:ext cx="97209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Crescimento da população mundial</a:t>
            </a:r>
          </a:p>
        </p:txBody>
      </p:sp>
    </p:spTree>
    <p:extLst>
      <p:ext uri="{BB962C8B-B14F-4D97-AF65-F5344CB8AC3E}">
        <p14:creationId xmlns:p14="http://schemas.microsoft.com/office/powerpoint/2010/main" val="349883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">
            <a:extLst>
              <a:ext uri="{FF2B5EF4-FFF2-40B4-BE49-F238E27FC236}">
                <a16:creationId xmlns:a16="http://schemas.microsoft.com/office/drawing/2014/main" id="{A57B7A61-4178-4D53-A754-561111C1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796" y="-24714"/>
            <a:ext cx="6682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Teorias demográficas</a:t>
            </a:r>
            <a:endParaRPr kumimoji="0" lang="pt-BR" altLang="pt-BR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36B9AFF-E95B-412C-B68C-C1CF38CBDCEA}"/>
              </a:ext>
            </a:extLst>
          </p:cNvPr>
          <p:cNvSpPr/>
          <p:nvPr/>
        </p:nvSpPr>
        <p:spPr>
          <a:xfrm>
            <a:off x="-37216" y="476672"/>
            <a:ext cx="116652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Malthusianismo: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do século XVIII,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cresce em PG e produção de alimentos em PA;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previsão de colapso social;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propunha  o controle de natalidade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entre camada social mais pobre;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celibato, abstinência sexual...;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se confirma, pois não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considerou o desenvolvimento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tecnológico para produção de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alimentos. </a:t>
            </a:r>
          </a:p>
        </p:txBody>
      </p:sp>
      <p:pic>
        <p:nvPicPr>
          <p:cNvPr id="12292" name="Picture 10" descr="Resultado de imagem para população relativa do brasil 2016">
            <a:extLst>
              <a:ext uri="{FF2B5EF4-FFF2-40B4-BE49-F238E27FC236}">
                <a16:creationId xmlns:a16="http://schemas.microsoft.com/office/drawing/2014/main" id="{FB2C267F-6EAF-4C7E-A8D2-BB34FF1C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872364"/>
            <a:ext cx="4825156" cy="387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70397"/>
      </p:ext>
    </p:extLst>
  </p:cSld>
  <p:clrMapOvr>
    <a:masterClrMapping/>
  </p:clrMapOvr>
</p:sld>
</file>

<file path=ppt/theme/theme1.xml><?xml version="1.0" encoding="utf-8"?>
<a:theme xmlns:a="http://schemas.openxmlformats.org/drawingml/2006/main" name="Ondulações">
  <a:themeElements>
    <a:clrScheme name="Ondulações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çõ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ndulações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ções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ções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2201</Words>
  <Application>Microsoft Office PowerPoint</Application>
  <PresentationFormat>Widescreen</PresentationFormat>
  <Paragraphs>400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61</vt:i4>
      </vt:variant>
    </vt:vector>
  </HeadingPairs>
  <TitlesOfParts>
    <vt:vector size="75" baseType="lpstr">
      <vt:lpstr>Arial</vt:lpstr>
      <vt:lpstr>Bradley Hand ITC</vt:lpstr>
      <vt:lpstr>Calibri</vt:lpstr>
      <vt:lpstr>Calibri Light</vt:lpstr>
      <vt:lpstr>Garamond</vt:lpstr>
      <vt:lpstr>inherit</vt:lpstr>
      <vt:lpstr>Lucida Grande</vt:lpstr>
      <vt:lpstr>Roboto</vt:lpstr>
      <vt:lpstr>Times New Roman</vt:lpstr>
      <vt:lpstr>var(--font-family-book)</vt:lpstr>
      <vt:lpstr>Wingdings</vt:lpstr>
      <vt:lpstr>Ondulações</vt:lpstr>
      <vt:lpstr>Tema do Office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TEORIAS  DEMOGRÁFICAS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TRANSIÇÃO DEMOGRÁFICA  NO BRASIL</vt:lpstr>
      <vt:lpstr>Apresentação do PowerPoint</vt:lpstr>
      <vt:lpstr>Apresentação do PowerPoint</vt:lpstr>
      <vt:lpstr>Apresentação do PowerPoint</vt:lpstr>
      <vt:lpstr>Apresentação do PowerPoint</vt:lpstr>
      <vt:lpstr>Nesse período observamos duas etapas distintas: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ALGUMAS IMPLICAÇÕES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ATIVA DA  POPULAÇÃO BRASILEIRA</vt:lpstr>
      <vt:lpstr>População em Idade Ativa (PIA):</vt:lpstr>
      <vt:lpstr>PEA – População Economicamente Ativa:   população que trabalha ou procura trabalho.</vt:lpstr>
      <vt:lpstr> - crianças; - idosos; - inválidos; - estudantes; - donas-de-casa - desalentados.</vt:lpstr>
      <vt:lpstr>PEA- Brasil</vt:lpstr>
      <vt:lpstr>Apresentação do PowerPoint</vt:lpstr>
      <vt:lpstr>Apresentação do PowerPoint</vt:lpstr>
      <vt:lpstr>Apresentação do PowerPoint</vt:lpstr>
      <vt:lpstr>POPULAÇÃO ATIVA BRASILEIRA E SETORES DA ECONOMIA </vt:lpstr>
      <vt:lpstr>Apresentação do PowerPoint</vt:lpstr>
      <vt:lpstr>  Setor quaternário: a partir do avanço tecnicocientífico, é possível notar a presença de um novo setor que engloba as atividades da tecnologia de ponta da pesquisa de alto nível, robótica, etc. Isso ocorre principalmente em países desenvolvidos.     </vt:lpstr>
      <vt:lpstr>HIPERTROFIA OU PARASITISMO</vt:lpstr>
      <vt:lpstr>A partir dos anos de 1940:</vt:lpstr>
      <vt:lpstr>Apresentação do PowerPoint</vt:lpstr>
      <vt:lpstr>Trabalho informal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ESTRUTURAS DA POPULAÇÃO BRASILEIARA</dc:title>
  <dc:creator>a</dc:creator>
  <cp:lastModifiedBy>Evandro</cp:lastModifiedBy>
  <cp:revision>205</cp:revision>
  <dcterms:created xsi:type="dcterms:W3CDTF">2011-04-19T21:29:20Z</dcterms:created>
  <dcterms:modified xsi:type="dcterms:W3CDTF">2023-05-31T19:09:42Z</dcterms:modified>
</cp:coreProperties>
</file>