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013" r:id="rId2"/>
  </p:sldMasterIdLst>
  <p:notesMasterIdLst>
    <p:notesMasterId r:id="rId15"/>
  </p:notesMasterIdLst>
  <p:sldIdLst>
    <p:sldId id="345" r:id="rId3"/>
    <p:sldId id="296" r:id="rId4"/>
    <p:sldId id="297" r:id="rId5"/>
    <p:sldId id="284" r:id="rId6"/>
    <p:sldId id="300" r:id="rId7"/>
    <p:sldId id="295" r:id="rId8"/>
    <p:sldId id="279" r:id="rId9"/>
    <p:sldId id="280" r:id="rId10"/>
    <p:sldId id="299" r:id="rId11"/>
    <p:sldId id="285" r:id="rId12"/>
    <p:sldId id="286" r:id="rId13"/>
    <p:sldId id="298" r:id="rId14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676baQT82yMCbmOzQUFrUw==" hashData="QRtb0qPd8+PTyDKKfMGX8PGySsyG1GriIvGCKgvqBUHzF9qNfkAYCOUjleOefT3rwt1Ohk5YKtya3tdKKa5sV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8" autoAdjust="0"/>
    <p:restoredTop sz="94434" autoAdjust="0"/>
  </p:normalViewPr>
  <p:slideViewPr>
    <p:cSldViewPr>
      <p:cViewPr varScale="1">
        <p:scale>
          <a:sx n="68" d="100"/>
          <a:sy n="68" d="100"/>
        </p:scale>
        <p:origin x="822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8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8BF03B0-C234-4A3B-B8D4-777CA71CC2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A616549-0E20-4A8A-913D-C18E73C062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057A715-F96F-48C5-9CA8-BD0EFF143968}" type="datetimeFigureOut">
              <a:rPr lang="pt-BR"/>
              <a:pPr>
                <a:defRPr/>
              </a:pPr>
              <a:t>03/08/2023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082F4D58-EC96-45E1-A832-222F6587C7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07C9FB3C-9DBD-42BC-B2FD-92A37E623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A495329-A692-4138-A876-6AE2AEC446F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1C782EE-CD70-442A-A993-00747ADBE2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88869A-4C4C-4686-BC71-4F57EE5FC86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4080D42-31B5-4479-BDB5-0182E300D499}"/>
              </a:ext>
            </a:extLst>
          </p:cNvPr>
          <p:cNvGrpSpPr>
            <a:grpSpLocks/>
          </p:cNvGrpSpPr>
          <p:nvPr/>
        </p:nvGrpSpPr>
        <p:grpSpPr bwMode="auto">
          <a:xfrm>
            <a:off x="4763" y="4267200"/>
            <a:ext cx="12187237" cy="2590800"/>
            <a:chOff x="2" y="2688"/>
            <a:chExt cx="5758" cy="163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476DD4E9-8564-457B-9BEE-31FAC1D9A41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6245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6245 w 5740"/>
                <a:gd name="T7" fmla="*/ 0 h 4316"/>
                <a:gd name="T8" fmla="*/ 6245 w 5740"/>
                <a:gd name="T9" fmla="*/ 0 h 4316"/>
                <a:gd name="T10" fmla="*/ 6245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735C22FF-5F9B-416A-A1F6-491FD53780C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>
                <a:extLst>
                  <a:ext uri="{FF2B5EF4-FFF2-40B4-BE49-F238E27FC236}">
                    <a16:creationId xmlns:a16="http://schemas.microsoft.com/office/drawing/2014/main" id="{4C846CBC-4DE2-41BC-81D7-1B3FA89A729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8" name="Oval 6">
                <a:extLst>
                  <a:ext uri="{FF2B5EF4-FFF2-40B4-BE49-F238E27FC236}">
                    <a16:creationId xmlns:a16="http://schemas.microsoft.com/office/drawing/2014/main" id="{C2C17A61-5C1E-44A3-A273-0EE412B1DEA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9" name="Oval 7">
                <a:extLst>
                  <a:ext uri="{FF2B5EF4-FFF2-40B4-BE49-F238E27FC236}">
                    <a16:creationId xmlns:a16="http://schemas.microsoft.com/office/drawing/2014/main" id="{26D501CF-18F8-4BD2-A905-7F3CAEF2A3E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60" name="Oval 8">
                <a:extLst>
                  <a:ext uri="{FF2B5EF4-FFF2-40B4-BE49-F238E27FC236}">
                    <a16:creationId xmlns:a16="http://schemas.microsoft.com/office/drawing/2014/main" id="{0AA4C4EA-F742-4A51-8E50-CD6980C762F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3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61" name="Oval 9">
                <a:extLst>
                  <a:ext uri="{FF2B5EF4-FFF2-40B4-BE49-F238E27FC236}">
                    <a16:creationId xmlns:a16="http://schemas.microsoft.com/office/drawing/2014/main" id="{25A8F9B8-D973-4842-8A52-7F7FDEF2E8E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62" name="Freeform 10">
                <a:extLst>
                  <a:ext uri="{FF2B5EF4-FFF2-40B4-BE49-F238E27FC236}">
                    <a16:creationId xmlns:a16="http://schemas.microsoft.com/office/drawing/2014/main" id="{DF1B174D-B0A4-4612-8368-53227B5596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63" name="Freeform 11">
                <a:extLst>
                  <a:ext uri="{FF2B5EF4-FFF2-40B4-BE49-F238E27FC236}">
                    <a16:creationId xmlns:a16="http://schemas.microsoft.com/office/drawing/2014/main" id="{747DFF9C-DD2D-40A6-84B2-D729ADD887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64" name="Freeform 12">
                <a:extLst>
                  <a:ext uri="{FF2B5EF4-FFF2-40B4-BE49-F238E27FC236}">
                    <a16:creationId xmlns:a16="http://schemas.microsoft.com/office/drawing/2014/main" id="{02B5E641-F4B6-41ED-B494-DA435567D6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65" name="Freeform 13">
                <a:extLst>
                  <a:ext uri="{FF2B5EF4-FFF2-40B4-BE49-F238E27FC236}">
                    <a16:creationId xmlns:a16="http://schemas.microsoft.com/office/drawing/2014/main" id="{FB7E681C-9708-4528-A174-CF8DE35EA45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66" name="Freeform 14">
                <a:extLst>
                  <a:ext uri="{FF2B5EF4-FFF2-40B4-BE49-F238E27FC236}">
                    <a16:creationId xmlns:a16="http://schemas.microsoft.com/office/drawing/2014/main" id="{6C79E459-8246-461D-99F7-7FBE1AF3619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67" name="Oval 15">
                <a:extLst>
                  <a:ext uri="{FF2B5EF4-FFF2-40B4-BE49-F238E27FC236}">
                    <a16:creationId xmlns:a16="http://schemas.microsoft.com/office/drawing/2014/main" id="{7F1DA65B-0701-41C8-BAC6-BD723D0BA66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</p:grp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998A65FF-7CA1-4616-9722-1A4E56E3D39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>
                <a:extLst>
                  <a:ext uri="{FF2B5EF4-FFF2-40B4-BE49-F238E27FC236}">
                    <a16:creationId xmlns:a16="http://schemas.microsoft.com/office/drawing/2014/main" id="{2C8E5C21-475C-48DA-93DE-C046A09F0E1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40" name="Oval 18">
                <a:extLst>
                  <a:ext uri="{FF2B5EF4-FFF2-40B4-BE49-F238E27FC236}">
                    <a16:creationId xmlns:a16="http://schemas.microsoft.com/office/drawing/2014/main" id="{DD10BED1-8E5F-422C-A8E5-BACDA97A19F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41" name="Oval 19">
                <a:extLst>
                  <a:ext uri="{FF2B5EF4-FFF2-40B4-BE49-F238E27FC236}">
                    <a16:creationId xmlns:a16="http://schemas.microsoft.com/office/drawing/2014/main" id="{896B9270-A37D-4128-B1E7-A3C38E4A3C1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42" name="Oval 20">
                <a:extLst>
                  <a:ext uri="{FF2B5EF4-FFF2-40B4-BE49-F238E27FC236}">
                    <a16:creationId xmlns:a16="http://schemas.microsoft.com/office/drawing/2014/main" id="{6FEF410F-DE24-4A76-A776-1DCF01F34B7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43" name="Oval 21">
                <a:extLst>
                  <a:ext uri="{FF2B5EF4-FFF2-40B4-BE49-F238E27FC236}">
                    <a16:creationId xmlns:a16="http://schemas.microsoft.com/office/drawing/2014/main" id="{F2DE51BB-787E-4CAC-AC57-B4A1B4F5173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44" name="Oval 22">
                <a:extLst>
                  <a:ext uri="{FF2B5EF4-FFF2-40B4-BE49-F238E27FC236}">
                    <a16:creationId xmlns:a16="http://schemas.microsoft.com/office/drawing/2014/main" id="{9041AD86-09E5-47A6-95A0-BBA00FCF5CA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45" name="Oval 23">
                <a:extLst>
                  <a:ext uri="{FF2B5EF4-FFF2-40B4-BE49-F238E27FC236}">
                    <a16:creationId xmlns:a16="http://schemas.microsoft.com/office/drawing/2014/main" id="{560CD1C3-C0A0-4973-B3A4-5910B751571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46" name="Oval 24">
                <a:extLst>
                  <a:ext uri="{FF2B5EF4-FFF2-40B4-BE49-F238E27FC236}">
                    <a16:creationId xmlns:a16="http://schemas.microsoft.com/office/drawing/2014/main" id="{FA22AB82-9658-4161-814B-5C0B3BEF4BA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5B4B3EA7-34C0-4D74-9E49-586E754DD2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23E77408-541A-49CD-93BC-271A691998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4CCE351C-121B-44D9-A8CB-9B4587F73B1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01E7614B-9052-4095-9F37-EE12D19D8E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9F4CAE69-FFDD-4577-A9B6-25D591B5B66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0A35583C-4435-454F-81E9-72BCF97980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E59F7A2E-7063-45FF-AA19-E78012365F1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id="{ABDC3035-498A-41CC-AC29-C0240B19AE7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id="{218FBDBC-A6D5-44DA-94E9-05FEBF3323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id="{1418448C-5A78-4F17-85AF-AAC444FD55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F52F05FF-80C0-4ACA-A5AC-66153ED172C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>
                <a:extLst>
                  <a:ext uri="{FF2B5EF4-FFF2-40B4-BE49-F238E27FC236}">
                    <a16:creationId xmlns:a16="http://schemas.microsoft.com/office/drawing/2014/main" id="{6200399A-3C55-4E42-AC74-9CE36ED3DD89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23" name="Freeform 37">
                <a:extLst>
                  <a:ext uri="{FF2B5EF4-FFF2-40B4-BE49-F238E27FC236}">
                    <a16:creationId xmlns:a16="http://schemas.microsoft.com/office/drawing/2014/main" id="{FEAC6218-9712-4530-88A3-8707EAEB9A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BCF96E77-52DF-43C5-A23D-C8DA3B48EE5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2BF5BA91-6626-4964-AC93-865F5B7220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5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FBD56482-14D7-42B9-B570-B401209963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4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1F62ED1E-6511-48E5-B21B-F41E96C740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5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B2456513-613B-4DBE-AC5C-83A6B13045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29" name="Freeform 43">
                <a:extLst>
                  <a:ext uri="{FF2B5EF4-FFF2-40B4-BE49-F238E27FC236}">
                    <a16:creationId xmlns:a16="http://schemas.microsoft.com/office/drawing/2014/main" id="{1C9A6B9C-9BF9-482E-8CCE-286A7F762E2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" name="Freeform 44">
                <a:extLst>
                  <a:ext uri="{FF2B5EF4-FFF2-40B4-BE49-F238E27FC236}">
                    <a16:creationId xmlns:a16="http://schemas.microsoft.com/office/drawing/2014/main" id="{920A2D0B-FFD8-490B-90E8-BB9139C003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8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31" name="Freeform 45">
                <a:extLst>
                  <a:ext uri="{FF2B5EF4-FFF2-40B4-BE49-F238E27FC236}">
                    <a16:creationId xmlns:a16="http://schemas.microsoft.com/office/drawing/2014/main" id="{55D3D9E7-814C-4307-9B9F-A09CA84A57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32" name="Freeform 46">
                <a:extLst>
                  <a:ext uri="{FF2B5EF4-FFF2-40B4-BE49-F238E27FC236}">
                    <a16:creationId xmlns:a16="http://schemas.microsoft.com/office/drawing/2014/main" id="{F0EAA695-20B5-490B-B5F6-15181E682B1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33" name="Oval 47">
                <a:extLst>
                  <a:ext uri="{FF2B5EF4-FFF2-40B4-BE49-F238E27FC236}">
                    <a16:creationId xmlns:a16="http://schemas.microsoft.com/office/drawing/2014/main" id="{57F156D3-D26D-4957-9FD2-A62D7D42D67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34" name="Oval 48">
                <a:extLst>
                  <a:ext uri="{FF2B5EF4-FFF2-40B4-BE49-F238E27FC236}">
                    <a16:creationId xmlns:a16="http://schemas.microsoft.com/office/drawing/2014/main" id="{0E70650D-7C93-4082-BEB4-8AB66A4FB19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35" name="Oval 49">
                <a:extLst>
                  <a:ext uri="{FF2B5EF4-FFF2-40B4-BE49-F238E27FC236}">
                    <a16:creationId xmlns:a16="http://schemas.microsoft.com/office/drawing/2014/main" id="{50FC3F5C-DB04-40F4-8763-F798072BA3B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36" name="Oval 50">
                <a:extLst>
                  <a:ext uri="{FF2B5EF4-FFF2-40B4-BE49-F238E27FC236}">
                    <a16:creationId xmlns:a16="http://schemas.microsoft.com/office/drawing/2014/main" id="{F025C764-C637-41CF-906F-9CE6E0E1F6D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37" name="Oval 51">
                <a:extLst>
                  <a:ext uri="{FF2B5EF4-FFF2-40B4-BE49-F238E27FC236}">
                    <a16:creationId xmlns:a16="http://schemas.microsoft.com/office/drawing/2014/main" id="{5EAAB0E8-D7C4-49D9-BED0-B22F150FE85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38" name="Oval 52">
                <a:extLst>
                  <a:ext uri="{FF2B5EF4-FFF2-40B4-BE49-F238E27FC236}">
                    <a16:creationId xmlns:a16="http://schemas.microsoft.com/office/drawing/2014/main" id="{02012FF6-CD13-41C7-91BF-22801BAD617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:a16="http://schemas.microsoft.com/office/drawing/2014/main" id="{0DE3B2CD-719D-430A-9427-959FF38189C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>
                <a:extLst>
                  <a:ext uri="{FF2B5EF4-FFF2-40B4-BE49-F238E27FC236}">
                    <a16:creationId xmlns:a16="http://schemas.microsoft.com/office/drawing/2014/main" id="{5BDB43C9-813E-4FC4-9EED-9451A4238A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36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36 w 382"/>
                  <a:gd name="T19" fmla="*/ 96 h 96"/>
                  <a:gd name="T20" fmla="*/ 290 w 382"/>
                  <a:gd name="T21" fmla="*/ 90 h 96"/>
                  <a:gd name="T22" fmla="*/ 338 w 382"/>
                  <a:gd name="T23" fmla="*/ 84 h 96"/>
                  <a:gd name="T24" fmla="*/ 379 w 382"/>
                  <a:gd name="T25" fmla="*/ 66 h 96"/>
                  <a:gd name="T26" fmla="*/ 409 w 382"/>
                  <a:gd name="T27" fmla="*/ 42 h 96"/>
                  <a:gd name="T28" fmla="*/ 403 w 382"/>
                  <a:gd name="T29" fmla="*/ 42 h 96"/>
                  <a:gd name="T30" fmla="*/ 373 w 382"/>
                  <a:gd name="T31" fmla="*/ 66 h 96"/>
                  <a:gd name="T32" fmla="*/ 332 w 382"/>
                  <a:gd name="T33" fmla="*/ 78 h 96"/>
                  <a:gd name="T34" fmla="*/ 290 w 382"/>
                  <a:gd name="T35" fmla="*/ 90 h 96"/>
                  <a:gd name="T36" fmla="*/ 236 w 382"/>
                  <a:gd name="T37" fmla="*/ 96 h 96"/>
                  <a:gd name="T38" fmla="*/ 236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" name="Freeform 55">
                <a:extLst>
                  <a:ext uri="{FF2B5EF4-FFF2-40B4-BE49-F238E27FC236}">
                    <a16:creationId xmlns:a16="http://schemas.microsoft.com/office/drawing/2014/main" id="{0CE470E8-0EB5-41E8-A9BD-7DC79A7D35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Freeform 56">
                <a:extLst>
                  <a:ext uri="{FF2B5EF4-FFF2-40B4-BE49-F238E27FC236}">
                    <a16:creationId xmlns:a16="http://schemas.microsoft.com/office/drawing/2014/main" id="{B7E4C247-7B62-430B-8B5A-2771EEF6F6B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" name="Freeform 57">
                <a:extLst>
                  <a:ext uri="{FF2B5EF4-FFF2-40B4-BE49-F238E27FC236}">
                    <a16:creationId xmlns:a16="http://schemas.microsoft.com/office/drawing/2014/main" id="{8E315421-A84F-478E-A1D3-9EDFA9CFADE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4" name="Freeform 58">
                <a:extLst>
                  <a:ext uri="{FF2B5EF4-FFF2-40B4-BE49-F238E27FC236}">
                    <a16:creationId xmlns:a16="http://schemas.microsoft.com/office/drawing/2014/main" id="{CEFFF752-44F0-4225-9914-22DAE5C62E0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" name="Freeform 59">
                <a:extLst>
                  <a:ext uri="{FF2B5EF4-FFF2-40B4-BE49-F238E27FC236}">
                    <a16:creationId xmlns:a16="http://schemas.microsoft.com/office/drawing/2014/main" id="{1E8E38D1-7555-46AF-8321-DAC6E88E4B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46 w 185"/>
                  <a:gd name="T5" fmla="*/ 36 h 210"/>
                  <a:gd name="T6" fmla="*/ 182 w 185"/>
                  <a:gd name="T7" fmla="*/ 72 h 210"/>
                  <a:gd name="T8" fmla="*/ 188 w 185"/>
                  <a:gd name="T9" fmla="*/ 90 h 210"/>
                  <a:gd name="T10" fmla="*/ 194 w 185"/>
                  <a:gd name="T11" fmla="*/ 114 h 210"/>
                  <a:gd name="T12" fmla="*/ 188 w 185"/>
                  <a:gd name="T13" fmla="*/ 138 h 210"/>
                  <a:gd name="T14" fmla="*/ 176 w 185"/>
                  <a:gd name="T15" fmla="*/ 162 h 210"/>
                  <a:gd name="T16" fmla="*/ 146 w 185"/>
                  <a:gd name="T17" fmla="*/ 180 h 210"/>
                  <a:gd name="T18" fmla="*/ 90 w 185"/>
                  <a:gd name="T19" fmla="*/ 198 h 210"/>
                  <a:gd name="T20" fmla="*/ 123 w 185"/>
                  <a:gd name="T21" fmla="*/ 210 h 210"/>
                  <a:gd name="T22" fmla="*/ 158 w 185"/>
                  <a:gd name="T23" fmla="*/ 192 h 210"/>
                  <a:gd name="T24" fmla="*/ 188 w 185"/>
                  <a:gd name="T25" fmla="*/ 168 h 210"/>
                  <a:gd name="T26" fmla="*/ 206 w 185"/>
                  <a:gd name="T27" fmla="*/ 144 h 210"/>
                  <a:gd name="T28" fmla="*/ 212 w 185"/>
                  <a:gd name="T29" fmla="*/ 114 h 210"/>
                  <a:gd name="T30" fmla="*/ 206 w 185"/>
                  <a:gd name="T31" fmla="*/ 90 h 210"/>
                  <a:gd name="T32" fmla="*/ 200 w 185"/>
                  <a:gd name="T33" fmla="*/ 66 h 210"/>
                  <a:gd name="T34" fmla="*/ 182 w 185"/>
                  <a:gd name="T35" fmla="*/ 48 h 210"/>
                  <a:gd name="T36" fmla="*/ 158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" name="Freeform 60">
                <a:extLst>
                  <a:ext uri="{FF2B5EF4-FFF2-40B4-BE49-F238E27FC236}">
                    <a16:creationId xmlns:a16="http://schemas.microsoft.com/office/drawing/2014/main" id="{06A1D952-AAC3-401A-B58E-AD300FB3C9FD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7" name="Group 61">
                <a:extLst>
                  <a:ext uri="{FF2B5EF4-FFF2-40B4-BE49-F238E27FC236}">
                    <a16:creationId xmlns:a16="http://schemas.microsoft.com/office/drawing/2014/main" id="{30A81F99-FE19-4EB7-915F-D818793D2B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>
                  <a:extLst>
                    <a:ext uri="{FF2B5EF4-FFF2-40B4-BE49-F238E27FC236}">
                      <a16:creationId xmlns:a16="http://schemas.microsoft.com/office/drawing/2014/main" id="{FC2BE3D1-555D-4573-B94D-8A9BB1EBBD8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/>
                <a:lstStyle>
                  <a:lvl1pPr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pt-BR" altLang="pt-BR"/>
                </a:p>
              </p:txBody>
            </p:sp>
            <p:sp>
              <p:nvSpPr>
                <p:cNvPr id="19" name="Oval 63">
                  <a:extLst>
                    <a:ext uri="{FF2B5EF4-FFF2-40B4-BE49-F238E27FC236}">
                      <a16:creationId xmlns:a16="http://schemas.microsoft.com/office/drawing/2014/main" id="{45FBB248-46C2-4042-9BAA-6F145555169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/>
                <a:lstStyle>
                  <a:lvl1pPr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pt-BR" altLang="pt-BR"/>
                </a:p>
              </p:txBody>
            </p:sp>
            <p:sp>
              <p:nvSpPr>
                <p:cNvPr id="20" name="Oval 64">
                  <a:extLst>
                    <a:ext uri="{FF2B5EF4-FFF2-40B4-BE49-F238E27FC236}">
                      <a16:creationId xmlns:a16="http://schemas.microsoft.com/office/drawing/2014/main" id="{3353667F-91A5-4693-ABCF-7EDBA8D100C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/>
                <a:lstStyle>
                  <a:lvl1pPr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pt-BR" altLang="pt-BR"/>
                </a:p>
              </p:txBody>
            </p:sp>
            <p:sp>
              <p:nvSpPr>
                <p:cNvPr id="21" name="Oval 65">
                  <a:extLst>
                    <a:ext uri="{FF2B5EF4-FFF2-40B4-BE49-F238E27FC236}">
                      <a16:creationId xmlns:a16="http://schemas.microsoft.com/office/drawing/2014/main" id="{3B52C224-49BB-4ADD-BFA8-83155CA1477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/>
                <a:lstStyle>
                  <a:lvl1pPr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pt-BR" altLang="pt-BR"/>
                </a:p>
              </p:txBody>
            </p:sp>
          </p:grpSp>
        </p:grpSp>
      </p:grpSp>
      <p:sp>
        <p:nvSpPr>
          <p:cNvPr id="621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621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68" name="Rectangle 68">
            <a:extLst>
              <a:ext uri="{FF2B5EF4-FFF2-40B4-BE49-F238E27FC236}">
                <a16:creationId xmlns:a16="http://schemas.microsoft.com/office/drawing/2014/main" id="{B20CDF86-34EA-4998-A9D6-A74336E495A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84EE9772-3B57-40BB-9E60-7B4C74CF3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9627366C-1B49-41C2-AA9B-12B05CAC0F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BB3B8-30A7-46C1-96C8-50F7F177EE8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845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F2E1A1F1-6D7D-4A40-ABF5-B16D4F6DE6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3254138-7523-4395-9663-B69D7CEBEE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5ED4DBCC-9B50-4BFB-98F1-26C0BAA1F6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42ED5-65C1-481E-9BFD-B5BB087E943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615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F86BA3E0-7A43-4AAE-B23F-2E0DBAC8D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7DB5BF54-A42A-463A-8E41-7C4A6C418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19DEB5DF-5246-41BB-A5BF-EECB77CB40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F9237-45CA-46A9-8930-B29C7B3200E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5423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e conteúdo em cima d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487F1FEE-7862-4F5B-901A-B8EB036C29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C2F79101-925B-4D26-81AA-C583F1019B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BF3043CD-835B-454F-9C11-6372B33C3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73F05-ADE3-43A3-9F8F-EFBC8FE191A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42974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4659AF-02A1-4890-B8E7-4DEB2F43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C874D1-6BA5-4D68-9030-9F3EC294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49FF60-42D5-49A7-9321-EF83EB34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DCC18-95CD-465B-BA60-A0C4521D919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60462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3C3C38-2A4F-44B5-A734-B8A0FA5A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A4EB9B-50C5-4E03-BB1B-2F084441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B2B137-EC2E-4CA4-8062-52B47A57C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CC382-4E5A-4CFD-8E80-C813A09B6A1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46953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95EFE6-7AEB-4420-BD36-4EB95E21E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BDDC55-8818-4E6A-AA6B-4B3A4BBA0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4C4C4D-1D9F-44CB-B67F-4AC76BE2D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1604A-FE32-417B-A8AB-68A091AC841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84920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CB4E4D20-16DE-4140-9929-7CF0E107E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D47CF25A-B74A-4A50-87CD-241E88857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9FAC973F-A804-45D2-A758-8C538012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66042-B3CE-48EE-9428-43D8936BF34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09287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46973FE8-9E76-48F2-8A00-A97A585E3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2E02852C-2191-456D-A9D8-C3CBA1478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7D573D54-CE6B-4406-B58E-B15CF20BE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B607E-79F0-461B-8723-1010B9110E5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972395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FA9B300F-8473-427A-8DE2-53949C83A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FE5C7464-72F4-432F-BEE3-7BDB8C6E1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A456C373-E213-4F9B-ABE4-06DC542F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C7664-5D3C-4C7F-957F-22F9A609B3C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9968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9FDDF6DA-0E1B-4F57-B623-AFC751D9C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6080DCC7-7635-4120-8B6F-B40C6089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B93DF7AF-26F1-4EDA-A021-E34F45A9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92EA5-1CAD-4C27-BE28-8F741705DC3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7928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05EEC23C-3607-4479-821D-315FC17956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27D084E7-327E-4ADD-A052-8E79B478A7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0B5EED2F-584E-4CDC-80F9-1B9BF8958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2C11F-6148-4183-A20F-0A6660159B2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267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24DCC906-456D-4C8A-BBE9-D305318B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E3BDD1A9-FBFD-4692-925D-4CE4122B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A4A2500D-02FA-4686-80E0-07D219F0E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7C262-D442-43AB-82F0-733C2B8F630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628339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84EF1AC7-6149-430B-8C17-69545B83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02A54FA2-BCD7-495B-9EC9-D6A603DF3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C5283ED3-FF07-42FF-B21A-2BDD9DEEC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D71AC-D1DE-47C6-B6B2-760C7DFC91D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363544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2835B4-3B9B-48AA-88D1-C1EB76B51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3639E6-7A97-4DC7-A086-ADFBDE4B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868452-6B21-4FFB-BDE1-0CCFD360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C05C-9F57-4451-A85B-A88685264B5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9552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C26F78-B33E-47A0-9E36-20F9D712D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2FC942-155A-44F1-B7F3-32A21E5FD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DA0FCF-5759-45FF-8E31-0802E6EAE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E514E-B751-460C-9CA3-3806EEBCCB9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97002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>
  <p:cSld name="Título, 2 partes de conteúd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3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Data 3">
            <a:extLst>
              <a:ext uri="{FF2B5EF4-FFF2-40B4-BE49-F238E27FC236}">
                <a16:creationId xmlns:a16="http://schemas.microsoft.com/office/drawing/2014/main" id="{171A1697-CFA1-4361-9910-7A0024DE0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BCAFCE05-F7F0-4AB5-9D20-519B89AFA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id="{A4E42B85-E596-46CE-82DD-C04F6A43F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6127A-142B-44AC-AC6B-B7B72832C8A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58960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19428E67-FB24-4377-9139-366EF566A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210C8004-3EF6-44DB-9315-7C615FC590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9ABADC9D-F50D-4255-B472-A59861BA2D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824EF-EE41-46A7-A6B4-2CC758F29FB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2468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EECB009E-E4BE-4A17-932D-5229E8BA8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86BCB4C2-8795-49EA-B853-57A772569C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616045F4-1661-4F41-A9BA-9503DF6549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3DC36-5FE5-4983-8741-A42AA89F870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2394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724C981D-A3BF-421A-A72C-53E7889439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76EC52F6-0A95-4C82-AF0E-D41E6522F5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A6BE77F4-655A-4691-8A18-B0B8C60BC2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185C8-7C8C-41E7-9E6C-C8C370B23C9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70495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4B53F820-0761-4955-9F4D-9159F9E173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2516B04C-8EAF-4264-B670-CB608B02ED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77A7D9B6-4231-41FA-B2B5-3494777D7D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FC2AB-2CB4-4167-B3E3-6D4AB11771A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7370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964742A9-4823-42B2-91BC-0E253030AC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EBDC5A01-9A61-458C-8845-DA6779887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25CC7A93-F119-4431-8D9B-E4BE051CCB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C89B9-4DB8-4D8E-9862-8396CE4EBE1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984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540463E1-97D3-4DBC-92CD-A4D21D6AA3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8D3F8A82-ABEE-4972-9CA6-A630EB1BBD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B5FF79CC-9680-4A94-98A4-3C7E566009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6CC0B-BE6C-4738-B70B-EF889C4454A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3536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314B6CC-68EC-4F3F-9845-872AA1B049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F9EB51B-701F-45D3-9282-47EFA3EE82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EEF3A742-7218-4DC2-B600-C0FCCAC37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036DA-2BDE-42FC-BBAF-6E98C07BA8E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8732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>
            <a:extLst>
              <a:ext uri="{FF2B5EF4-FFF2-40B4-BE49-F238E27FC236}">
                <a16:creationId xmlns:a16="http://schemas.microsoft.com/office/drawing/2014/main" id="{87DE84CD-864F-42B6-A949-D26341BB7C71}"/>
              </a:ext>
            </a:extLst>
          </p:cNvPr>
          <p:cNvSpPr>
            <a:spLocks/>
          </p:cNvSpPr>
          <p:nvPr/>
        </p:nvSpPr>
        <p:spPr bwMode="hidden">
          <a:xfrm>
            <a:off x="8837613" y="6429375"/>
            <a:ext cx="38100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</p:spPr>
        <p:txBody>
          <a:bodyPr/>
          <a:lstStyle/>
          <a:p>
            <a:pPr algn="ctr" eaLnBrk="1" hangingPunct="1">
              <a:defRPr/>
            </a:pPr>
            <a:endParaRPr lang="pt-BR">
              <a:latin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6452D956-C353-4E61-A00D-C1E77A78297B}"/>
              </a:ext>
            </a:extLst>
          </p:cNvPr>
          <p:cNvGrpSpPr>
            <a:grpSpLocks/>
          </p:cNvGrpSpPr>
          <p:nvPr/>
        </p:nvGrpSpPr>
        <p:grpSpPr bwMode="auto">
          <a:xfrm>
            <a:off x="4763" y="4267200"/>
            <a:ext cx="12187237" cy="2590800"/>
            <a:chOff x="2" y="2688"/>
            <a:chExt cx="5758" cy="1632"/>
          </a:xfrm>
        </p:grpSpPr>
        <p:sp>
          <p:nvSpPr>
            <p:cNvPr id="1034" name="Freeform 4">
              <a:extLst>
                <a:ext uri="{FF2B5EF4-FFF2-40B4-BE49-F238E27FC236}">
                  <a16:creationId xmlns:a16="http://schemas.microsoft.com/office/drawing/2014/main" id="{82BF3B1F-1049-4C32-9188-4CB97CFD254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6245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6245 w 5740"/>
                <a:gd name="T7" fmla="*/ 0 h 4316"/>
                <a:gd name="T8" fmla="*/ 6245 w 5740"/>
                <a:gd name="T9" fmla="*/ 0 h 4316"/>
                <a:gd name="T10" fmla="*/ 6245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grpSp>
          <p:nvGrpSpPr>
            <p:cNvPr id="1035" name="Group 5">
              <a:extLst>
                <a:ext uri="{FF2B5EF4-FFF2-40B4-BE49-F238E27FC236}">
                  <a16:creationId xmlns:a16="http://schemas.microsoft.com/office/drawing/2014/main" id="{2D22E552-2B17-4AC4-9671-909534190CA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126" name="Oval 6">
                <a:extLst>
                  <a:ext uri="{FF2B5EF4-FFF2-40B4-BE49-F238E27FC236}">
                    <a16:creationId xmlns:a16="http://schemas.microsoft.com/office/drawing/2014/main" id="{855D7980-7CD5-4042-908A-D97A19ABBF6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27" name="Oval 7">
                <a:extLst>
                  <a:ext uri="{FF2B5EF4-FFF2-40B4-BE49-F238E27FC236}">
                    <a16:creationId xmlns:a16="http://schemas.microsoft.com/office/drawing/2014/main" id="{5F86ECF0-57DB-415E-8C28-469437631B7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28" name="Oval 8">
                <a:extLst>
                  <a:ext uri="{FF2B5EF4-FFF2-40B4-BE49-F238E27FC236}">
                    <a16:creationId xmlns:a16="http://schemas.microsoft.com/office/drawing/2014/main" id="{57EA8833-1689-499E-A96A-AA78AB63948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29" name="Oval 9">
                <a:extLst>
                  <a:ext uri="{FF2B5EF4-FFF2-40B4-BE49-F238E27FC236}">
                    <a16:creationId xmlns:a16="http://schemas.microsoft.com/office/drawing/2014/main" id="{08FA6C85-017F-4B72-AE20-42287E4A2B0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3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30" name="Oval 10">
                <a:extLst>
                  <a:ext uri="{FF2B5EF4-FFF2-40B4-BE49-F238E27FC236}">
                    <a16:creationId xmlns:a16="http://schemas.microsoft.com/office/drawing/2014/main" id="{9FBD3966-B680-4071-9894-CD1FCA7375D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31" name="Freeform 11">
                <a:extLst>
                  <a:ext uri="{FF2B5EF4-FFF2-40B4-BE49-F238E27FC236}">
                    <a16:creationId xmlns:a16="http://schemas.microsoft.com/office/drawing/2014/main" id="{D3B947A5-ADB2-4CE7-9141-1074435F86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32" name="Freeform 12">
                <a:extLst>
                  <a:ext uri="{FF2B5EF4-FFF2-40B4-BE49-F238E27FC236}">
                    <a16:creationId xmlns:a16="http://schemas.microsoft.com/office/drawing/2014/main" id="{9CD02FD9-96E5-454E-A172-35AFF9B25B0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33" name="Freeform 13">
                <a:extLst>
                  <a:ext uri="{FF2B5EF4-FFF2-40B4-BE49-F238E27FC236}">
                    <a16:creationId xmlns:a16="http://schemas.microsoft.com/office/drawing/2014/main" id="{59DF0BE3-1434-48F6-B196-7B7E3DF72D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34" name="Freeform 14">
                <a:extLst>
                  <a:ext uri="{FF2B5EF4-FFF2-40B4-BE49-F238E27FC236}">
                    <a16:creationId xmlns:a16="http://schemas.microsoft.com/office/drawing/2014/main" id="{8C32CFDB-7305-4269-8CE1-9AEFC57E74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35" name="Freeform 15">
                <a:extLst>
                  <a:ext uri="{FF2B5EF4-FFF2-40B4-BE49-F238E27FC236}">
                    <a16:creationId xmlns:a16="http://schemas.microsoft.com/office/drawing/2014/main" id="{442938A1-6E8F-4484-A0BC-D03D7BF5E27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36" name="Oval 16">
                <a:extLst>
                  <a:ext uri="{FF2B5EF4-FFF2-40B4-BE49-F238E27FC236}">
                    <a16:creationId xmlns:a16="http://schemas.microsoft.com/office/drawing/2014/main" id="{EA9569AF-A8D9-4ECA-AD73-5FDD70249AE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</p:grpSp>
        <p:grpSp>
          <p:nvGrpSpPr>
            <p:cNvPr id="1036" name="Group 17">
              <a:extLst>
                <a:ext uri="{FF2B5EF4-FFF2-40B4-BE49-F238E27FC236}">
                  <a16:creationId xmlns:a16="http://schemas.microsoft.com/office/drawing/2014/main" id="{979D6D22-DA01-492B-BD82-21A9D4C7FFF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138" name="Oval 18">
                <a:extLst>
                  <a:ext uri="{FF2B5EF4-FFF2-40B4-BE49-F238E27FC236}">
                    <a16:creationId xmlns:a16="http://schemas.microsoft.com/office/drawing/2014/main" id="{82B6BEFC-7C35-4872-969E-BE110B684F1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39" name="Oval 19">
                <a:extLst>
                  <a:ext uri="{FF2B5EF4-FFF2-40B4-BE49-F238E27FC236}">
                    <a16:creationId xmlns:a16="http://schemas.microsoft.com/office/drawing/2014/main" id="{97777D1A-1FA7-4658-8BFE-5F2FD287AE3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40" name="Oval 20">
                <a:extLst>
                  <a:ext uri="{FF2B5EF4-FFF2-40B4-BE49-F238E27FC236}">
                    <a16:creationId xmlns:a16="http://schemas.microsoft.com/office/drawing/2014/main" id="{AF21C789-121C-4A0D-B646-68D869E83DE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41" name="Oval 21">
                <a:extLst>
                  <a:ext uri="{FF2B5EF4-FFF2-40B4-BE49-F238E27FC236}">
                    <a16:creationId xmlns:a16="http://schemas.microsoft.com/office/drawing/2014/main" id="{BD20E5A5-B610-448A-BCD2-53D8DBA86B4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42" name="Oval 22">
                <a:extLst>
                  <a:ext uri="{FF2B5EF4-FFF2-40B4-BE49-F238E27FC236}">
                    <a16:creationId xmlns:a16="http://schemas.microsoft.com/office/drawing/2014/main" id="{35CBA24F-DBE5-4E39-99B0-EAADCA70C2A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43" name="Oval 23">
                <a:extLst>
                  <a:ext uri="{FF2B5EF4-FFF2-40B4-BE49-F238E27FC236}">
                    <a16:creationId xmlns:a16="http://schemas.microsoft.com/office/drawing/2014/main" id="{56DC75E8-8FC2-4A63-9FCB-CA25DE1F27E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44" name="Oval 24">
                <a:extLst>
                  <a:ext uri="{FF2B5EF4-FFF2-40B4-BE49-F238E27FC236}">
                    <a16:creationId xmlns:a16="http://schemas.microsoft.com/office/drawing/2014/main" id="{877F6140-1DAA-4DE7-90E2-080EFB0A795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45" name="Oval 25">
                <a:extLst>
                  <a:ext uri="{FF2B5EF4-FFF2-40B4-BE49-F238E27FC236}">
                    <a16:creationId xmlns:a16="http://schemas.microsoft.com/office/drawing/2014/main" id="{E1C5F3A8-A6CC-4BB9-9414-DC27DBD21E2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46" name="Freeform 26">
                <a:extLst>
                  <a:ext uri="{FF2B5EF4-FFF2-40B4-BE49-F238E27FC236}">
                    <a16:creationId xmlns:a16="http://schemas.microsoft.com/office/drawing/2014/main" id="{0CE2CF8A-49D9-448E-9CEB-F8E3273BA7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47" name="Freeform 27">
                <a:extLst>
                  <a:ext uri="{FF2B5EF4-FFF2-40B4-BE49-F238E27FC236}">
                    <a16:creationId xmlns:a16="http://schemas.microsoft.com/office/drawing/2014/main" id="{7A1BDA02-1851-417F-A593-828DD8C413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48" name="Freeform 28">
                <a:extLst>
                  <a:ext uri="{FF2B5EF4-FFF2-40B4-BE49-F238E27FC236}">
                    <a16:creationId xmlns:a16="http://schemas.microsoft.com/office/drawing/2014/main" id="{80714411-5E42-4998-B10D-1B9A2ECA33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49" name="Freeform 29">
                <a:extLst>
                  <a:ext uri="{FF2B5EF4-FFF2-40B4-BE49-F238E27FC236}">
                    <a16:creationId xmlns:a16="http://schemas.microsoft.com/office/drawing/2014/main" id="{C17FF7DB-CC03-44DB-9C56-6BB5ABC1437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1080" name="Freeform 30">
                <a:extLst>
                  <a:ext uri="{FF2B5EF4-FFF2-40B4-BE49-F238E27FC236}">
                    <a16:creationId xmlns:a16="http://schemas.microsoft.com/office/drawing/2014/main" id="{5DEF2D4F-F4A5-4223-8C10-B7F197DA35C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81" name="Freeform 31">
                <a:extLst>
                  <a:ext uri="{FF2B5EF4-FFF2-40B4-BE49-F238E27FC236}">
                    <a16:creationId xmlns:a16="http://schemas.microsoft.com/office/drawing/2014/main" id="{B8EB2265-657C-4A6F-A367-04CA30D1C5C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52" name="Freeform 32">
                <a:extLst>
                  <a:ext uri="{FF2B5EF4-FFF2-40B4-BE49-F238E27FC236}">
                    <a16:creationId xmlns:a16="http://schemas.microsoft.com/office/drawing/2014/main" id="{3AC8E1BC-667E-4426-AF43-370AF5B347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53" name="Freeform 33">
                <a:extLst>
                  <a:ext uri="{FF2B5EF4-FFF2-40B4-BE49-F238E27FC236}">
                    <a16:creationId xmlns:a16="http://schemas.microsoft.com/office/drawing/2014/main" id="{38BA8D82-D40C-4069-BBBF-6B6601D4D7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54" name="Freeform 34">
                <a:extLst>
                  <a:ext uri="{FF2B5EF4-FFF2-40B4-BE49-F238E27FC236}">
                    <a16:creationId xmlns:a16="http://schemas.microsoft.com/office/drawing/2014/main" id="{0317A186-7B3A-4839-B6DF-5096B38094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1085" name="Freeform 35">
                <a:extLst>
                  <a:ext uri="{FF2B5EF4-FFF2-40B4-BE49-F238E27FC236}">
                    <a16:creationId xmlns:a16="http://schemas.microsoft.com/office/drawing/2014/main" id="{318AD040-4C43-4E1C-A245-6363DE08EE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1037" name="Group 36">
              <a:extLst>
                <a:ext uri="{FF2B5EF4-FFF2-40B4-BE49-F238E27FC236}">
                  <a16:creationId xmlns:a16="http://schemas.microsoft.com/office/drawing/2014/main" id="{C836F781-6D17-446F-8F10-0C667727EEC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157" name="Freeform 37">
                <a:extLst>
                  <a:ext uri="{FF2B5EF4-FFF2-40B4-BE49-F238E27FC236}">
                    <a16:creationId xmlns:a16="http://schemas.microsoft.com/office/drawing/2014/main" id="{3E78BCD8-F451-44FC-A620-2A59FF6E8280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58" name="Freeform 38">
                <a:extLst>
                  <a:ext uri="{FF2B5EF4-FFF2-40B4-BE49-F238E27FC236}">
                    <a16:creationId xmlns:a16="http://schemas.microsoft.com/office/drawing/2014/main" id="{4E2A2841-6C29-4FDE-924A-05D2FC28D48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59" name="Freeform 39">
                <a:extLst>
                  <a:ext uri="{FF2B5EF4-FFF2-40B4-BE49-F238E27FC236}">
                    <a16:creationId xmlns:a16="http://schemas.microsoft.com/office/drawing/2014/main" id="{A7E1F8B0-A49B-4BD6-A021-04CBD220C5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60" name="Freeform 40">
                <a:extLst>
                  <a:ext uri="{FF2B5EF4-FFF2-40B4-BE49-F238E27FC236}">
                    <a16:creationId xmlns:a16="http://schemas.microsoft.com/office/drawing/2014/main" id="{026E5F61-48E4-4E01-854E-03634FA05EE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5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61" name="Freeform 41">
                <a:extLst>
                  <a:ext uri="{FF2B5EF4-FFF2-40B4-BE49-F238E27FC236}">
                    <a16:creationId xmlns:a16="http://schemas.microsoft.com/office/drawing/2014/main" id="{B9644C01-B416-4C2C-9817-2065F90098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4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62" name="Freeform 42">
                <a:extLst>
                  <a:ext uri="{FF2B5EF4-FFF2-40B4-BE49-F238E27FC236}">
                    <a16:creationId xmlns:a16="http://schemas.microsoft.com/office/drawing/2014/main" id="{6992F7D4-3143-4994-AE4E-CDCB31322D0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5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63" name="Freeform 43">
                <a:extLst>
                  <a:ext uri="{FF2B5EF4-FFF2-40B4-BE49-F238E27FC236}">
                    <a16:creationId xmlns:a16="http://schemas.microsoft.com/office/drawing/2014/main" id="{18050340-02C0-4FA9-8208-E14E526B18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1058" name="Freeform 44">
                <a:extLst>
                  <a:ext uri="{FF2B5EF4-FFF2-40B4-BE49-F238E27FC236}">
                    <a16:creationId xmlns:a16="http://schemas.microsoft.com/office/drawing/2014/main" id="{1D538789-C547-4225-87DA-4F28A109AB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65" name="Freeform 45">
                <a:extLst>
                  <a:ext uri="{FF2B5EF4-FFF2-40B4-BE49-F238E27FC236}">
                    <a16:creationId xmlns:a16="http://schemas.microsoft.com/office/drawing/2014/main" id="{7CE496C3-6C77-436E-8E80-62B335BEFD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8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66" name="Freeform 46">
                <a:extLst>
                  <a:ext uri="{FF2B5EF4-FFF2-40B4-BE49-F238E27FC236}">
                    <a16:creationId xmlns:a16="http://schemas.microsoft.com/office/drawing/2014/main" id="{8780F700-A105-4065-85E2-6DAFE6FA8CE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67" name="Freeform 47">
                <a:extLst>
                  <a:ext uri="{FF2B5EF4-FFF2-40B4-BE49-F238E27FC236}">
                    <a16:creationId xmlns:a16="http://schemas.microsoft.com/office/drawing/2014/main" id="{720E889A-E5FD-4900-A3E5-EE45BE85CD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68" name="Oval 48">
                <a:extLst>
                  <a:ext uri="{FF2B5EF4-FFF2-40B4-BE49-F238E27FC236}">
                    <a16:creationId xmlns:a16="http://schemas.microsoft.com/office/drawing/2014/main" id="{78F4CF12-4A2E-4840-A7D2-6A193FC20FA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69" name="Oval 49">
                <a:extLst>
                  <a:ext uri="{FF2B5EF4-FFF2-40B4-BE49-F238E27FC236}">
                    <a16:creationId xmlns:a16="http://schemas.microsoft.com/office/drawing/2014/main" id="{55F7DAE5-C6CB-4FB5-A177-68B9D540A9C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70" name="Oval 50">
                <a:extLst>
                  <a:ext uri="{FF2B5EF4-FFF2-40B4-BE49-F238E27FC236}">
                    <a16:creationId xmlns:a16="http://schemas.microsoft.com/office/drawing/2014/main" id="{6335D8A1-0515-4995-B492-CF154916E75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71" name="Oval 51">
                <a:extLst>
                  <a:ext uri="{FF2B5EF4-FFF2-40B4-BE49-F238E27FC236}">
                    <a16:creationId xmlns:a16="http://schemas.microsoft.com/office/drawing/2014/main" id="{E5D46610-83EC-41FD-B604-3830A98EBC1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72" name="Oval 52">
                <a:extLst>
                  <a:ext uri="{FF2B5EF4-FFF2-40B4-BE49-F238E27FC236}">
                    <a16:creationId xmlns:a16="http://schemas.microsoft.com/office/drawing/2014/main" id="{F37B3937-0809-4EDD-9156-34EBBF0F7C7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  <p:sp>
            <p:nvSpPr>
              <p:cNvPr id="5173" name="Oval 53">
                <a:extLst>
                  <a:ext uri="{FF2B5EF4-FFF2-40B4-BE49-F238E27FC236}">
                    <a16:creationId xmlns:a16="http://schemas.microsoft.com/office/drawing/2014/main" id="{30301EFD-D311-4929-B0D0-58457C6917E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algn="ctr" eaLnBrk="1" hangingPunct="1">
                  <a:defRPr/>
                </a:pPr>
                <a:endParaRPr lang="pt-BR">
                  <a:latin typeface="Arial" charset="0"/>
                </a:endParaRPr>
              </a:p>
            </p:txBody>
          </p:sp>
        </p:grpSp>
        <p:grpSp>
          <p:nvGrpSpPr>
            <p:cNvPr id="1038" name="Group 54">
              <a:extLst>
                <a:ext uri="{FF2B5EF4-FFF2-40B4-BE49-F238E27FC236}">
                  <a16:creationId xmlns:a16="http://schemas.microsoft.com/office/drawing/2014/main" id="{96B3B216-3E9F-473D-BE74-29A1BC62AC5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9" name="Freeform 55">
                <a:extLst>
                  <a:ext uri="{FF2B5EF4-FFF2-40B4-BE49-F238E27FC236}">
                    <a16:creationId xmlns:a16="http://schemas.microsoft.com/office/drawing/2014/main" id="{76B8D792-B7FB-4763-A56C-B4F9EC599A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36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36 w 382"/>
                  <a:gd name="T19" fmla="*/ 96 h 96"/>
                  <a:gd name="T20" fmla="*/ 290 w 382"/>
                  <a:gd name="T21" fmla="*/ 90 h 96"/>
                  <a:gd name="T22" fmla="*/ 338 w 382"/>
                  <a:gd name="T23" fmla="*/ 84 h 96"/>
                  <a:gd name="T24" fmla="*/ 379 w 382"/>
                  <a:gd name="T25" fmla="*/ 66 h 96"/>
                  <a:gd name="T26" fmla="*/ 409 w 382"/>
                  <a:gd name="T27" fmla="*/ 42 h 96"/>
                  <a:gd name="T28" fmla="*/ 403 w 382"/>
                  <a:gd name="T29" fmla="*/ 42 h 96"/>
                  <a:gd name="T30" fmla="*/ 373 w 382"/>
                  <a:gd name="T31" fmla="*/ 66 h 96"/>
                  <a:gd name="T32" fmla="*/ 332 w 382"/>
                  <a:gd name="T33" fmla="*/ 78 h 96"/>
                  <a:gd name="T34" fmla="*/ 290 w 382"/>
                  <a:gd name="T35" fmla="*/ 90 h 96"/>
                  <a:gd name="T36" fmla="*/ 236 w 382"/>
                  <a:gd name="T37" fmla="*/ 96 h 96"/>
                  <a:gd name="T38" fmla="*/ 236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40" name="Freeform 56">
                <a:extLst>
                  <a:ext uri="{FF2B5EF4-FFF2-40B4-BE49-F238E27FC236}">
                    <a16:creationId xmlns:a16="http://schemas.microsoft.com/office/drawing/2014/main" id="{B66F2B03-F477-4A0C-A543-C9BCC11FF8A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41" name="Freeform 57">
                <a:extLst>
                  <a:ext uri="{FF2B5EF4-FFF2-40B4-BE49-F238E27FC236}">
                    <a16:creationId xmlns:a16="http://schemas.microsoft.com/office/drawing/2014/main" id="{1F5677A2-0F16-44DC-95C3-435AD24D737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42" name="Freeform 58">
                <a:extLst>
                  <a:ext uri="{FF2B5EF4-FFF2-40B4-BE49-F238E27FC236}">
                    <a16:creationId xmlns:a16="http://schemas.microsoft.com/office/drawing/2014/main" id="{3A4CA4C7-6958-4942-AFEF-7314C64EB5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43" name="Freeform 59">
                <a:extLst>
                  <a:ext uri="{FF2B5EF4-FFF2-40B4-BE49-F238E27FC236}">
                    <a16:creationId xmlns:a16="http://schemas.microsoft.com/office/drawing/2014/main" id="{3BC6C071-74CB-415C-959C-C7520C82BF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44" name="Freeform 60">
                <a:extLst>
                  <a:ext uri="{FF2B5EF4-FFF2-40B4-BE49-F238E27FC236}">
                    <a16:creationId xmlns:a16="http://schemas.microsoft.com/office/drawing/2014/main" id="{EDFF6472-BB68-4701-9CBE-B28112D280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46 w 185"/>
                  <a:gd name="T5" fmla="*/ 36 h 210"/>
                  <a:gd name="T6" fmla="*/ 182 w 185"/>
                  <a:gd name="T7" fmla="*/ 72 h 210"/>
                  <a:gd name="T8" fmla="*/ 188 w 185"/>
                  <a:gd name="T9" fmla="*/ 90 h 210"/>
                  <a:gd name="T10" fmla="*/ 194 w 185"/>
                  <a:gd name="T11" fmla="*/ 114 h 210"/>
                  <a:gd name="T12" fmla="*/ 188 w 185"/>
                  <a:gd name="T13" fmla="*/ 138 h 210"/>
                  <a:gd name="T14" fmla="*/ 176 w 185"/>
                  <a:gd name="T15" fmla="*/ 162 h 210"/>
                  <a:gd name="T16" fmla="*/ 146 w 185"/>
                  <a:gd name="T17" fmla="*/ 180 h 210"/>
                  <a:gd name="T18" fmla="*/ 90 w 185"/>
                  <a:gd name="T19" fmla="*/ 198 h 210"/>
                  <a:gd name="T20" fmla="*/ 123 w 185"/>
                  <a:gd name="T21" fmla="*/ 210 h 210"/>
                  <a:gd name="T22" fmla="*/ 158 w 185"/>
                  <a:gd name="T23" fmla="*/ 192 h 210"/>
                  <a:gd name="T24" fmla="*/ 188 w 185"/>
                  <a:gd name="T25" fmla="*/ 168 h 210"/>
                  <a:gd name="T26" fmla="*/ 206 w 185"/>
                  <a:gd name="T27" fmla="*/ 144 h 210"/>
                  <a:gd name="T28" fmla="*/ 212 w 185"/>
                  <a:gd name="T29" fmla="*/ 114 h 210"/>
                  <a:gd name="T30" fmla="*/ 206 w 185"/>
                  <a:gd name="T31" fmla="*/ 90 h 210"/>
                  <a:gd name="T32" fmla="*/ 200 w 185"/>
                  <a:gd name="T33" fmla="*/ 66 h 210"/>
                  <a:gd name="T34" fmla="*/ 182 w 185"/>
                  <a:gd name="T35" fmla="*/ 48 h 210"/>
                  <a:gd name="T36" fmla="*/ 158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45" name="Freeform 61">
                <a:extLst>
                  <a:ext uri="{FF2B5EF4-FFF2-40B4-BE49-F238E27FC236}">
                    <a16:creationId xmlns:a16="http://schemas.microsoft.com/office/drawing/2014/main" id="{F530A925-CFE6-452F-8173-5A94D645A683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046" name="Group 62">
                <a:extLst>
                  <a:ext uri="{FF2B5EF4-FFF2-40B4-BE49-F238E27FC236}">
                    <a16:creationId xmlns:a16="http://schemas.microsoft.com/office/drawing/2014/main" id="{27CEC924-24B2-489C-AF41-5A55EE02C6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" name="Oval 63">
                  <a:extLst>
                    <a:ext uri="{FF2B5EF4-FFF2-40B4-BE49-F238E27FC236}">
                      <a16:creationId xmlns:a16="http://schemas.microsoft.com/office/drawing/2014/main" id="{6133B638-0A26-4A91-B792-09026CF6B46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/>
                <a:lstStyle>
                  <a:lvl1pPr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pt-BR" altLang="pt-BR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7B902103-19B2-407A-926E-90A086F2E93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/>
                <a:lstStyle>
                  <a:lvl1pPr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pt-BR" altLang="pt-BR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066D00EA-6336-4474-9D98-E153CA41DB54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/>
                <a:lstStyle>
                  <a:lvl1pPr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pt-BR" altLang="pt-BR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1DDB2EEE-F45C-4897-B90B-9E38ABD59E8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/>
                <a:lstStyle>
                  <a:lvl1pPr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defRPr/>
                  </a:pPr>
                  <a:endParaRPr lang="pt-BR" altLang="pt-BR"/>
                </a:p>
              </p:txBody>
            </p:sp>
          </p:grpSp>
        </p:grpSp>
      </p:grpSp>
      <p:sp>
        <p:nvSpPr>
          <p:cNvPr id="5187" name="Rectangle 67">
            <a:extLst>
              <a:ext uri="{FF2B5EF4-FFF2-40B4-BE49-F238E27FC236}">
                <a16:creationId xmlns:a16="http://schemas.microsoft.com/office/drawing/2014/main" id="{49A13269-C4A4-4C66-81C4-ED9C8C75C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5188" name="Rectangle 68">
            <a:extLst>
              <a:ext uri="{FF2B5EF4-FFF2-40B4-BE49-F238E27FC236}">
                <a16:creationId xmlns:a16="http://schemas.microsoft.com/office/drawing/2014/main" id="{94FC39FD-25B2-482C-ACDD-7A455FBA1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5189" name="Rectangle 69">
            <a:extLst>
              <a:ext uri="{FF2B5EF4-FFF2-40B4-BE49-F238E27FC236}">
                <a16:creationId xmlns:a16="http://schemas.microsoft.com/office/drawing/2014/main" id="{03430DB7-EA7A-4033-A6C7-7B341A97DB5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190" name="Rectangle 70">
            <a:extLst>
              <a:ext uri="{FF2B5EF4-FFF2-40B4-BE49-F238E27FC236}">
                <a16:creationId xmlns:a16="http://schemas.microsoft.com/office/drawing/2014/main" id="{A5A5CD77-46BB-4910-B44E-8B9C05DFEB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191" name="Rectangle 71">
            <a:extLst>
              <a:ext uri="{FF2B5EF4-FFF2-40B4-BE49-F238E27FC236}">
                <a16:creationId xmlns:a16="http://schemas.microsoft.com/office/drawing/2014/main" id="{8417E018-80FB-4DF4-9D1B-C77B28F4CF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7117153-0F63-404E-A4B3-619ADCE732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72" name="CaixaDeTexto 7">
            <a:extLst>
              <a:ext uri="{FF2B5EF4-FFF2-40B4-BE49-F238E27FC236}">
                <a16:creationId xmlns:a16="http://schemas.microsoft.com/office/drawing/2014/main" id="{3431BDA0-137C-4108-8F9C-77B18DBD70B6}"/>
              </a:ext>
            </a:extLst>
          </p:cNvPr>
          <p:cNvSpPr txBox="1"/>
          <p:nvPr userDrawn="1"/>
        </p:nvSpPr>
        <p:spPr>
          <a:xfrm rot="19435882">
            <a:off x="-5666900" y="2921170"/>
            <a:ext cx="23525800" cy="1015663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6000" dirty="0" err="1">
                <a:solidFill>
                  <a:schemeClr val="tx1">
                    <a:alpha val="20000"/>
                  </a:schemeClr>
                </a:solidFill>
                <a:latin typeface="Bradley Hand ITC" panose="03070402050302030203" pitchFamily="66" charset="0"/>
              </a:rPr>
              <a:t>Profº</a:t>
            </a:r>
            <a:r>
              <a:rPr lang="pt-BR" sz="6000" dirty="0">
                <a:solidFill>
                  <a:schemeClr val="tx1">
                    <a:alpha val="20000"/>
                  </a:schemeClr>
                </a:solidFill>
                <a:latin typeface="Bradley Hand ITC" panose="03070402050302030203" pitchFamily="66" charset="0"/>
              </a:rPr>
              <a:t> Evandro Luiz </a:t>
            </a:r>
            <a:r>
              <a:rPr lang="pt-BR" sz="6000" dirty="0" err="1">
                <a:solidFill>
                  <a:schemeClr val="tx1">
                    <a:alpha val="20000"/>
                  </a:schemeClr>
                </a:solidFill>
                <a:latin typeface="Bradley Hand ITC" panose="03070402050302030203" pitchFamily="66" charset="0"/>
              </a:rPr>
              <a:t>Casetta</a:t>
            </a:r>
            <a:endParaRPr lang="pt-BR" sz="6000" dirty="0">
              <a:solidFill>
                <a:schemeClr val="tx1">
                  <a:alpha val="20000"/>
                </a:schemeClr>
              </a:solidFill>
              <a:latin typeface="Bradley Hand ITC" panose="03070402050302030203" pitchFamily="66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2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DA44D209-08DF-484E-B3B7-F47D2C1E3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072D7913-8138-4C5F-91C8-98F9C1C16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de texto Mestres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98F06C-66FA-4357-B42F-C5CC51E7C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74F36B-CABB-4439-812C-677C6D38D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345283-AF82-444D-A2AF-E1B07E2BC5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CC94CD-5958-417C-B5B5-54EEAE9E3E0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7" name="CaixaDeTexto 7">
            <a:extLst>
              <a:ext uri="{FF2B5EF4-FFF2-40B4-BE49-F238E27FC236}">
                <a16:creationId xmlns:a16="http://schemas.microsoft.com/office/drawing/2014/main" id="{20C683BE-628A-48A1-BA0A-CAA8345E7429}"/>
              </a:ext>
            </a:extLst>
          </p:cNvPr>
          <p:cNvSpPr txBox="1"/>
          <p:nvPr userDrawn="1"/>
        </p:nvSpPr>
        <p:spPr>
          <a:xfrm rot="19435882">
            <a:off x="-5669017" y="2841002"/>
            <a:ext cx="23525800" cy="1015663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dirty="0" err="1">
                <a:solidFill>
                  <a:schemeClr val="tx1">
                    <a:alpha val="20000"/>
                  </a:schemeClr>
                </a:solidFill>
                <a:latin typeface="Bradley Hand ITC" panose="03070402050302030203" pitchFamily="66" charset="0"/>
              </a:rPr>
              <a:t>Profº</a:t>
            </a:r>
            <a:r>
              <a:rPr lang="pt-BR" sz="6000" dirty="0">
                <a:solidFill>
                  <a:schemeClr val="tx1">
                    <a:alpha val="20000"/>
                  </a:schemeClr>
                </a:solidFill>
                <a:latin typeface="Bradley Hand ITC" panose="03070402050302030203" pitchFamily="66" charset="0"/>
              </a:rPr>
              <a:t> Evandro Luiz </a:t>
            </a:r>
            <a:r>
              <a:rPr lang="pt-BR" sz="6000" dirty="0" err="1">
                <a:solidFill>
                  <a:schemeClr val="tx1">
                    <a:alpha val="20000"/>
                  </a:schemeClr>
                </a:solidFill>
                <a:latin typeface="Bradley Hand ITC" panose="03070402050302030203" pitchFamily="66" charset="0"/>
              </a:rPr>
              <a:t>Casetta</a:t>
            </a:r>
            <a:endParaRPr lang="pt-BR" sz="6000" dirty="0">
              <a:solidFill>
                <a:schemeClr val="tx1">
                  <a:alpha val="20000"/>
                </a:schemeClr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29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rnDo-64JKA4" TargetMode="Externa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lurall.e24h.com.br/vestibular/audio-aulas/?player=21D86AD6-9C18-479B-BAD7-6C062906055B" TargetMode="External"/><Relationship Id="rId2" Type="http://schemas.openxmlformats.org/officeDocument/2006/relationships/hyperlink" Target="https://www.youtube.com/watch?v=ZVFU-uT4_M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znXtDOWf258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tângulo 2">
            <a:extLst>
              <a:ext uri="{FF2B5EF4-FFF2-40B4-BE49-F238E27FC236}">
                <a16:creationId xmlns:a16="http://schemas.microsoft.com/office/drawing/2014/main" id="{BDF2F6C7-4033-4758-A571-D043FBED2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584" y="6536377"/>
            <a:ext cx="7920037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  <a:hlinkClick r:id="rId2"/>
              </a:rPr>
              <a:t>Entrevista desafios do </a:t>
            </a:r>
            <a:r>
              <a:rPr kumimoji="0" lang="pt-BR" altLang="pt-B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  <a:hlinkClick r:id="rId2"/>
              </a:rPr>
              <a:t>crec</a:t>
            </a:r>
            <a:r>
              <a:rPr kumimoji="0" lang="pt-BR" altLang="pt-BR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  <a:hlinkClick r:id="rId2"/>
              </a:rPr>
              <a:t> população  21:oo https://www.youtube.com/watch?v=rnDo-64JKA4</a:t>
            </a:r>
            <a:endParaRPr kumimoji="0" lang="pt-BR" altLang="pt-BR" sz="1200" b="0" i="0" u="none" strike="noStrike" kern="1200" cap="none" spc="0" normalizeH="0" baseline="0" noProof="0" dirty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0FF2AE0-33C2-4F85-A718-23155C63A6C7}"/>
              </a:ext>
            </a:extLst>
          </p:cNvPr>
          <p:cNvSpPr txBox="1"/>
          <p:nvPr/>
        </p:nvSpPr>
        <p:spPr>
          <a:xfrm>
            <a:off x="1452967" y="138534"/>
            <a:ext cx="884088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5400" dirty="0">
                <a:solidFill>
                  <a:srgbClr val="FFFF00"/>
                </a:solidFill>
                <a:cs typeface="Arial" panose="020B0604020202020204" pitchFamily="34" charset="0"/>
              </a:rPr>
              <a:t>POVOAMENTO DO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TERRIÓRIO BRASILEIRO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5400" dirty="0">
                <a:solidFill>
                  <a:srgbClr val="FFFF00"/>
                </a:solidFill>
                <a:cs typeface="Arial" panose="020B0604020202020204" pitchFamily="34" charset="0"/>
              </a:rPr>
              <a:t>E MIGRAÇÕES INTERNAS</a:t>
            </a:r>
            <a:endParaRPr kumimoji="0" lang="pt-BR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EA4CD26-2FA5-4E8C-AE0F-64B26028B9E6}"/>
              </a:ext>
            </a:extLst>
          </p:cNvPr>
          <p:cNvSpPr txBox="1"/>
          <p:nvPr/>
        </p:nvSpPr>
        <p:spPr>
          <a:xfrm>
            <a:off x="335360" y="6002124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Módulo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kumimoji="0" lang="pt-BR" sz="28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F013A7E-06B1-4FE1-BF07-D3BB9BDFA749}"/>
              </a:ext>
            </a:extLst>
          </p:cNvPr>
          <p:cNvSpPr txBox="1"/>
          <p:nvPr/>
        </p:nvSpPr>
        <p:spPr>
          <a:xfrm>
            <a:off x="4583832" y="6002124"/>
            <a:ext cx="72042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Caderno 04                             Páginas</a:t>
            </a:r>
            <a:r>
              <a:rPr kumimoji="0" lang="pt-BR" sz="28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189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5" descr="Resultado de imagem para frases de milton santos">
            <a:extLst>
              <a:ext uri="{FF2B5EF4-FFF2-40B4-BE49-F238E27FC236}">
                <a16:creationId xmlns:a16="http://schemas.microsoft.com/office/drawing/2014/main" id="{DA20B6AF-929E-4449-B5B5-977972CB1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492" y="2680771"/>
            <a:ext cx="9145016" cy="332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ixaDeTexto 1">
            <a:extLst>
              <a:ext uri="{FF2B5EF4-FFF2-40B4-BE49-F238E27FC236}">
                <a16:creationId xmlns:a16="http://schemas.microsoft.com/office/drawing/2014/main" id="{05B080B3-44FF-4C4A-B3F7-9E4538F74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472" y="0"/>
            <a:ext cx="823873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dirty="0">
                <a:solidFill>
                  <a:srgbClr val="FFFF00"/>
                </a:solidFill>
              </a:rPr>
              <a:t>Atenção para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dirty="0">
                <a:solidFill>
                  <a:srgbClr val="FFFF00"/>
                </a:solidFill>
              </a:rPr>
              <a:t>MOVIMENTOS MIGRATÓRIOS INTERNOS</a:t>
            </a:r>
          </a:p>
        </p:txBody>
      </p:sp>
      <p:sp>
        <p:nvSpPr>
          <p:cNvPr id="13316" name="CaixaDeTexto 6">
            <a:extLst>
              <a:ext uri="{FF2B5EF4-FFF2-40B4-BE49-F238E27FC236}">
                <a16:creationId xmlns:a16="http://schemas.microsoft.com/office/drawing/2014/main" id="{A05BFED0-7C44-440C-9005-6AAE22F3F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934" y="3717032"/>
            <a:ext cx="760485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dirty="0"/>
              <a:t>paulistas, nordestinos e principalmente sulistas que estenderam a fronteira agrícola rumo ao CO e Amazônia a partir dos anos de 1970. Atualmente MAPITOBA se revela importante área de expansão da fronteira agrícola.  </a:t>
            </a:r>
          </a:p>
        </p:txBody>
      </p:sp>
      <p:pic>
        <p:nvPicPr>
          <p:cNvPr id="13317" name="Picture 6" descr="Mapitoba: conheça a última fronteira agrícola do Brasil - UOL Educação">
            <a:extLst>
              <a:ext uri="{FF2B5EF4-FFF2-40B4-BE49-F238E27FC236}">
                <a16:creationId xmlns:a16="http://schemas.microsoft.com/office/drawing/2014/main" id="{1EF77C0C-56B1-4035-A18C-76D63898C6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" y="4210653"/>
            <a:ext cx="3912001" cy="190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7" descr="Pin em art">
            <a:extLst>
              <a:ext uri="{FF2B5EF4-FFF2-40B4-BE49-F238E27FC236}">
                <a16:creationId xmlns:a16="http://schemas.microsoft.com/office/drawing/2014/main" id="{ACA97D05-4BFA-4C9D-AED1-66E7DC643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82" y="1546991"/>
            <a:ext cx="3879066" cy="2052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DC366EC-222D-4930-A54B-F4F3300064AA}"/>
              </a:ext>
            </a:extLst>
          </p:cNvPr>
          <p:cNvSpPr txBox="1"/>
          <p:nvPr/>
        </p:nvSpPr>
        <p:spPr>
          <a:xfrm>
            <a:off x="1129437" y="3693406"/>
            <a:ext cx="347662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altLang="pt-BR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Frentes pioneiras: </a:t>
            </a:r>
            <a:endParaRPr lang="pt-BR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5435C41-EC52-4D77-939F-51E68E1721FA}"/>
              </a:ext>
            </a:extLst>
          </p:cNvPr>
          <p:cNvSpPr txBox="1"/>
          <p:nvPr/>
        </p:nvSpPr>
        <p:spPr>
          <a:xfrm>
            <a:off x="2279576" y="1015019"/>
            <a:ext cx="25310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altLang="pt-BR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Êxodo rural: </a:t>
            </a:r>
            <a:endParaRPr lang="pt-BR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B492A8E-363A-43E1-8E9E-08D9FA9FDB42}"/>
              </a:ext>
            </a:extLst>
          </p:cNvPr>
          <p:cNvSpPr txBox="1"/>
          <p:nvPr/>
        </p:nvSpPr>
        <p:spPr>
          <a:xfrm>
            <a:off x="4449913" y="1048607"/>
            <a:ext cx="738728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dirty="0"/>
              <a:t>saída de populações do campo  rumo às cidades foi muito intenso  após os anos de 1940.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ângulo 1">
            <a:extLst>
              <a:ext uri="{FF2B5EF4-FFF2-40B4-BE49-F238E27FC236}">
                <a16:creationId xmlns:a16="http://schemas.microsoft.com/office/drawing/2014/main" id="{0B4AFD04-D00E-48FA-8A2B-216E08E02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276474"/>
            <a:ext cx="89102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dirty="0">
                <a:solidFill>
                  <a:srgbClr val="FFFF00"/>
                </a:solidFill>
              </a:rPr>
              <a:t>Atenção para MOVIMENTOS MIGRATÓRIOS PENDULARES INTERNOS</a:t>
            </a:r>
          </a:p>
        </p:txBody>
      </p:sp>
      <p:sp>
        <p:nvSpPr>
          <p:cNvPr id="14339" name="CaixaDeTexto 2">
            <a:extLst>
              <a:ext uri="{FF2B5EF4-FFF2-40B4-BE49-F238E27FC236}">
                <a16:creationId xmlns:a16="http://schemas.microsoft.com/office/drawing/2014/main" id="{DE9514C7-33C7-4399-B47C-818E5133E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983" y="1435905"/>
            <a:ext cx="100615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Corumbas</a:t>
            </a:r>
            <a:r>
              <a:rPr lang="pt-BR" altLang="pt-B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pt-BR" altLang="pt-BR" sz="2400" dirty="0"/>
              <a:t>nordestinos que migram do Sertão para a Zonada Mata durante o período  das secas.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dirty="0"/>
          </a:p>
        </p:txBody>
      </p:sp>
      <p:sp>
        <p:nvSpPr>
          <p:cNvPr id="14340" name="CaixaDeTexto 4">
            <a:extLst>
              <a:ext uri="{FF2B5EF4-FFF2-40B4-BE49-F238E27FC236}">
                <a16:creationId xmlns:a16="http://schemas.microsoft.com/office/drawing/2014/main" id="{97B4CF23-9F31-466C-B630-164E0AF30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2548522"/>
            <a:ext cx="11449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Boias frias: </a:t>
            </a:r>
            <a:r>
              <a:rPr lang="pt-BR" altLang="pt-BR" sz="2400" dirty="0"/>
              <a:t>trabalhadores temporários que vivem nas cidades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dirty="0"/>
              <a:t>e trabalham diariamente no campo.</a:t>
            </a:r>
          </a:p>
        </p:txBody>
      </p:sp>
      <p:sp>
        <p:nvSpPr>
          <p:cNvPr id="14341" name="CaixaDeTexto 5">
            <a:extLst>
              <a:ext uri="{FF2B5EF4-FFF2-40B4-BE49-F238E27FC236}">
                <a16:creationId xmlns:a16="http://schemas.microsoft.com/office/drawing/2014/main" id="{3130BC50-7A16-4210-A9B1-E0D60C4F1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983" y="3524071"/>
            <a:ext cx="96488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Pendular urbano: </a:t>
            </a:r>
            <a:r>
              <a:rPr lang="pt-BR" altLang="pt-BR" sz="2400" dirty="0"/>
              <a:t>massas de pessoas que se deslocam todos dias dentro das grandes cidades ou vizinhanças. </a:t>
            </a:r>
          </a:p>
        </p:txBody>
      </p:sp>
      <p:sp>
        <p:nvSpPr>
          <p:cNvPr id="14342" name="CaixaDeTexto 6">
            <a:extLst>
              <a:ext uri="{FF2B5EF4-FFF2-40B4-BE49-F238E27FC236}">
                <a16:creationId xmlns:a16="http://schemas.microsoft.com/office/drawing/2014/main" id="{891E7F54-A5B1-451F-87E5-162555FCF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4610466"/>
            <a:ext cx="96075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Weekend: </a:t>
            </a:r>
            <a:r>
              <a:rPr lang="pt-BR" altLang="pt-BR" sz="2400" dirty="0"/>
              <a:t>fluxos durante fins de semana ou férias para praias,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dirty="0"/>
              <a:t>campo ou montanha.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tângulo 1">
            <a:extLst>
              <a:ext uri="{FF2B5EF4-FFF2-40B4-BE49-F238E27FC236}">
                <a16:creationId xmlns:a16="http://schemas.microsoft.com/office/drawing/2014/main" id="{53890D4D-DB8B-4970-8E78-B6AF59257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5" y="620713"/>
            <a:ext cx="885825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 </a:t>
            </a:r>
            <a:endParaRPr lang="pt-BR" altLang="pt-BR" sz="36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3600"/>
              <a:t>COMPLEMENTE SEUS ESTUDOS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pt-BR" sz="36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pt-BR" sz="36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/>
              <a:t>- Assista ao vídeo, que apesar do romantismo retrata um pouco das frentes pioneiras em direção ao Brasil Central - A Conquista do Oeste (Mato Grosso) 14:47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 u="sng">
                <a:hlinkClick r:id="rId2"/>
              </a:rPr>
              <a:t>https://www.youtube.com/watch?v=ZVFU-uT4_M4</a:t>
            </a:r>
            <a:endParaRPr lang="pt-BR" altLang="pt-BR" sz="2000"/>
          </a:p>
          <a:p>
            <a:pPr fontAlgn="t">
              <a:spcBef>
                <a:spcPct val="0"/>
              </a:spcBef>
              <a:buClrTx/>
              <a:buSzTx/>
              <a:buFontTx/>
              <a:buNone/>
            </a:pPr>
            <a:endParaRPr lang="pt-BR" altLang="pt-BR" sz="2000"/>
          </a:p>
          <a:p>
            <a:pPr fontAlgn="t">
              <a:spcBef>
                <a:spcPct val="0"/>
              </a:spcBef>
              <a:buClrTx/>
              <a:buSzTx/>
              <a:buFontTx/>
              <a:buNone/>
            </a:pPr>
            <a:endParaRPr lang="pt-BR" altLang="pt-BR" sz="2000"/>
          </a:p>
          <a:p>
            <a:pPr fontAlgn="t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/>
              <a:t>-  Ouça o áudio "Êxodo Rural Migração” a respeito do Brasil, disponível em Escola 24h:</a:t>
            </a:r>
            <a:endParaRPr lang="pt-BR" altLang="pt-BR" sz="2000" i="1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000" u="sng">
                <a:hlinkClick r:id="rId3"/>
              </a:rPr>
              <a:t>https://plurall.e24h.com.br/vestibular/audio-aulas/?player=21D86AD6-9C18-479B-BAD7-6C062906055B</a:t>
            </a:r>
            <a:endParaRPr lang="pt-BR" altLang="pt-BR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38ED09D-A0CF-4F60-862C-367098282DDE}"/>
              </a:ext>
            </a:extLst>
          </p:cNvPr>
          <p:cNvSpPr txBox="1"/>
          <p:nvPr/>
        </p:nvSpPr>
        <p:spPr>
          <a:xfrm>
            <a:off x="1315313" y="1541167"/>
            <a:ext cx="10442575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2">
              <a:defRPr/>
            </a:pPr>
            <a:endParaRPr lang="pt-BR" sz="3200" dirty="0"/>
          </a:p>
          <a:p>
            <a:pPr marL="342900" indent="-342900">
              <a:buFontTx/>
              <a:buChar char="-"/>
              <a:defRPr/>
            </a:pPr>
            <a:r>
              <a:rPr lang="pt-BR" sz="3200" dirty="0"/>
              <a:t>Amazônia : drogas do sertão</a:t>
            </a:r>
          </a:p>
          <a:p>
            <a:pPr marL="342900" indent="-342900">
              <a:buFontTx/>
              <a:buChar char="-"/>
              <a:defRPr/>
            </a:pPr>
            <a:r>
              <a:rPr lang="pt-BR" sz="3200" dirty="0"/>
              <a:t>Zona da Mata Nordestina : cana-de-açúcar/cacau</a:t>
            </a:r>
          </a:p>
          <a:p>
            <a:pPr marL="342900" indent="-342900">
              <a:buFontTx/>
              <a:buChar char="-"/>
              <a:defRPr/>
            </a:pPr>
            <a:r>
              <a:rPr lang="pt-BR" sz="3200" dirty="0"/>
              <a:t>Pampas : pecuária extensiva</a:t>
            </a:r>
          </a:p>
          <a:p>
            <a:pPr marL="342900" indent="-342900">
              <a:buFontTx/>
              <a:buChar char="-"/>
              <a:defRPr/>
            </a:pPr>
            <a:r>
              <a:rPr lang="pt-BR" sz="3200" dirty="0"/>
              <a:t>Sudeste / GO / MT : mineração</a:t>
            </a:r>
          </a:p>
          <a:p>
            <a:pPr marL="342900" indent="-342900">
              <a:buFontTx/>
              <a:buChar char="-"/>
              <a:defRPr/>
            </a:pPr>
            <a:r>
              <a:rPr lang="pt-BR" sz="3200" dirty="0"/>
              <a:t>Sertão Nordestino : pecuária extensiva</a:t>
            </a:r>
          </a:p>
          <a:p>
            <a:pPr marL="342900" indent="-342900">
              <a:buFontTx/>
              <a:buChar char="-"/>
              <a:defRPr/>
            </a:pPr>
            <a:r>
              <a:rPr lang="pt-BR" sz="3200" dirty="0"/>
              <a:t>Sudeste: café</a:t>
            </a:r>
          </a:p>
          <a:p>
            <a:pPr marL="342900" indent="-342900">
              <a:buFontTx/>
              <a:buChar char="-"/>
              <a:defRPr/>
            </a:pPr>
            <a:r>
              <a:rPr lang="pt-BR" sz="3200" dirty="0"/>
              <a:t>Amazônia Ocidental : borracha</a:t>
            </a:r>
          </a:p>
          <a:p>
            <a:pPr>
              <a:defRPr/>
            </a:pPr>
            <a:endParaRPr lang="pt-BR" sz="3200" dirty="0"/>
          </a:p>
        </p:txBody>
      </p:sp>
      <p:sp>
        <p:nvSpPr>
          <p:cNvPr id="5123" name="Retângulo 1">
            <a:extLst>
              <a:ext uri="{FF2B5EF4-FFF2-40B4-BE49-F238E27FC236}">
                <a16:creationId xmlns:a16="http://schemas.microsoft.com/office/drawing/2014/main" id="{445A537B-57CC-4852-B91A-3580DA488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908050"/>
            <a:ext cx="110791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pt-BR" altLang="pt-BR" dirty="0">
                <a:solidFill>
                  <a:schemeClr val="bg1"/>
                </a:solidFill>
              </a:rPr>
              <a:t>  </a:t>
            </a:r>
            <a:r>
              <a:rPr lang="pt-BR" altLang="pt-BR" dirty="0"/>
              <a:t>É possível traçar um </a:t>
            </a:r>
            <a:r>
              <a:rPr lang="pt-BR" altLang="pt-BR" dirty="0">
                <a:highlight>
                  <a:srgbClr val="0000FF"/>
                </a:highlight>
              </a:rPr>
              <a:t>paralelo</a:t>
            </a:r>
            <a:r>
              <a:rPr lang="pt-BR" altLang="pt-BR" dirty="0"/>
              <a:t> da distribuição demográfica com os principais </a:t>
            </a:r>
            <a:r>
              <a:rPr lang="pt-BR" altLang="pt-BR" dirty="0">
                <a:highlight>
                  <a:srgbClr val="0000FF"/>
                </a:highlight>
              </a:rPr>
              <a:t>ciclos econômicos</a:t>
            </a:r>
            <a:r>
              <a:rPr lang="pt-BR" altLang="pt-BR" dirty="0"/>
              <a:t>: </a:t>
            </a:r>
          </a:p>
        </p:txBody>
      </p:sp>
      <p:sp>
        <p:nvSpPr>
          <p:cNvPr id="5124" name="Retângulo 4">
            <a:extLst>
              <a:ext uri="{FF2B5EF4-FFF2-40B4-BE49-F238E27FC236}">
                <a16:creationId xmlns:a16="http://schemas.microsoft.com/office/drawing/2014/main" id="{7FED45D3-81CC-4A4A-80F8-7DFBADCF8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30200" y="106363"/>
            <a:ext cx="12004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2" algn="ctr">
              <a:spcBef>
                <a:spcPct val="0"/>
              </a:spcBef>
              <a:buClrTx/>
              <a:buFontTx/>
              <a:buNone/>
            </a:pPr>
            <a:r>
              <a:rPr lang="pt-BR" altLang="pt-BR" sz="3600">
                <a:solidFill>
                  <a:srgbClr val="FFFF00"/>
                </a:solidFill>
              </a:rPr>
              <a:t>PRINCIPAIS EIXOS DE OCUPAÇÃO TERRITORIAL</a:t>
            </a:r>
          </a:p>
        </p:txBody>
      </p:sp>
      <p:sp>
        <p:nvSpPr>
          <p:cNvPr id="5125" name="Retângulo 3">
            <a:extLst>
              <a:ext uri="{FF2B5EF4-FFF2-40B4-BE49-F238E27FC236}">
                <a16:creationId xmlns:a16="http://schemas.microsoft.com/office/drawing/2014/main" id="{C891902D-8FC3-47D4-99C6-2825F6AD4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" y="5621974"/>
            <a:ext cx="11664950" cy="1077218"/>
          </a:xfrm>
          <a:prstGeom prst="rect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  <a:effectLst>
            <a:glow rad="228600">
              <a:schemeClr val="accent1">
                <a:lumMod val="60000"/>
                <a:lumOff val="40000"/>
                <a:alpha val="40000"/>
              </a:schemeClr>
            </a:glo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dirty="0">
                <a:solidFill>
                  <a:srgbClr val="FFFF00"/>
                </a:solidFill>
              </a:rPr>
              <a:t> </a:t>
            </a:r>
            <a:r>
              <a:rPr lang="pt-BR" altLang="pt-BR" dirty="0"/>
              <a:t>Essa dinâmica espacial da população se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dirty="0"/>
              <a:t>mantém até a metade do século XX.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A74ADEC-2ED6-4519-AA3F-221C2108FBEE}"/>
              </a:ext>
            </a:extLst>
          </p:cNvPr>
          <p:cNvSpPr txBox="1"/>
          <p:nvPr/>
        </p:nvSpPr>
        <p:spPr>
          <a:xfrm>
            <a:off x="623392" y="363915"/>
            <a:ext cx="1074754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pt-BR" altLang="pt-BR" sz="3200" dirty="0">
                <a:cs typeface="Arial" panose="020B0604020202020204" pitchFamily="34" charset="0"/>
              </a:rPr>
              <a:t>  A partir de meados do século XX a </a:t>
            </a:r>
            <a:r>
              <a:rPr lang="pt-BR" altLang="pt-BR" sz="3200" dirty="0">
                <a:highlight>
                  <a:srgbClr val="0000FF"/>
                </a:highlight>
                <a:cs typeface="Arial" panose="020B0604020202020204" pitchFamily="34" charset="0"/>
              </a:rPr>
              <a:t>industrialização</a:t>
            </a:r>
            <a:r>
              <a:rPr lang="pt-BR" altLang="pt-BR" sz="3200" dirty="0">
                <a:cs typeface="Arial" panose="020B0604020202020204" pitchFamily="34" charset="0"/>
              </a:rPr>
              <a:t> e a </a:t>
            </a:r>
            <a:r>
              <a:rPr lang="pt-BR" altLang="pt-BR" sz="3200" dirty="0">
                <a:highlight>
                  <a:srgbClr val="0000FF"/>
                </a:highlight>
                <a:cs typeface="Arial" panose="020B0604020202020204" pitchFamily="34" charset="0"/>
              </a:rPr>
              <a:t>modernização do campo</a:t>
            </a:r>
            <a:r>
              <a:rPr lang="pt-BR" altLang="pt-BR" sz="3200" dirty="0">
                <a:cs typeface="Arial" panose="020B0604020202020204" pitchFamily="34" charset="0"/>
              </a:rPr>
              <a:t> se tornam principais fatores que  </a:t>
            </a:r>
            <a:r>
              <a:rPr lang="pt-BR" altLang="pt-BR" sz="3200" dirty="0">
                <a:highlight>
                  <a:srgbClr val="0000FF"/>
                </a:highlight>
                <a:cs typeface="Arial" panose="020B0604020202020204" pitchFamily="34" charset="0"/>
              </a:rPr>
              <a:t>reorganizaram o espaço</a:t>
            </a:r>
            <a:r>
              <a:rPr lang="pt-BR" altLang="pt-BR" sz="3200" dirty="0">
                <a:cs typeface="Arial" panose="020B0604020202020204" pitchFamily="34" charset="0"/>
              </a:rPr>
              <a:t> brasileiro:</a:t>
            </a:r>
            <a:br>
              <a:rPr lang="pt-BR" altLang="pt-BR" sz="3200" dirty="0">
                <a:cs typeface="Arial" panose="020B0604020202020204" pitchFamily="34" charset="0"/>
              </a:rPr>
            </a:br>
            <a:endParaRPr lang="pt-BR" altLang="pt-BR" sz="3200" dirty="0">
              <a:cs typeface="Arial" panose="020B0604020202020204" pitchFamily="34" charset="0"/>
            </a:endParaRPr>
          </a:p>
          <a:p>
            <a:pPr>
              <a:defRPr/>
            </a:pPr>
            <a:r>
              <a:rPr lang="pt-BR" altLang="pt-BR" sz="3200" dirty="0">
                <a:latin typeface="Arial" charset="0"/>
              </a:rPr>
              <a:t>- Integração do mercado nacional;</a:t>
            </a:r>
          </a:p>
          <a:p>
            <a:pPr>
              <a:defRPr/>
            </a:pPr>
            <a:endParaRPr lang="pt-BR" altLang="pt-BR" sz="3200" dirty="0">
              <a:latin typeface="Arial" charset="0"/>
            </a:endParaRPr>
          </a:p>
          <a:p>
            <a:pPr>
              <a:defRPr/>
            </a:pPr>
            <a:r>
              <a:rPr lang="pt-BR" sz="3200" dirty="0">
                <a:latin typeface="Arial" charset="0"/>
              </a:rPr>
              <a:t>- nova distribuição da divisão territorial do trabalho;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endParaRPr lang="pt-BR" sz="3200" dirty="0">
              <a:latin typeface="Arial" charset="0"/>
            </a:endParaRPr>
          </a:p>
          <a:p>
            <a:pPr>
              <a:defRPr/>
            </a:pPr>
            <a:r>
              <a:rPr lang="pt-BR" sz="3200" dirty="0">
                <a:latin typeface="Arial" charset="0"/>
              </a:rPr>
              <a:t>- desequilíbrios de desenvolvimento regionais.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A3480B6-BFD2-41F3-A02A-9FC69D9B2950}"/>
              </a:ext>
            </a:extLst>
          </p:cNvPr>
          <p:cNvSpPr txBox="1"/>
          <p:nvPr/>
        </p:nvSpPr>
        <p:spPr>
          <a:xfrm>
            <a:off x="1092394" y="5301208"/>
            <a:ext cx="9809544" cy="954107"/>
          </a:xfrm>
          <a:prstGeom prst="rect">
            <a:avLst/>
          </a:prstGeom>
          <a:solidFill>
            <a:srgbClr val="FF0000"/>
          </a:solidFill>
          <a:ln w="38100">
            <a:solidFill>
              <a:srgbClr val="FFFF00"/>
            </a:solidFill>
          </a:ln>
          <a:effectLst>
            <a:glow rad="228600">
              <a:schemeClr val="accent1">
                <a:lumMod val="60000"/>
                <a:lumOff val="40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</a:rPr>
              <a:t>A nova dinâmica econômica e ações governamentais aceleram a mobilidade demográfica espacial.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http://2.bp.blogspot.com/-z_XALY9Pf34/UdMDxvGZPJI/AAAAAAAAFbk/MUJkn-14HdQ/s593/MIGRA%C3%87%C3%95ES+NO+BRASIL.jpg">
            <a:extLst>
              <a:ext uri="{FF2B5EF4-FFF2-40B4-BE49-F238E27FC236}">
                <a16:creationId xmlns:a16="http://schemas.microsoft.com/office/drawing/2014/main" id="{E75B7741-AEA5-45C1-804B-45AF412C2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242" y="2060848"/>
            <a:ext cx="4857150" cy="4628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tângulo 2">
            <a:extLst>
              <a:ext uri="{FF2B5EF4-FFF2-40B4-BE49-F238E27FC236}">
                <a16:creationId xmlns:a16="http://schemas.microsoft.com/office/drawing/2014/main" id="{1F421290-5E7B-43DA-95C6-3AB6BAD73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303" y="898098"/>
            <a:ext cx="110773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t-BR" altLang="pt-BR" dirty="0"/>
              <a:t>Anos de 1950/80 tem o </a:t>
            </a:r>
            <a:r>
              <a:rPr lang="pt-BR" altLang="pt-BR" dirty="0">
                <a:highlight>
                  <a:srgbClr val="0000FF"/>
                </a:highlight>
              </a:rPr>
              <a:t>NE</a:t>
            </a:r>
            <a:r>
              <a:rPr lang="pt-BR" altLang="pt-BR" dirty="0"/>
              <a:t> como importante área de repulsão, principalmente em </a:t>
            </a:r>
            <a:r>
              <a:rPr lang="pt-BR" altLang="pt-BR" dirty="0">
                <a:highlight>
                  <a:srgbClr val="0000FF"/>
                </a:highlight>
              </a:rPr>
              <a:t>direção</a:t>
            </a:r>
            <a:r>
              <a:rPr lang="pt-BR" altLang="pt-BR" dirty="0"/>
              <a:t> ao </a:t>
            </a:r>
            <a:r>
              <a:rPr lang="pt-BR" altLang="pt-BR" dirty="0">
                <a:highlight>
                  <a:srgbClr val="0000FF"/>
                </a:highlight>
              </a:rPr>
              <a:t>SE</a:t>
            </a:r>
            <a:r>
              <a:rPr lang="pt-BR" altLang="pt-BR" dirty="0"/>
              <a:t> industrial;</a:t>
            </a:r>
          </a:p>
        </p:txBody>
      </p:sp>
      <p:sp>
        <p:nvSpPr>
          <p:cNvPr id="7172" name="Retângulo 4">
            <a:extLst>
              <a:ext uri="{FF2B5EF4-FFF2-40B4-BE49-F238E27FC236}">
                <a16:creationId xmlns:a16="http://schemas.microsoft.com/office/drawing/2014/main" id="{DC12E983-0E16-4C02-A555-F16FB0B52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472" y="67101"/>
            <a:ext cx="102382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4800" dirty="0">
                <a:solidFill>
                  <a:srgbClr val="FFFF00"/>
                </a:solidFill>
              </a:rPr>
              <a:t>Fluxos migratórios de destaques</a:t>
            </a:r>
          </a:p>
        </p:txBody>
      </p:sp>
      <p:pic>
        <p:nvPicPr>
          <p:cNvPr id="7173" name="Picture 7" descr="Módulo IV: São Paulo no Período Republicano – Viva Bem Viajando!!">
            <a:extLst>
              <a:ext uri="{FF2B5EF4-FFF2-40B4-BE49-F238E27FC236}">
                <a16:creationId xmlns:a16="http://schemas.microsoft.com/office/drawing/2014/main" id="{093CDDB0-B2FD-470A-B6AD-0F17A5E60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58" y="2479046"/>
            <a:ext cx="5095245" cy="345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http://2.bp.blogspot.com/-z_XALY9Pf34/UdMDxvGZPJI/AAAAAAAAFbk/MUJkn-14HdQ/s593/MIGRA%C3%87%C3%95ES+NO+BRASIL.jpg">
            <a:extLst>
              <a:ext uri="{FF2B5EF4-FFF2-40B4-BE49-F238E27FC236}">
                <a16:creationId xmlns:a16="http://schemas.microsoft.com/office/drawing/2014/main" id="{98847CDE-6563-47FE-B7ED-459D58C90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1996546"/>
            <a:ext cx="4921331" cy="468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tângulo 3">
            <a:extLst>
              <a:ext uri="{FF2B5EF4-FFF2-40B4-BE49-F238E27FC236}">
                <a16:creationId xmlns:a16="http://schemas.microsoft.com/office/drawing/2014/main" id="{1D7A8005-7C9B-41E8-964F-0884CBFDC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451" y="740285"/>
            <a:ext cx="1141117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t-BR" altLang="pt-BR" dirty="0"/>
              <a:t>Anos de 1970/80 forte fluxo de SE e </a:t>
            </a:r>
            <a:r>
              <a:rPr lang="pt-BR" altLang="pt-BR" dirty="0">
                <a:highlight>
                  <a:srgbClr val="0000FF"/>
                </a:highlight>
              </a:rPr>
              <a:t>Sul</a:t>
            </a:r>
            <a:r>
              <a:rPr lang="pt-BR" altLang="pt-BR" dirty="0"/>
              <a:t> para a fronteira agrícola do </a:t>
            </a:r>
            <a:r>
              <a:rPr lang="pt-BR" altLang="pt-BR" dirty="0">
                <a:highlight>
                  <a:srgbClr val="0000FF"/>
                </a:highlight>
              </a:rPr>
              <a:t>CO e Amazônia</a:t>
            </a:r>
            <a:r>
              <a:rPr lang="pt-BR" altLang="pt-BR" dirty="0"/>
              <a:t>.</a:t>
            </a:r>
          </a:p>
        </p:txBody>
      </p:sp>
      <p:sp>
        <p:nvSpPr>
          <p:cNvPr id="8196" name="Retângulo 4">
            <a:extLst>
              <a:ext uri="{FF2B5EF4-FFF2-40B4-BE49-F238E27FC236}">
                <a16:creationId xmlns:a16="http://schemas.microsoft.com/office/drawing/2014/main" id="{77481280-827F-4D7E-B2B4-86F6518C2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464" y="-44898"/>
            <a:ext cx="100695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4800" dirty="0">
                <a:solidFill>
                  <a:srgbClr val="FFFF00"/>
                </a:solidFill>
              </a:rPr>
              <a:t>Fluxos migratórios de destaques</a:t>
            </a:r>
          </a:p>
        </p:txBody>
      </p:sp>
      <p:pic>
        <p:nvPicPr>
          <p:cNvPr id="8197" name="Picture 10" descr="Rádio Vida Nova FM 87.9 | Canarana - MT">
            <a:extLst>
              <a:ext uri="{FF2B5EF4-FFF2-40B4-BE49-F238E27FC236}">
                <a16:creationId xmlns:a16="http://schemas.microsoft.com/office/drawing/2014/main" id="{23FE36BA-872B-402E-940B-882E2DB73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295" y="1344407"/>
            <a:ext cx="3875087" cy="265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2" descr="CTG Pioneiros do Centro Oeste - Canarana - MTG - Movimento Tradicionalista  Gaúcho do Mato Grosso">
            <a:extLst>
              <a:ext uri="{FF2B5EF4-FFF2-40B4-BE49-F238E27FC236}">
                <a16:creationId xmlns:a16="http://schemas.microsoft.com/office/drawing/2014/main" id="{044EE482-FFD7-4D81-8D34-D31216127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305" y="4184061"/>
            <a:ext cx="5366125" cy="2522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2">
            <a:extLst>
              <a:ext uri="{FF2B5EF4-FFF2-40B4-BE49-F238E27FC236}">
                <a16:creationId xmlns:a16="http://schemas.microsoft.com/office/drawing/2014/main" id="{59EEC736-7BCB-479D-AC1E-DAE266C4A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408" y="10904"/>
            <a:ext cx="101256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4800" dirty="0">
                <a:solidFill>
                  <a:srgbClr val="FFFF00"/>
                </a:solidFill>
              </a:rPr>
              <a:t>Importantes alterações a partir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4800" dirty="0">
                <a:solidFill>
                  <a:srgbClr val="FFFF00"/>
                </a:solidFill>
              </a:rPr>
              <a:t> dos anos de 1990</a:t>
            </a:r>
          </a:p>
        </p:txBody>
      </p:sp>
      <p:pic>
        <p:nvPicPr>
          <p:cNvPr id="9219" name="Picture 2" descr="http://portaldoprofessor.mec.gov.br/storage/discovirtual/galerias/imagem/0000003502/md.0000040805.gif">
            <a:extLst>
              <a:ext uri="{FF2B5EF4-FFF2-40B4-BE49-F238E27FC236}">
                <a16:creationId xmlns:a16="http://schemas.microsoft.com/office/drawing/2014/main" id="{D4290B09-C610-43A6-9A57-3F15EE712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8" y="2132856"/>
            <a:ext cx="6527166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tângulo 3">
            <a:extLst>
              <a:ext uri="{FF2B5EF4-FFF2-40B4-BE49-F238E27FC236}">
                <a16:creationId xmlns:a16="http://schemas.microsoft.com/office/drawing/2014/main" id="{E8A66A58-9848-4C89-99B6-3432235E1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68" y="1412776"/>
            <a:ext cx="1202533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t-BR" altLang="pt-BR" dirty="0">
                <a:highlight>
                  <a:srgbClr val="0000FF"/>
                </a:highlight>
              </a:rPr>
              <a:t>Perda da força</a:t>
            </a:r>
            <a:r>
              <a:rPr lang="pt-BR" altLang="pt-BR" dirty="0"/>
              <a:t> das </a:t>
            </a:r>
            <a:r>
              <a:rPr lang="pt-BR" altLang="pt-BR" dirty="0">
                <a:highlight>
                  <a:srgbClr val="0000FF"/>
                </a:highlight>
              </a:rPr>
              <a:t>grandes capitais</a:t>
            </a:r>
            <a:r>
              <a:rPr lang="pt-BR" altLang="pt-BR" dirty="0"/>
              <a:t> como áreas de </a:t>
            </a:r>
            <a:r>
              <a:rPr lang="pt-BR" altLang="pt-BR" dirty="0">
                <a:highlight>
                  <a:srgbClr val="0000FF"/>
                </a:highlight>
              </a:rPr>
              <a:t>atração</a:t>
            </a:r>
            <a:r>
              <a:rPr lang="pt-BR" altLang="pt-BR" dirty="0"/>
              <a:t>;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61C525F7-8D84-41F1-A090-3174AE0B9EE2}"/>
              </a:ext>
            </a:extLst>
          </p:cNvPr>
          <p:cNvSpPr/>
          <p:nvPr/>
        </p:nvSpPr>
        <p:spPr bwMode="auto">
          <a:xfrm>
            <a:off x="2999656" y="2636912"/>
            <a:ext cx="5760640" cy="50405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CaixaDeTexto 4">
            <a:extLst>
              <a:ext uri="{FF2B5EF4-FFF2-40B4-BE49-F238E27FC236}">
                <a16:creationId xmlns:a16="http://schemas.microsoft.com/office/drawing/2014/main" id="{6CCDC3C4-20CC-4987-A7C3-D65D3135B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401" y="476672"/>
            <a:ext cx="104411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t-BR" altLang="pt-BR" dirty="0">
                <a:highlight>
                  <a:srgbClr val="0000FF"/>
                </a:highlight>
              </a:rPr>
              <a:t>forte</a:t>
            </a:r>
            <a:r>
              <a:rPr lang="pt-BR" altLang="pt-BR" dirty="0"/>
              <a:t> participação </a:t>
            </a:r>
            <a:r>
              <a:rPr lang="pt-BR" altLang="pt-BR" dirty="0">
                <a:highlight>
                  <a:srgbClr val="0000FF"/>
                </a:highlight>
              </a:rPr>
              <a:t>intrarregional</a:t>
            </a:r>
            <a:r>
              <a:rPr lang="pt-BR" altLang="pt-BR" dirty="0"/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t-BR" altLang="pt-BR" dirty="0"/>
              <a:t>destaca-se a </a:t>
            </a:r>
            <a:r>
              <a:rPr lang="pt-BR" altLang="pt-BR" dirty="0">
                <a:highlight>
                  <a:srgbClr val="0000FF"/>
                </a:highlight>
              </a:rPr>
              <a:t>migração de retorno</a:t>
            </a:r>
            <a:r>
              <a:rPr lang="pt-BR" altLang="pt-BR" dirty="0"/>
              <a:t> do SE para o NE;</a:t>
            </a:r>
          </a:p>
        </p:txBody>
      </p:sp>
      <p:sp>
        <p:nvSpPr>
          <p:cNvPr id="10245" name="Retângulo 1">
            <a:extLst>
              <a:ext uri="{FF2B5EF4-FFF2-40B4-BE49-F238E27FC236}">
                <a16:creationId xmlns:a16="http://schemas.microsoft.com/office/drawing/2014/main" id="{FF3CFD7B-6257-483E-B236-1DD2BEC3E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6120" y="6459932"/>
            <a:ext cx="4889785" cy="246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 b="0" dirty="0">
                <a:solidFill>
                  <a:schemeClr val="tx2">
                    <a:lumMod val="10000"/>
                  </a:schemeClr>
                </a:solidFill>
                <a:cs typeface="Arial" panose="020B0604020202020204" pitchFamily="34" charset="0"/>
              </a:rPr>
              <a:t>Migração nordestina 5:11  </a:t>
            </a:r>
            <a:r>
              <a:rPr lang="pt-BR" altLang="pt-BR" sz="1000" dirty="0">
                <a:solidFill>
                  <a:schemeClr val="tx2">
                    <a:lumMod val="1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https://www.youtube.com/watch?v=znXtDOWf258</a:t>
            </a:r>
            <a:endParaRPr lang="pt-BR" altLang="pt-BR" sz="1000" b="0" dirty="0">
              <a:solidFill>
                <a:schemeClr val="tx2">
                  <a:lumMod val="1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E1280C2-EF7B-4C75-BC4B-24228BC72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162" y="1602431"/>
            <a:ext cx="5075832" cy="5103721"/>
          </a:xfrm>
          <a:prstGeom prst="rect">
            <a:avLst/>
          </a:prstGeom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C55D25E1-A46B-4ED5-A6BE-5D6D022CFE89}"/>
              </a:ext>
            </a:extLst>
          </p:cNvPr>
          <p:cNvSpPr/>
          <p:nvPr/>
        </p:nvSpPr>
        <p:spPr bwMode="auto">
          <a:xfrm rot="2489404">
            <a:off x="4394988" y="3697090"/>
            <a:ext cx="475725" cy="914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4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http://marcosbau.com.br/wp-content/uploads/2012/05/digitalizar0021.jpg">
            <a:extLst>
              <a:ext uri="{FF2B5EF4-FFF2-40B4-BE49-F238E27FC236}">
                <a16:creationId xmlns:a16="http://schemas.microsoft.com/office/drawing/2014/main" id="{619BA8B4-163E-43A2-A1BE-F1F3EF961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1196752"/>
            <a:ext cx="6004106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20A5EC1D-92A3-443F-B72F-39019685277D}"/>
              </a:ext>
            </a:extLst>
          </p:cNvPr>
          <p:cNvSpPr txBox="1"/>
          <p:nvPr/>
        </p:nvSpPr>
        <p:spPr>
          <a:xfrm>
            <a:off x="299356" y="116632"/>
            <a:ext cx="1159328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altLang="pt-BR" sz="2800" dirty="0"/>
              <a:t>essas recentes dinâmicas revelam-se </a:t>
            </a:r>
            <a:r>
              <a:rPr lang="pt-BR" altLang="pt-BR" sz="2800" dirty="0">
                <a:highlight>
                  <a:srgbClr val="0000FF"/>
                </a:highlight>
              </a:rPr>
              <a:t>frutos</a:t>
            </a:r>
            <a:r>
              <a:rPr lang="pt-BR" altLang="pt-BR" sz="2800" dirty="0"/>
              <a:t> de </a:t>
            </a:r>
            <a:r>
              <a:rPr lang="pt-BR" altLang="pt-BR" sz="2800" dirty="0">
                <a:highlight>
                  <a:srgbClr val="0000FF"/>
                </a:highlight>
              </a:rPr>
              <a:t>novas realidades socioeconômicas</a:t>
            </a:r>
            <a:r>
              <a:rPr lang="pt-BR" altLang="pt-BR" sz="2800" dirty="0"/>
              <a:t> das regiões </a:t>
            </a:r>
            <a:r>
              <a:rPr lang="pt-BR" altLang="pt-BR" sz="2800" dirty="0">
                <a:highlight>
                  <a:srgbClr val="0000FF"/>
                </a:highlight>
              </a:rPr>
              <a:t>N, CO e NE</a:t>
            </a:r>
            <a:r>
              <a:rPr lang="pt-BR" altLang="pt-BR" sz="2800" dirty="0"/>
              <a:t>;</a:t>
            </a:r>
          </a:p>
          <a:p>
            <a:pPr>
              <a:defRPr/>
            </a:pPr>
            <a:endParaRPr lang="pt-B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aixaDeTexto 1">
            <a:extLst>
              <a:ext uri="{FF2B5EF4-FFF2-40B4-BE49-F238E27FC236}">
                <a16:creationId xmlns:a16="http://schemas.microsoft.com/office/drawing/2014/main" id="{356E88D9-4556-415B-8981-6EFB91C19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46" y="324567"/>
            <a:ext cx="1123324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pt-BR" altLang="pt-BR" sz="2400" dirty="0"/>
              <a:t> as regiões </a:t>
            </a:r>
            <a:r>
              <a:rPr lang="pt-BR" altLang="pt-BR" sz="2400" dirty="0">
                <a:highlight>
                  <a:srgbClr val="0000FF"/>
                </a:highlight>
              </a:rPr>
              <a:t>Norte e Centro-Oeste</a:t>
            </a:r>
            <a:r>
              <a:rPr lang="pt-BR" altLang="pt-BR" sz="2400" dirty="0"/>
              <a:t> tem se apresentado como as </a:t>
            </a:r>
            <a:r>
              <a:rPr lang="pt-BR" altLang="pt-BR" sz="2400" dirty="0">
                <a:highlight>
                  <a:srgbClr val="0000FF"/>
                </a:highlight>
              </a:rPr>
              <a:t>áreas de forte atração</a:t>
            </a:r>
            <a:r>
              <a:rPr lang="pt-BR" altLang="pt-BR" sz="2400" dirty="0"/>
              <a:t> no país e com os maiores percentuais de “imigrantes” em relação ao total das populações regionais; </a:t>
            </a:r>
          </a:p>
        </p:txBody>
      </p:sp>
      <p:pic>
        <p:nvPicPr>
          <p:cNvPr id="12291" name="Imagem 3">
            <a:extLst>
              <a:ext uri="{FF2B5EF4-FFF2-40B4-BE49-F238E27FC236}">
                <a16:creationId xmlns:a16="http://schemas.microsoft.com/office/drawing/2014/main" id="{B5F43101-C6BC-46EB-828E-934A7C7CE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801" y="1938901"/>
            <a:ext cx="5713938" cy="2980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8234A3D-B8D1-443D-A626-FA7D0D7E60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146" y="1643707"/>
            <a:ext cx="5620534" cy="3581900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3E1EAA3E-699B-4BA0-85E2-2B4C960331A6}"/>
              </a:ext>
            </a:extLst>
          </p:cNvPr>
          <p:cNvSpPr txBox="1"/>
          <p:nvPr/>
        </p:nvSpPr>
        <p:spPr>
          <a:xfrm>
            <a:off x="1199456" y="1604610"/>
            <a:ext cx="45466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Migração no Brasil – 1992 a 2010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5BD021D-2D99-4FA7-9055-3BF32F88A663}"/>
              </a:ext>
            </a:extLst>
          </p:cNvPr>
          <p:cNvSpPr txBox="1"/>
          <p:nvPr/>
        </p:nvSpPr>
        <p:spPr>
          <a:xfrm>
            <a:off x="1703512" y="5225607"/>
            <a:ext cx="46186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Figura 1 - Fonte: Elaborado pelos autores a partir dos dados do IBGE.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5AD73C7-11B3-4892-ADC4-E97FE3082071}"/>
              </a:ext>
            </a:extLst>
          </p:cNvPr>
          <p:cNvSpPr txBox="1"/>
          <p:nvPr/>
        </p:nvSpPr>
        <p:spPr>
          <a:xfrm>
            <a:off x="705557" y="5463047"/>
            <a:ext cx="112332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i="0" dirty="0">
                <a:effectLst/>
                <a:cs typeface="Arial" panose="020B0604020202020204" pitchFamily="34" charset="0"/>
              </a:rPr>
              <a:t>a região </a:t>
            </a:r>
            <a:r>
              <a:rPr lang="pt-BR" sz="2400" i="0" dirty="0">
                <a:effectLst/>
                <a:highlight>
                  <a:srgbClr val="0000FF"/>
                </a:highlight>
                <a:cs typeface="Arial" panose="020B0604020202020204" pitchFamily="34" charset="0"/>
              </a:rPr>
              <a:t>Centro-Oeste</a:t>
            </a:r>
            <a:r>
              <a:rPr lang="pt-BR" sz="2400" i="0" dirty="0">
                <a:effectLst/>
                <a:cs typeface="Arial" panose="020B0604020202020204" pitchFamily="34" charset="0"/>
              </a:rPr>
              <a:t> apresenta o maior fluxo migratório, com a </a:t>
            </a:r>
            <a:r>
              <a:rPr lang="pt-BR" sz="2400" i="0" dirty="0">
                <a:effectLst/>
                <a:highlight>
                  <a:srgbClr val="0000FF"/>
                </a:highlight>
                <a:cs typeface="Arial" panose="020B0604020202020204" pitchFamily="34" charset="0"/>
              </a:rPr>
              <a:t>participação de habitantes não naturais</a:t>
            </a:r>
            <a:r>
              <a:rPr lang="pt-BR" sz="2400" i="0" dirty="0">
                <a:effectLst/>
                <a:cs typeface="Arial" panose="020B0604020202020204" pitchFamily="34" charset="0"/>
              </a:rPr>
              <a:t> variando em torno 35% do total no período entre 1992 e 2010, conforme apresentado na figura 1.</a:t>
            </a:r>
            <a:endParaRPr lang="pt-BR" sz="2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ndulações">
  <a:themeElements>
    <a:clrScheme name="Ondulações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Ondulaçõ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ndulações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dulações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dulações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1817</TotalTime>
  <Words>521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21" baseType="lpstr">
      <vt:lpstr>Arial</vt:lpstr>
      <vt:lpstr>Bradley Hand ITC</vt:lpstr>
      <vt:lpstr>Calibri</vt:lpstr>
      <vt:lpstr>Calibri Light</vt:lpstr>
      <vt:lpstr>Garamond</vt:lpstr>
      <vt:lpstr>Times New Roman</vt:lpstr>
      <vt:lpstr>Wingdings</vt:lpstr>
      <vt:lpstr>Ondulações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MOBILIDADE DA POPULAÇÃO</dc:title>
  <dc:creator>a</dc:creator>
  <cp:lastModifiedBy>Evandro</cp:lastModifiedBy>
  <cp:revision>163</cp:revision>
  <dcterms:created xsi:type="dcterms:W3CDTF">2011-04-15T10:53:40Z</dcterms:created>
  <dcterms:modified xsi:type="dcterms:W3CDTF">2023-08-03T23:18:09Z</dcterms:modified>
</cp:coreProperties>
</file>