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5" r:id="rId2"/>
    <p:sldId id="303" r:id="rId3"/>
    <p:sldId id="302" r:id="rId4"/>
    <p:sldId id="338" r:id="rId5"/>
    <p:sldId id="340" r:id="rId6"/>
    <p:sldId id="346" r:id="rId7"/>
    <p:sldId id="293" r:id="rId8"/>
    <p:sldId id="345" r:id="rId9"/>
    <p:sldId id="296" r:id="rId10"/>
    <p:sldId id="347" r:id="rId11"/>
    <p:sldId id="339" r:id="rId12"/>
    <p:sldId id="301" r:id="rId13"/>
    <p:sldId id="297" r:id="rId14"/>
    <p:sldId id="336" r:id="rId15"/>
    <p:sldId id="348" r:id="rId16"/>
    <p:sldId id="279" r:id="rId17"/>
    <p:sldId id="289" r:id="rId18"/>
    <p:sldId id="290" r:id="rId19"/>
    <p:sldId id="291" r:id="rId20"/>
    <p:sldId id="286" r:id="rId21"/>
    <p:sldId id="285" r:id="rId22"/>
    <p:sldId id="281" r:id="rId23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CT2NpNvrXqjyMEGeF43Iw==" hashData="iyaSPhR5bqcJ8FLDWVYOjhF3LeSCsmz6745inwQCtZWHDPguGDfzBBOTD2j3ouBQQNfieokWVjAcyOgbo4HYn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CC3300"/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54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56C39B0-450A-48BB-86BE-20BBDFC50841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B26B478-37D4-4074-88BF-F18902FFD8D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592 w 6027"/>
                <a:gd name="T1" fmla="*/ 59 h 2296"/>
                <a:gd name="T2" fmla="*/ 0 w 6027"/>
                <a:gd name="T3" fmla="*/ 59 h 2296"/>
                <a:gd name="T4" fmla="*/ 0 w 6027"/>
                <a:gd name="T5" fmla="*/ 0 h 2296"/>
                <a:gd name="T6" fmla="*/ 4592 w 6027"/>
                <a:gd name="T7" fmla="*/ 0 h 2296"/>
                <a:gd name="T8" fmla="*/ 4592 w 6027"/>
                <a:gd name="T9" fmla="*/ 59 h 2296"/>
                <a:gd name="T10" fmla="*/ 4592 w 6027"/>
                <a:gd name="T11" fmla="*/ 5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33D724E-9E70-4611-B11C-B001C35273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 sz="5400">
                <a:latin typeface="Arial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F441154B-A1B0-47B2-8CE9-21465960BB76}"/>
              </a:ext>
            </a:extLst>
          </p:cNvPr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540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46B4933D-6F80-429A-8FEA-705ABB3E6520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FC44D81-361F-4391-9FC7-F0BD9906A68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 sz="5400">
                <a:latin typeface="Arial" charset="0"/>
              </a:endParaRPr>
            </a:p>
          </p:txBody>
        </p:sp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AFAD2179-96B0-49C1-9181-52D936346A4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A47A7B2D-8C1A-48E9-9E32-27142A8DC5B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71557F73-4245-462C-AAF0-C16F9D210CE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5 h 353"/>
                  <a:gd name="T4" fmla="*/ 24 w 186"/>
                  <a:gd name="T5" fmla="*/ 60 h 353"/>
                  <a:gd name="T6" fmla="*/ 18 w 186"/>
                  <a:gd name="T7" fmla="*/ 130 h 353"/>
                  <a:gd name="T8" fmla="*/ 42 w 186"/>
                  <a:gd name="T9" fmla="*/ 224 h 353"/>
                  <a:gd name="T10" fmla="*/ 48 w 186"/>
                  <a:gd name="T11" fmla="*/ 318 h 353"/>
                  <a:gd name="T12" fmla="*/ 0 w 186"/>
                  <a:gd name="T13" fmla="*/ 694 h 353"/>
                  <a:gd name="T14" fmla="*/ 54 w 186"/>
                  <a:gd name="T15" fmla="*/ 459 h 353"/>
                  <a:gd name="T16" fmla="*/ 84 w 186"/>
                  <a:gd name="T17" fmla="*/ 424 h 353"/>
                  <a:gd name="T18" fmla="*/ 126 w 186"/>
                  <a:gd name="T19" fmla="*/ 248 h 353"/>
                  <a:gd name="T20" fmla="*/ 144 w 186"/>
                  <a:gd name="T21" fmla="*/ 235 h 353"/>
                  <a:gd name="T22" fmla="*/ 144 w 186"/>
                  <a:gd name="T23" fmla="*/ 177 h 353"/>
                  <a:gd name="T24" fmla="*/ 186 w 186"/>
                  <a:gd name="T25" fmla="*/ 130 h 353"/>
                  <a:gd name="T26" fmla="*/ 162 w 186"/>
                  <a:gd name="T27" fmla="*/ 11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BC19F22B-F71D-40CA-BF71-A49DF1C3A49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86B77074-B51C-42B2-B47E-2967D352B4D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2 h 66"/>
                  <a:gd name="T8" fmla="*/ 6 w 155"/>
                  <a:gd name="T9" fmla="*/ 35 h 66"/>
                  <a:gd name="T10" fmla="*/ 0 w 155"/>
                  <a:gd name="T11" fmla="*/ 48 h 66"/>
                  <a:gd name="T12" fmla="*/ 78 w 155"/>
                  <a:gd name="T13" fmla="*/ 118 h 66"/>
                  <a:gd name="T14" fmla="*/ 96 w 155"/>
                  <a:gd name="T15" fmla="*/ 83 h 66"/>
                  <a:gd name="T16" fmla="*/ 155 w 155"/>
                  <a:gd name="T17" fmla="*/ 131 h 66"/>
                  <a:gd name="T18" fmla="*/ 126 w 155"/>
                  <a:gd name="T19" fmla="*/ 4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7E3168B6-62A4-43EB-A1E1-B35A3B2C2C4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74 h 72"/>
                  <a:gd name="T2" fmla="*/ 0 w 42"/>
                  <a:gd name="T3" fmla="*/ 37 h 72"/>
                  <a:gd name="T4" fmla="*/ 12 w 42"/>
                  <a:gd name="T5" fmla="*/ 12 h 72"/>
                  <a:gd name="T6" fmla="*/ 0 w 42"/>
                  <a:gd name="T7" fmla="*/ 12 h 72"/>
                  <a:gd name="T8" fmla="*/ 12 w 42"/>
                  <a:gd name="T9" fmla="*/ 12 h 72"/>
                  <a:gd name="T10" fmla="*/ 24 w 42"/>
                  <a:gd name="T11" fmla="*/ 12 h 72"/>
                  <a:gd name="T12" fmla="*/ 36 w 42"/>
                  <a:gd name="T13" fmla="*/ 12 h 72"/>
                  <a:gd name="T14" fmla="*/ 42 w 42"/>
                  <a:gd name="T15" fmla="*/ 0 h 72"/>
                  <a:gd name="T16" fmla="*/ 30 w 42"/>
                  <a:gd name="T17" fmla="*/ 37 h 72"/>
                  <a:gd name="T18" fmla="*/ 42 w 42"/>
                  <a:gd name="T19" fmla="*/ 99 h 72"/>
                  <a:gd name="T20" fmla="*/ 12 w 42"/>
                  <a:gd name="T21" fmla="*/ 145 h 72"/>
                  <a:gd name="T22" fmla="*/ 6 w 42"/>
                  <a:gd name="T23" fmla="*/ 74 h 72"/>
                  <a:gd name="T24" fmla="*/ 6 w 42"/>
                  <a:gd name="T25" fmla="*/ 74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</p:grp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BDEDDF08-46C7-47E6-9366-5A887744A63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 sz="5400">
                <a:latin typeface="Arial" charset="0"/>
              </a:endParaRPr>
            </a:p>
          </p:txBody>
        </p:sp>
      </p:grpSp>
      <p:grpSp>
        <p:nvGrpSpPr>
          <p:cNvPr id="17" name="Group 15">
            <a:extLst>
              <a:ext uri="{FF2B5EF4-FFF2-40B4-BE49-F238E27FC236}">
                <a16:creationId xmlns:a16="http://schemas.microsoft.com/office/drawing/2014/main" id="{0E001795-1E20-4586-B4E1-E563BF96B12E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B51206B6-A8AA-46C0-83BD-4F3B139222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6 h 287"/>
                <a:gd name="T4" fmla="*/ 66 w 365"/>
                <a:gd name="T5" fmla="*/ 120 h 287"/>
                <a:gd name="T6" fmla="*/ 143 w 365"/>
                <a:gd name="T7" fmla="*/ 198 h 287"/>
                <a:gd name="T8" fmla="*/ 191 w 365"/>
                <a:gd name="T9" fmla="*/ 180 h 287"/>
                <a:gd name="T10" fmla="*/ 341 w 365"/>
                <a:gd name="T11" fmla="*/ 311 h 287"/>
                <a:gd name="T12" fmla="*/ 305 w 365"/>
                <a:gd name="T13" fmla="*/ 189 h 287"/>
                <a:gd name="T14" fmla="*/ 365 w 365"/>
                <a:gd name="T15" fmla="*/ 144 h 287"/>
                <a:gd name="T16" fmla="*/ 359 w 365"/>
                <a:gd name="T17" fmla="*/ 138 h 287"/>
                <a:gd name="T18" fmla="*/ 335 w 365"/>
                <a:gd name="T19" fmla="*/ 126 h 287"/>
                <a:gd name="T20" fmla="*/ 299 w 365"/>
                <a:gd name="T21" fmla="*/ 96 h 287"/>
                <a:gd name="T22" fmla="*/ 257 w 365"/>
                <a:gd name="T23" fmla="*/ 78 h 287"/>
                <a:gd name="T24" fmla="*/ 215 w 365"/>
                <a:gd name="T25" fmla="*/ 60 h 287"/>
                <a:gd name="T26" fmla="*/ 173 w 365"/>
                <a:gd name="T27" fmla="*/ 42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5C23F8E-3CD6-4916-BE1A-DCF1425AFE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177AC53-4771-45D4-A100-0E5C4029E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6 h 60"/>
                <a:gd name="T16" fmla="*/ 65 w 71"/>
                <a:gd name="T17" fmla="*/ 48 h 60"/>
                <a:gd name="T18" fmla="*/ 71 w 71"/>
                <a:gd name="T19" fmla="*/ 60 h 60"/>
                <a:gd name="T20" fmla="*/ 71 w 71"/>
                <a:gd name="T21" fmla="*/ 66 h 60"/>
                <a:gd name="T22" fmla="*/ 59 w 71"/>
                <a:gd name="T23" fmla="*/ 60 h 60"/>
                <a:gd name="T24" fmla="*/ 47 w 71"/>
                <a:gd name="T25" fmla="*/ 48 h 60"/>
                <a:gd name="T26" fmla="*/ 23 w 71"/>
                <a:gd name="T27" fmla="*/ 36 h 60"/>
                <a:gd name="T28" fmla="*/ 23 w 71"/>
                <a:gd name="T29" fmla="*/ 42 h 60"/>
                <a:gd name="T30" fmla="*/ 18 w 71"/>
                <a:gd name="T31" fmla="*/ 48 h 60"/>
                <a:gd name="T32" fmla="*/ 12 w 71"/>
                <a:gd name="T33" fmla="*/ 54 h 60"/>
                <a:gd name="T34" fmla="*/ 6 w 71"/>
                <a:gd name="T35" fmla="*/ 54 h 60"/>
                <a:gd name="T36" fmla="*/ 6 w 71"/>
                <a:gd name="T37" fmla="*/ 54 h 60"/>
                <a:gd name="T38" fmla="*/ 6 w 71"/>
                <a:gd name="T39" fmla="*/ 42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499B82A8-9E1E-4CDE-BDA8-70AE632CD5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0 h 162"/>
                <a:gd name="T10" fmla="*/ 96 w 161"/>
                <a:gd name="T11" fmla="*/ 66 h 162"/>
                <a:gd name="T12" fmla="*/ 102 w 161"/>
                <a:gd name="T13" fmla="*/ 78 h 162"/>
                <a:gd name="T14" fmla="*/ 108 w 161"/>
                <a:gd name="T15" fmla="*/ 90 h 162"/>
                <a:gd name="T16" fmla="*/ 120 w 161"/>
                <a:gd name="T17" fmla="*/ 102 h 162"/>
                <a:gd name="T18" fmla="*/ 143 w 161"/>
                <a:gd name="T19" fmla="*/ 120 h 162"/>
                <a:gd name="T20" fmla="*/ 155 w 161"/>
                <a:gd name="T21" fmla="*/ 150 h 162"/>
                <a:gd name="T22" fmla="*/ 161 w 161"/>
                <a:gd name="T23" fmla="*/ 168 h 162"/>
                <a:gd name="T24" fmla="*/ 161 w 161"/>
                <a:gd name="T25" fmla="*/ 174 h 162"/>
                <a:gd name="T26" fmla="*/ 96 w 161"/>
                <a:gd name="T27" fmla="*/ 108 h 162"/>
                <a:gd name="T28" fmla="*/ 30 w 161"/>
                <a:gd name="T29" fmla="*/ 60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17FD6DD4-8EAC-4989-9BC5-1E0FF9F4E9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6 h 60"/>
                <a:gd name="T4" fmla="*/ 41 w 59"/>
                <a:gd name="T5" fmla="*/ 42 h 60"/>
                <a:gd name="T6" fmla="*/ 47 w 59"/>
                <a:gd name="T7" fmla="*/ 48 h 60"/>
                <a:gd name="T8" fmla="*/ 53 w 59"/>
                <a:gd name="T9" fmla="*/ 60 h 60"/>
                <a:gd name="T10" fmla="*/ 53 w 59"/>
                <a:gd name="T11" fmla="*/ 66 h 60"/>
                <a:gd name="T12" fmla="*/ 47 w 59"/>
                <a:gd name="T13" fmla="*/ 60 h 60"/>
                <a:gd name="T14" fmla="*/ 35 w 59"/>
                <a:gd name="T15" fmla="*/ 54 h 60"/>
                <a:gd name="T16" fmla="*/ 23 w 59"/>
                <a:gd name="T17" fmla="*/ 42 h 60"/>
                <a:gd name="T18" fmla="*/ 17 w 59"/>
                <a:gd name="T19" fmla="*/ 36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1788C43F-46F8-4A5A-A4C3-253A7161E7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2 h 204"/>
                <a:gd name="T2" fmla="*/ 245 w 245"/>
                <a:gd name="T3" fmla="*/ 48 h 204"/>
                <a:gd name="T4" fmla="*/ 209 w 245"/>
                <a:gd name="T5" fmla="*/ 90 h 204"/>
                <a:gd name="T6" fmla="*/ 143 w 245"/>
                <a:gd name="T7" fmla="*/ 144 h 204"/>
                <a:gd name="T8" fmla="*/ 167 w 245"/>
                <a:gd name="T9" fmla="*/ 168 h 204"/>
                <a:gd name="T10" fmla="*/ 179 w 245"/>
                <a:gd name="T11" fmla="*/ 222 h 204"/>
                <a:gd name="T12" fmla="*/ 77 w 245"/>
                <a:gd name="T13" fmla="*/ 144 h 204"/>
                <a:gd name="T14" fmla="*/ 47 w 245"/>
                <a:gd name="T15" fmla="*/ 90 h 204"/>
                <a:gd name="T16" fmla="*/ 89 w 245"/>
                <a:gd name="T17" fmla="*/ 72 h 204"/>
                <a:gd name="T18" fmla="*/ 59 w 245"/>
                <a:gd name="T19" fmla="*/ 42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2 h 204"/>
                <a:gd name="T50" fmla="*/ 233 w 245"/>
                <a:gd name="T51" fmla="*/ 42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</p:grpSp>
      <p:sp>
        <p:nvSpPr>
          <p:cNvPr id="3483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483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AA1405D1-996C-442C-B776-6AF88DB533C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AF992D61-1EF2-4BF8-B9DE-D49AE36582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3937D9-4736-4F66-A1F7-621600ABEA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AA6EAAE4-8522-4FD1-90E3-9BD2CDAD2E9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26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75126D6E-BA2C-4195-81E0-2994993732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8779C6D9-903A-4407-A7B5-2AAF119242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D95524F-B5C4-46C0-80F2-D4EAF0D8A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123BB-C0FD-4A31-824B-4B569058349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297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4D99DAC1-A1A3-48AF-A98E-E808A0C893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ED330F3D-952E-4E8D-8BF0-810C969F0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4982E0AD-B3C1-4EBA-B280-D4133DAA11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8C2F-A577-461A-9670-796B96DFC12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450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A69E3083-5A70-4CCD-8CFF-616BAE0580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60517EB2-00FC-4E8D-9F1C-00C94669F4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5961A74B-51F5-4C4F-BDEE-2B68D3E5C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0253-F441-4C7A-ADA2-9E9B7853A1F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007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62536F0D-765B-4126-8A07-E33EA699ED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EEAEF343-4403-41A5-AA1D-CAA3654D0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84082418-63C6-4CB8-A283-AF1F34FBF9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214F3-2F46-426C-BA4A-1F1AEF4715A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369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0B8B638F-BDA7-417B-B861-DAA5CBE88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8323FC97-A4DD-43E8-A84A-67471E1975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8FC467C6-AB63-4B20-9A5D-F20FD966E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5019-8B5D-436C-8A04-2F0A8CD089D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6961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CFBC1A0-5584-42AA-ADCC-16C7944EA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68A1EBC5-B91B-4768-856F-394DCCD5B8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32B03053-1A1A-4A27-BB8C-C66D2E652A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0F7C1-8CF7-4A2E-A9CD-59AE622E26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570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D954FD6E-D647-48E3-B651-E4345255B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EB456C56-5223-41ED-B945-A1CD8B1082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42B5AC38-B968-4ADF-8828-ACDC8A4C95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F2612-F68B-4C15-92E3-B05ECD2A2C6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575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F4405387-26B9-4D96-95C9-90B46FCC5A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FEEB1721-387E-4DD7-B842-20B52EAA3C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D9F2AD22-EF83-4A2D-AF44-850F5DB50D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2C0C1-D3DD-482D-B96B-38B2F039E2D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0035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E7DEDBCA-9669-4F0B-B061-3CBB34B34A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2F88414F-8D17-45DF-8720-D7A034AF7D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118F776D-1F42-4133-94DC-A9C83CCDA6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D0E12-D135-4712-9367-1182FDD7A8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5320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0F06347F-B5EB-463B-99DD-BA0F3F2BE5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D17390E7-E007-494B-9945-C3FD735A98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6F9F95BB-28E2-495D-A85A-B65DCE257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32812-273F-4AC8-92BE-2F457D496B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171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10000">
              <a:srgbClr val="001847"/>
            </a:gs>
            <a:gs pos="5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7A82AF2B-79BA-4E10-9D91-E39128F2AAF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50" name="Freeform 3">
              <a:extLst>
                <a:ext uri="{FF2B5EF4-FFF2-40B4-BE49-F238E27FC236}">
                  <a16:creationId xmlns:a16="http://schemas.microsoft.com/office/drawing/2014/main" id="{89A27991-BCD8-4718-BC84-387660DC6F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592 w 6027"/>
                <a:gd name="T1" fmla="*/ 59 h 2296"/>
                <a:gd name="T2" fmla="*/ 0 w 6027"/>
                <a:gd name="T3" fmla="*/ 59 h 2296"/>
                <a:gd name="T4" fmla="*/ 0 w 6027"/>
                <a:gd name="T5" fmla="*/ 0 h 2296"/>
                <a:gd name="T6" fmla="*/ 4592 w 6027"/>
                <a:gd name="T7" fmla="*/ 0 h 2296"/>
                <a:gd name="T8" fmla="*/ 4592 w 6027"/>
                <a:gd name="T9" fmla="*/ 59 h 2296"/>
                <a:gd name="T10" fmla="*/ 4592 w 6027"/>
                <a:gd name="T11" fmla="*/ 5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33796" name="Freeform 4">
              <a:extLst>
                <a:ext uri="{FF2B5EF4-FFF2-40B4-BE49-F238E27FC236}">
                  <a16:creationId xmlns:a16="http://schemas.microsoft.com/office/drawing/2014/main" id="{F43FE6A5-7E33-4425-A2D3-D2BCF52C45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 sz="5400">
                <a:latin typeface="Arial" charset="0"/>
              </a:endParaRPr>
            </a:p>
          </p:txBody>
        </p:sp>
      </p:grpSp>
      <p:sp>
        <p:nvSpPr>
          <p:cNvPr id="1027" name="Freeform 5">
            <a:extLst>
              <a:ext uri="{FF2B5EF4-FFF2-40B4-BE49-F238E27FC236}">
                <a16:creationId xmlns:a16="http://schemas.microsoft.com/office/drawing/2014/main" id="{6878F9DC-4980-49EB-8643-A6908DECA896}"/>
              </a:ext>
            </a:extLst>
          </p:cNvPr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5400"/>
          </a:p>
        </p:txBody>
      </p:sp>
      <p:grpSp>
        <p:nvGrpSpPr>
          <p:cNvPr id="1028" name="Group 6">
            <a:extLst>
              <a:ext uri="{FF2B5EF4-FFF2-40B4-BE49-F238E27FC236}">
                <a16:creationId xmlns:a16="http://schemas.microsoft.com/office/drawing/2014/main" id="{8A05CA97-E32C-44E7-9FCD-227E84DDF2B6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33799" name="Freeform 7">
              <a:extLst>
                <a:ext uri="{FF2B5EF4-FFF2-40B4-BE49-F238E27FC236}">
                  <a16:creationId xmlns:a16="http://schemas.microsoft.com/office/drawing/2014/main" id="{49986B6A-8AD1-484F-ADB9-20995F4214E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 sz="5400">
                <a:latin typeface="Arial" charset="0"/>
              </a:endParaRPr>
            </a:p>
          </p:txBody>
        </p:sp>
        <p:grpSp>
          <p:nvGrpSpPr>
            <p:cNvPr id="1043" name="Group 8">
              <a:extLst>
                <a:ext uri="{FF2B5EF4-FFF2-40B4-BE49-F238E27FC236}">
                  <a16:creationId xmlns:a16="http://schemas.microsoft.com/office/drawing/2014/main" id="{1A0F71AD-0C9D-47FA-8680-61E9CB364A6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5" name="Freeform 9">
                <a:extLst>
                  <a:ext uri="{FF2B5EF4-FFF2-40B4-BE49-F238E27FC236}">
                    <a16:creationId xmlns:a16="http://schemas.microsoft.com/office/drawing/2014/main" id="{2C388898-8FB3-4CD9-AC46-7D899EDF02F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  <p:sp>
            <p:nvSpPr>
              <p:cNvPr id="1046" name="Freeform 10">
                <a:extLst>
                  <a:ext uri="{FF2B5EF4-FFF2-40B4-BE49-F238E27FC236}">
                    <a16:creationId xmlns:a16="http://schemas.microsoft.com/office/drawing/2014/main" id="{2C496D0C-AD74-431B-9A6D-B8DC1B1E3E1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5 h 353"/>
                  <a:gd name="T4" fmla="*/ 24 w 186"/>
                  <a:gd name="T5" fmla="*/ 60 h 353"/>
                  <a:gd name="T6" fmla="*/ 18 w 186"/>
                  <a:gd name="T7" fmla="*/ 130 h 353"/>
                  <a:gd name="T8" fmla="*/ 42 w 186"/>
                  <a:gd name="T9" fmla="*/ 224 h 353"/>
                  <a:gd name="T10" fmla="*/ 48 w 186"/>
                  <a:gd name="T11" fmla="*/ 318 h 353"/>
                  <a:gd name="T12" fmla="*/ 0 w 186"/>
                  <a:gd name="T13" fmla="*/ 694 h 353"/>
                  <a:gd name="T14" fmla="*/ 54 w 186"/>
                  <a:gd name="T15" fmla="*/ 459 h 353"/>
                  <a:gd name="T16" fmla="*/ 84 w 186"/>
                  <a:gd name="T17" fmla="*/ 424 h 353"/>
                  <a:gd name="T18" fmla="*/ 126 w 186"/>
                  <a:gd name="T19" fmla="*/ 248 h 353"/>
                  <a:gd name="T20" fmla="*/ 144 w 186"/>
                  <a:gd name="T21" fmla="*/ 235 h 353"/>
                  <a:gd name="T22" fmla="*/ 144 w 186"/>
                  <a:gd name="T23" fmla="*/ 177 h 353"/>
                  <a:gd name="T24" fmla="*/ 186 w 186"/>
                  <a:gd name="T25" fmla="*/ 130 h 353"/>
                  <a:gd name="T26" fmla="*/ 162 w 186"/>
                  <a:gd name="T27" fmla="*/ 11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  <p:sp>
            <p:nvSpPr>
              <p:cNvPr id="1047" name="Freeform 11">
                <a:extLst>
                  <a:ext uri="{FF2B5EF4-FFF2-40B4-BE49-F238E27FC236}">
                    <a16:creationId xmlns:a16="http://schemas.microsoft.com/office/drawing/2014/main" id="{1768C457-2366-4C21-A481-19731884C9E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  <p:sp>
            <p:nvSpPr>
              <p:cNvPr id="1048" name="Freeform 12">
                <a:extLst>
                  <a:ext uri="{FF2B5EF4-FFF2-40B4-BE49-F238E27FC236}">
                    <a16:creationId xmlns:a16="http://schemas.microsoft.com/office/drawing/2014/main" id="{442C8C2B-1D43-43DF-96FC-7C895C17DBC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2 h 66"/>
                  <a:gd name="T8" fmla="*/ 6 w 155"/>
                  <a:gd name="T9" fmla="*/ 35 h 66"/>
                  <a:gd name="T10" fmla="*/ 0 w 155"/>
                  <a:gd name="T11" fmla="*/ 48 h 66"/>
                  <a:gd name="T12" fmla="*/ 78 w 155"/>
                  <a:gd name="T13" fmla="*/ 118 h 66"/>
                  <a:gd name="T14" fmla="*/ 96 w 155"/>
                  <a:gd name="T15" fmla="*/ 83 h 66"/>
                  <a:gd name="T16" fmla="*/ 155 w 155"/>
                  <a:gd name="T17" fmla="*/ 131 h 66"/>
                  <a:gd name="T18" fmla="*/ 126 w 155"/>
                  <a:gd name="T19" fmla="*/ 4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  <p:sp>
            <p:nvSpPr>
              <p:cNvPr id="1049" name="Freeform 13">
                <a:extLst>
                  <a:ext uri="{FF2B5EF4-FFF2-40B4-BE49-F238E27FC236}">
                    <a16:creationId xmlns:a16="http://schemas.microsoft.com/office/drawing/2014/main" id="{B5F0CCDF-8F5B-47AD-AC29-5AA62557AC7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74 h 72"/>
                  <a:gd name="T2" fmla="*/ 0 w 42"/>
                  <a:gd name="T3" fmla="*/ 37 h 72"/>
                  <a:gd name="T4" fmla="*/ 12 w 42"/>
                  <a:gd name="T5" fmla="*/ 12 h 72"/>
                  <a:gd name="T6" fmla="*/ 0 w 42"/>
                  <a:gd name="T7" fmla="*/ 12 h 72"/>
                  <a:gd name="T8" fmla="*/ 12 w 42"/>
                  <a:gd name="T9" fmla="*/ 12 h 72"/>
                  <a:gd name="T10" fmla="*/ 24 w 42"/>
                  <a:gd name="T11" fmla="*/ 12 h 72"/>
                  <a:gd name="T12" fmla="*/ 36 w 42"/>
                  <a:gd name="T13" fmla="*/ 12 h 72"/>
                  <a:gd name="T14" fmla="*/ 42 w 42"/>
                  <a:gd name="T15" fmla="*/ 0 h 72"/>
                  <a:gd name="T16" fmla="*/ 30 w 42"/>
                  <a:gd name="T17" fmla="*/ 37 h 72"/>
                  <a:gd name="T18" fmla="*/ 42 w 42"/>
                  <a:gd name="T19" fmla="*/ 99 h 72"/>
                  <a:gd name="T20" fmla="*/ 12 w 42"/>
                  <a:gd name="T21" fmla="*/ 145 h 72"/>
                  <a:gd name="T22" fmla="*/ 6 w 42"/>
                  <a:gd name="T23" fmla="*/ 74 h 72"/>
                  <a:gd name="T24" fmla="*/ 6 w 42"/>
                  <a:gd name="T25" fmla="*/ 74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5400"/>
              </a:p>
            </p:txBody>
          </p:sp>
        </p:grpSp>
        <p:sp>
          <p:nvSpPr>
            <p:cNvPr id="33806" name="Freeform 14">
              <a:extLst>
                <a:ext uri="{FF2B5EF4-FFF2-40B4-BE49-F238E27FC236}">
                  <a16:creationId xmlns:a16="http://schemas.microsoft.com/office/drawing/2014/main" id="{2756DA50-032C-4987-9191-AACE30B0286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 sz="5400">
                <a:latin typeface="Arial" charset="0"/>
              </a:endParaRPr>
            </a:p>
          </p:txBody>
        </p:sp>
      </p:grpSp>
      <p:grpSp>
        <p:nvGrpSpPr>
          <p:cNvPr id="1029" name="Group 15">
            <a:extLst>
              <a:ext uri="{FF2B5EF4-FFF2-40B4-BE49-F238E27FC236}">
                <a16:creationId xmlns:a16="http://schemas.microsoft.com/office/drawing/2014/main" id="{F5A95888-695C-4DB6-BFF8-4D212597DF16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6" name="Freeform 16">
              <a:extLst>
                <a:ext uri="{FF2B5EF4-FFF2-40B4-BE49-F238E27FC236}">
                  <a16:creationId xmlns:a16="http://schemas.microsoft.com/office/drawing/2014/main" id="{707D40DA-3ABD-496C-8223-BA3C14BF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6 h 287"/>
                <a:gd name="T4" fmla="*/ 66 w 365"/>
                <a:gd name="T5" fmla="*/ 120 h 287"/>
                <a:gd name="T6" fmla="*/ 143 w 365"/>
                <a:gd name="T7" fmla="*/ 198 h 287"/>
                <a:gd name="T8" fmla="*/ 191 w 365"/>
                <a:gd name="T9" fmla="*/ 180 h 287"/>
                <a:gd name="T10" fmla="*/ 341 w 365"/>
                <a:gd name="T11" fmla="*/ 311 h 287"/>
                <a:gd name="T12" fmla="*/ 305 w 365"/>
                <a:gd name="T13" fmla="*/ 189 h 287"/>
                <a:gd name="T14" fmla="*/ 365 w 365"/>
                <a:gd name="T15" fmla="*/ 144 h 287"/>
                <a:gd name="T16" fmla="*/ 359 w 365"/>
                <a:gd name="T17" fmla="*/ 138 h 287"/>
                <a:gd name="T18" fmla="*/ 335 w 365"/>
                <a:gd name="T19" fmla="*/ 126 h 287"/>
                <a:gd name="T20" fmla="*/ 299 w 365"/>
                <a:gd name="T21" fmla="*/ 96 h 287"/>
                <a:gd name="T22" fmla="*/ 257 w 365"/>
                <a:gd name="T23" fmla="*/ 78 h 287"/>
                <a:gd name="T24" fmla="*/ 215 w 365"/>
                <a:gd name="T25" fmla="*/ 60 h 287"/>
                <a:gd name="T26" fmla="*/ 173 w 365"/>
                <a:gd name="T27" fmla="*/ 42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1037" name="Freeform 17">
              <a:extLst>
                <a:ext uri="{FF2B5EF4-FFF2-40B4-BE49-F238E27FC236}">
                  <a16:creationId xmlns:a16="http://schemas.microsoft.com/office/drawing/2014/main" id="{24348447-1FFD-443B-A10B-C36FE06E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1038" name="Freeform 18">
              <a:extLst>
                <a:ext uri="{FF2B5EF4-FFF2-40B4-BE49-F238E27FC236}">
                  <a16:creationId xmlns:a16="http://schemas.microsoft.com/office/drawing/2014/main" id="{C6262178-D2F4-4F97-A1D4-16EB20CB1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6 h 60"/>
                <a:gd name="T16" fmla="*/ 65 w 71"/>
                <a:gd name="T17" fmla="*/ 48 h 60"/>
                <a:gd name="T18" fmla="*/ 71 w 71"/>
                <a:gd name="T19" fmla="*/ 60 h 60"/>
                <a:gd name="T20" fmla="*/ 71 w 71"/>
                <a:gd name="T21" fmla="*/ 66 h 60"/>
                <a:gd name="T22" fmla="*/ 59 w 71"/>
                <a:gd name="T23" fmla="*/ 60 h 60"/>
                <a:gd name="T24" fmla="*/ 47 w 71"/>
                <a:gd name="T25" fmla="*/ 48 h 60"/>
                <a:gd name="T26" fmla="*/ 23 w 71"/>
                <a:gd name="T27" fmla="*/ 36 h 60"/>
                <a:gd name="T28" fmla="*/ 23 w 71"/>
                <a:gd name="T29" fmla="*/ 42 h 60"/>
                <a:gd name="T30" fmla="*/ 18 w 71"/>
                <a:gd name="T31" fmla="*/ 48 h 60"/>
                <a:gd name="T32" fmla="*/ 12 w 71"/>
                <a:gd name="T33" fmla="*/ 54 h 60"/>
                <a:gd name="T34" fmla="*/ 6 w 71"/>
                <a:gd name="T35" fmla="*/ 54 h 60"/>
                <a:gd name="T36" fmla="*/ 6 w 71"/>
                <a:gd name="T37" fmla="*/ 54 h 60"/>
                <a:gd name="T38" fmla="*/ 6 w 71"/>
                <a:gd name="T39" fmla="*/ 42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1039" name="Freeform 19">
              <a:extLst>
                <a:ext uri="{FF2B5EF4-FFF2-40B4-BE49-F238E27FC236}">
                  <a16:creationId xmlns:a16="http://schemas.microsoft.com/office/drawing/2014/main" id="{6849DA13-D276-419A-9CB0-710696378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0 h 162"/>
                <a:gd name="T10" fmla="*/ 96 w 161"/>
                <a:gd name="T11" fmla="*/ 66 h 162"/>
                <a:gd name="T12" fmla="*/ 102 w 161"/>
                <a:gd name="T13" fmla="*/ 78 h 162"/>
                <a:gd name="T14" fmla="*/ 108 w 161"/>
                <a:gd name="T15" fmla="*/ 90 h 162"/>
                <a:gd name="T16" fmla="*/ 120 w 161"/>
                <a:gd name="T17" fmla="*/ 102 h 162"/>
                <a:gd name="T18" fmla="*/ 143 w 161"/>
                <a:gd name="T19" fmla="*/ 120 h 162"/>
                <a:gd name="T20" fmla="*/ 155 w 161"/>
                <a:gd name="T21" fmla="*/ 150 h 162"/>
                <a:gd name="T22" fmla="*/ 161 w 161"/>
                <a:gd name="T23" fmla="*/ 168 h 162"/>
                <a:gd name="T24" fmla="*/ 161 w 161"/>
                <a:gd name="T25" fmla="*/ 174 h 162"/>
                <a:gd name="T26" fmla="*/ 96 w 161"/>
                <a:gd name="T27" fmla="*/ 108 h 162"/>
                <a:gd name="T28" fmla="*/ 30 w 161"/>
                <a:gd name="T29" fmla="*/ 60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1040" name="Freeform 20">
              <a:extLst>
                <a:ext uri="{FF2B5EF4-FFF2-40B4-BE49-F238E27FC236}">
                  <a16:creationId xmlns:a16="http://schemas.microsoft.com/office/drawing/2014/main" id="{4383D5C9-1395-45F5-BC6D-55419C678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6 h 60"/>
                <a:gd name="T4" fmla="*/ 41 w 59"/>
                <a:gd name="T5" fmla="*/ 42 h 60"/>
                <a:gd name="T6" fmla="*/ 47 w 59"/>
                <a:gd name="T7" fmla="*/ 48 h 60"/>
                <a:gd name="T8" fmla="*/ 53 w 59"/>
                <a:gd name="T9" fmla="*/ 60 h 60"/>
                <a:gd name="T10" fmla="*/ 53 w 59"/>
                <a:gd name="T11" fmla="*/ 66 h 60"/>
                <a:gd name="T12" fmla="*/ 47 w 59"/>
                <a:gd name="T13" fmla="*/ 60 h 60"/>
                <a:gd name="T14" fmla="*/ 35 w 59"/>
                <a:gd name="T15" fmla="*/ 54 h 60"/>
                <a:gd name="T16" fmla="*/ 23 w 59"/>
                <a:gd name="T17" fmla="*/ 42 h 60"/>
                <a:gd name="T18" fmla="*/ 17 w 59"/>
                <a:gd name="T19" fmla="*/ 36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  <p:sp>
          <p:nvSpPr>
            <p:cNvPr id="1041" name="Freeform 21">
              <a:extLst>
                <a:ext uri="{FF2B5EF4-FFF2-40B4-BE49-F238E27FC236}">
                  <a16:creationId xmlns:a16="http://schemas.microsoft.com/office/drawing/2014/main" id="{2752C333-6C64-4694-975F-D51104E17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2 h 204"/>
                <a:gd name="T2" fmla="*/ 245 w 245"/>
                <a:gd name="T3" fmla="*/ 48 h 204"/>
                <a:gd name="T4" fmla="*/ 209 w 245"/>
                <a:gd name="T5" fmla="*/ 90 h 204"/>
                <a:gd name="T6" fmla="*/ 143 w 245"/>
                <a:gd name="T7" fmla="*/ 144 h 204"/>
                <a:gd name="T8" fmla="*/ 167 w 245"/>
                <a:gd name="T9" fmla="*/ 168 h 204"/>
                <a:gd name="T10" fmla="*/ 179 w 245"/>
                <a:gd name="T11" fmla="*/ 222 h 204"/>
                <a:gd name="T12" fmla="*/ 77 w 245"/>
                <a:gd name="T13" fmla="*/ 144 h 204"/>
                <a:gd name="T14" fmla="*/ 47 w 245"/>
                <a:gd name="T15" fmla="*/ 90 h 204"/>
                <a:gd name="T16" fmla="*/ 89 w 245"/>
                <a:gd name="T17" fmla="*/ 72 h 204"/>
                <a:gd name="T18" fmla="*/ 59 w 245"/>
                <a:gd name="T19" fmla="*/ 42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2 h 204"/>
                <a:gd name="T50" fmla="*/ 233 w 245"/>
                <a:gd name="T51" fmla="*/ 42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5400"/>
            </a:p>
          </p:txBody>
        </p:sp>
      </p:grpSp>
      <p:sp>
        <p:nvSpPr>
          <p:cNvPr id="33814" name="Rectangle 22">
            <a:extLst>
              <a:ext uri="{FF2B5EF4-FFF2-40B4-BE49-F238E27FC236}">
                <a16:creationId xmlns:a16="http://schemas.microsoft.com/office/drawing/2014/main" id="{FE86347F-C8DD-4795-AB9B-3C9F61F6F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31" name="Rectangle 23">
            <a:extLst>
              <a:ext uri="{FF2B5EF4-FFF2-40B4-BE49-F238E27FC236}">
                <a16:creationId xmlns:a16="http://schemas.microsoft.com/office/drawing/2014/main" id="{65FD296C-79AD-458F-A856-9CDF6499AE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3816" name="Rectangle 24">
            <a:extLst>
              <a:ext uri="{FF2B5EF4-FFF2-40B4-BE49-F238E27FC236}">
                <a16:creationId xmlns:a16="http://schemas.microsoft.com/office/drawing/2014/main" id="{4D780F74-C4D7-4BF7-9101-8252F96A70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3817" name="Rectangle 25">
            <a:extLst>
              <a:ext uri="{FF2B5EF4-FFF2-40B4-BE49-F238E27FC236}">
                <a16:creationId xmlns:a16="http://schemas.microsoft.com/office/drawing/2014/main" id="{AEE41D5B-CB60-45E0-AA3E-DF0F902475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3818" name="Rectangle 26">
            <a:extLst>
              <a:ext uri="{FF2B5EF4-FFF2-40B4-BE49-F238E27FC236}">
                <a16:creationId xmlns:a16="http://schemas.microsoft.com/office/drawing/2014/main" id="{DB179ACE-EB22-4B91-A379-5409B2CFE3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79AA5C4-BF63-496A-99BD-2F0DF625FB7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27" name="CaixaDeTexto 7">
            <a:extLst>
              <a:ext uri="{FF2B5EF4-FFF2-40B4-BE49-F238E27FC236}">
                <a16:creationId xmlns:a16="http://schemas.microsoft.com/office/drawing/2014/main" id="{D650AF0F-D7DA-49F3-9840-9A0802D586E5}"/>
              </a:ext>
            </a:extLst>
          </p:cNvPr>
          <p:cNvSpPr txBox="1"/>
          <p:nvPr userDrawn="1"/>
        </p:nvSpPr>
        <p:spPr>
          <a:xfrm rot="19435882">
            <a:off x="-5666900" y="2921170"/>
            <a:ext cx="23525800" cy="10156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6000" dirty="0" err="1">
                <a:solidFill>
                  <a:schemeClr val="tx1">
                    <a:alpha val="20000"/>
                  </a:schemeClr>
                </a:solidFill>
                <a:latin typeface="Bradley Hand ITC" panose="03070402050302030203" pitchFamily="66" charset="0"/>
              </a:rPr>
              <a:t>Profº</a:t>
            </a:r>
            <a:r>
              <a:rPr lang="pt-BR" sz="6000" dirty="0">
                <a:solidFill>
                  <a:schemeClr val="tx1">
                    <a:alpha val="20000"/>
                  </a:schemeClr>
                </a:solidFill>
                <a:latin typeface="Bradley Hand ITC" panose="03070402050302030203" pitchFamily="66" charset="0"/>
              </a:rPr>
              <a:t> Evandro Luiz </a:t>
            </a:r>
            <a:r>
              <a:rPr lang="pt-BR" sz="6000" dirty="0" err="1">
                <a:solidFill>
                  <a:schemeClr val="tx1">
                    <a:alpha val="20000"/>
                  </a:schemeClr>
                </a:solidFill>
                <a:latin typeface="Bradley Hand ITC" panose="03070402050302030203" pitchFamily="66" charset="0"/>
              </a:rPr>
              <a:t>Casetta</a:t>
            </a:r>
            <a:endParaRPr lang="pt-BR" sz="6000" dirty="0">
              <a:solidFill>
                <a:schemeClr val="tx1">
                  <a:alpha val="20000"/>
                </a:schemeClr>
              </a:solidFill>
              <a:latin typeface="Bradley Hand ITC" panose="03070402050302030203" pitchFamily="66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1">
            <a:extLst>
              <a:ext uri="{FF2B5EF4-FFF2-40B4-BE49-F238E27FC236}">
                <a16:creationId xmlns:a16="http://schemas.microsoft.com/office/drawing/2014/main" id="{877A7D3B-59CD-47ED-A570-A8FC63147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80" y="12700"/>
            <a:ext cx="913655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5400" b="1" dirty="0">
                <a:solidFill>
                  <a:srgbClr val="FFFF00"/>
                </a:solidFill>
              </a:rPr>
              <a:t>OCUPAÇÃO E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5400" b="1" dirty="0">
                <a:solidFill>
                  <a:srgbClr val="FFFF00"/>
                </a:solidFill>
              </a:rPr>
              <a:t>DEGRADAÇÃO DOS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5400" b="1" dirty="0">
                <a:solidFill>
                  <a:srgbClr val="FFFF00"/>
                </a:solidFill>
              </a:rPr>
              <a:t>DOMÍNIOS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5400" b="1" dirty="0">
                <a:solidFill>
                  <a:srgbClr val="FFFF00"/>
                </a:solidFill>
              </a:rPr>
              <a:t>MORFOCLIMÁTICOS </a:t>
            </a:r>
          </a:p>
        </p:txBody>
      </p:sp>
      <p:sp>
        <p:nvSpPr>
          <p:cNvPr id="3075" name="CaixaDeTexto 2">
            <a:extLst>
              <a:ext uri="{FF2B5EF4-FFF2-40B4-BE49-F238E27FC236}">
                <a16:creationId xmlns:a16="http://schemas.microsoft.com/office/drawing/2014/main" id="{FFC6D768-E0F4-4BE9-BE6C-2CF6143EC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534" y="3501008"/>
            <a:ext cx="79184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5400" b="1" dirty="0">
                <a:solidFill>
                  <a:srgbClr val="FFFF00"/>
                </a:solidFill>
              </a:rPr>
              <a:t>Consequências Sociais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5400" b="1" dirty="0">
                <a:solidFill>
                  <a:srgbClr val="FFFF00"/>
                </a:solidFill>
              </a:rPr>
              <a:t> e Ambientais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26FE16-AAA5-4EEA-A8E4-9053D6A21A43}"/>
              </a:ext>
            </a:extLst>
          </p:cNvPr>
          <p:cNvSpPr txBox="1"/>
          <p:nvPr/>
        </p:nvSpPr>
        <p:spPr>
          <a:xfrm>
            <a:off x="412393" y="5344008"/>
            <a:ext cx="11367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Módulo  06            Caderno 02      Página 209</a:t>
            </a:r>
          </a:p>
          <a:p>
            <a:r>
              <a:rPr lang="pt-BR" sz="3600" b="1" dirty="0"/>
              <a:t>Módulos 07 e 08   Caderno 03      Páginas 192 e 197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ângulo 1">
            <a:extLst>
              <a:ext uri="{FF2B5EF4-FFF2-40B4-BE49-F238E27FC236}">
                <a16:creationId xmlns:a16="http://schemas.microsoft.com/office/drawing/2014/main" id="{5FC93B0D-7282-4F95-A3AF-4155F84A0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8" y="748086"/>
            <a:ext cx="84969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b="1" dirty="0">
                <a:solidFill>
                  <a:srgbClr val="FFFF00"/>
                </a:solidFill>
              </a:rPr>
              <a:t>CONSEQUÊNCIAS AMBIENTAIS:</a:t>
            </a:r>
            <a:endParaRPr lang="pt-BR" alt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2A3B463-A524-4979-B33B-B0E06B50C7CA}"/>
              </a:ext>
            </a:extLst>
          </p:cNvPr>
          <p:cNvSpPr/>
          <p:nvPr/>
        </p:nvSpPr>
        <p:spPr>
          <a:xfrm>
            <a:off x="398763" y="1382823"/>
            <a:ext cx="4572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3200" b="1" dirty="0"/>
              <a:t>Desmatamento:</a:t>
            </a:r>
          </a:p>
          <a:p>
            <a:pPr eaLnBrk="1" hangingPunct="1">
              <a:defRPr/>
            </a:pPr>
            <a:endParaRPr lang="pt-BR" altLang="pt-BR" sz="36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400" b="1" dirty="0"/>
              <a:t>- </a:t>
            </a:r>
            <a:r>
              <a:rPr lang="pt-BR" altLang="pt-BR" sz="2800" b="1" dirty="0"/>
              <a:t>perda da fauna e flora local;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b="1" dirty="0"/>
              <a:t>- erosão;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b="1" dirty="0"/>
              <a:t>- lixiviação;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b="1" dirty="0"/>
              <a:t>- assoreamento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b="1" dirty="0"/>
              <a:t>- aumento da temperatura;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b="1" dirty="0"/>
              <a:t>- diminuição das chuvas;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b="1" dirty="0"/>
              <a:t>- desertificação;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b="1" dirty="0"/>
              <a:t>- etc.</a:t>
            </a:r>
          </a:p>
          <a:p>
            <a:pPr eaLnBrk="1" hangingPunct="1">
              <a:defRPr/>
            </a:pPr>
            <a:endParaRPr lang="pt-BR" altLang="pt-BR" sz="3600" b="1" dirty="0"/>
          </a:p>
        </p:txBody>
      </p:sp>
      <p:pic>
        <p:nvPicPr>
          <p:cNvPr id="7172" name="Picture 21" descr="queimada_amazonia">
            <a:extLst>
              <a:ext uri="{FF2B5EF4-FFF2-40B4-BE49-F238E27FC236}">
                <a16:creationId xmlns:a16="http://schemas.microsoft.com/office/drawing/2014/main" id="{81596DFE-621C-468F-A88E-45590176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748086"/>
            <a:ext cx="4572000" cy="301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Imagem relacionada">
            <a:extLst>
              <a:ext uri="{FF2B5EF4-FFF2-40B4-BE49-F238E27FC236}">
                <a16:creationId xmlns:a16="http://schemas.microsoft.com/office/drawing/2014/main" id="{585A8123-2649-4C7C-B69B-AEB85170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3861048"/>
            <a:ext cx="4617938" cy="296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55EFF9F-AA34-48A2-8FA7-7CE583726861}"/>
              </a:ext>
            </a:extLst>
          </p:cNvPr>
          <p:cNvSpPr txBox="1">
            <a:spLocks noChangeArrowheads="1"/>
          </p:cNvSpPr>
          <p:nvPr/>
        </p:nvSpPr>
        <p:spPr>
          <a:xfrm>
            <a:off x="2001741" y="31504"/>
            <a:ext cx="6624735" cy="7897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b="1" kern="0" dirty="0">
                <a:solidFill>
                  <a:srgbClr val="FFFF00"/>
                </a:solidFill>
                <a:effectLst/>
                <a:latin typeface="+mn-lt"/>
              </a:rPr>
              <a:t>DOMÍNIO </a:t>
            </a:r>
            <a:r>
              <a:rPr lang="pt-BR" b="1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AMAZÔNICO</a:t>
            </a:r>
            <a:br>
              <a:rPr lang="pt-BR" kern="0" dirty="0">
                <a:solidFill>
                  <a:srgbClr val="FF0000"/>
                </a:solidFill>
                <a:effectLst/>
              </a:rPr>
            </a:br>
            <a:endParaRPr lang="pt-BR" kern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1028" name="Picture 4" descr="O que é lixiviação do solo? - Brasil Escola">
            <a:extLst>
              <a:ext uri="{FF2B5EF4-FFF2-40B4-BE49-F238E27FC236}">
                <a16:creationId xmlns:a16="http://schemas.microsoft.com/office/drawing/2014/main" id="{FE166512-C1D3-4653-8E09-D9F136B0D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38" y="278092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9D7A3ED-318F-49C9-A6D5-AFC026CAB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509" y="87071"/>
            <a:ext cx="3931955" cy="37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57DE800-4412-40FC-B82F-685E5469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2" y="205733"/>
            <a:ext cx="7678466" cy="414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6DE220E-6241-4D98-A443-EAB63D00B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41" y="3887210"/>
            <a:ext cx="4330660" cy="291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0C30907-5433-4B99-A614-277D0ACD9365}"/>
              </a:ext>
            </a:extLst>
          </p:cNvPr>
          <p:cNvSpPr txBox="1"/>
          <p:nvPr/>
        </p:nvSpPr>
        <p:spPr>
          <a:xfrm>
            <a:off x="3699130" y="4350448"/>
            <a:ext cx="41821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Tx/>
              <a:buChar char="-"/>
            </a:pPr>
            <a:r>
              <a:rPr lang="pt-BR" sz="1800" b="1" i="0" u="sng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Verde </a:t>
            </a:r>
            <a:r>
              <a:rPr lang="pt-BR" sz="18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 floresta</a:t>
            </a:r>
            <a:r>
              <a:rPr lang="pt-BR" sz="1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l" fontAlgn="base"/>
            <a:endParaRPr lang="pt-BR" sz="1800" b="1" i="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base">
              <a:buFontTx/>
              <a:buChar char="-"/>
            </a:pPr>
            <a:r>
              <a:rPr lang="pt-BR" sz="1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1800" b="1" i="0" u="sng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marelo</a:t>
            </a:r>
            <a:r>
              <a:rPr lang="pt-BR" sz="1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são áreas já desmatadas em algum momento desde 1988; </a:t>
            </a:r>
          </a:p>
          <a:p>
            <a:pPr algn="l" fontAlgn="base"/>
            <a:endParaRPr lang="pt-BR" sz="1800" b="1" i="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pt-BR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1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BR" sz="1800" b="1" i="0" u="sng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ranco</a:t>
            </a:r>
            <a:r>
              <a:rPr lang="pt-BR" sz="1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são áreas naturais de vegetação não florestal ou cobertas por nuvens.</a:t>
            </a:r>
          </a:p>
          <a:p>
            <a:pPr algn="l" fontAlgn="base"/>
            <a:r>
              <a:rPr lang="pt-BR" sz="1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2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TerraBrasillis</a:t>
            </a:r>
            <a:r>
              <a:rPr lang="pt-BR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12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Prodes</a:t>
            </a:r>
            <a:r>
              <a:rPr lang="pt-BR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/Inpe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33C532-02D8-4221-94C8-977106304FA2}"/>
              </a:ext>
            </a:extLst>
          </p:cNvPr>
          <p:cNvSpPr txBox="1"/>
          <p:nvPr/>
        </p:nvSpPr>
        <p:spPr>
          <a:xfrm>
            <a:off x="4313707" y="536324"/>
            <a:ext cx="3564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sz="1800" b="1" i="0" dirty="0">
                <a:solidFill>
                  <a:srgbClr val="FF0000"/>
                </a:solidFill>
                <a:effectLst/>
                <a:latin typeface="var( --e-global-typography-primary-font-family )"/>
              </a:rPr>
              <a:t>Histórico de devastação:</a:t>
            </a:r>
          </a:p>
          <a:p>
            <a:pPr algn="l" fontAlgn="base"/>
            <a:r>
              <a:rPr lang="pt-BR" sz="1800" b="0" i="0" dirty="0">
                <a:solidFill>
                  <a:srgbClr val="FF0000"/>
                </a:solidFill>
                <a:effectLst/>
                <a:latin typeface="Barlow Condensed"/>
              </a:rPr>
              <a:t>Taxas oficiais de desmatamento na Amazônia, calculadas pelo PRODES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ED8AF86-70F7-4D28-82BD-874F5AE6F9EE}"/>
              </a:ext>
            </a:extLst>
          </p:cNvPr>
          <p:cNvSpPr txBox="1"/>
          <p:nvPr/>
        </p:nvSpPr>
        <p:spPr>
          <a:xfrm>
            <a:off x="8733335" y="400314"/>
            <a:ext cx="29372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var( --e-global-typography-primary-font-family )"/>
              </a:rPr>
              <a:t>Variação mensal de área desmatada</a:t>
            </a:r>
          </a:p>
          <a:p>
            <a:pPr algn="l" fontAlgn="base"/>
            <a:r>
              <a:rPr lang="pt-BR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Barlow Condensed"/>
              </a:rPr>
              <a:t>Dados do projeto DETER para o ano de referência (agosto-julho)</a:t>
            </a:r>
          </a:p>
        </p:txBody>
      </p:sp>
      <p:sp>
        <p:nvSpPr>
          <p:cNvPr id="3" name="Seta: para a Direita Listrada 2">
            <a:extLst>
              <a:ext uri="{FF2B5EF4-FFF2-40B4-BE49-F238E27FC236}">
                <a16:creationId xmlns:a16="http://schemas.microsoft.com/office/drawing/2014/main" id="{708A334B-2D7F-46EA-9367-B3DA3E5471FE}"/>
              </a:ext>
            </a:extLst>
          </p:cNvPr>
          <p:cNvSpPr/>
          <p:nvPr/>
        </p:nvSpPr>
        <p:spPr>
          <a:xfrm rot="19767412">
            <a:off x="1629213" y="1364888"/>
            <a:ext cx="2481951" cy="303598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eta: para a Direita Listrada 11">
            <a:extLst>
              <a:ext uri="{FF2B5EF4-FFF2-40B4-BE49-F238E27FC236}">
                <a16:creationId xmlns:a16="http://schemas.microsoft.com/office/drawing/2014/main" id="{164C4737-90FD-4A5D-A360-A6C1A9465683}"/>
              </a:ext>
            </a:extLst>
          </p:cNvPr>
          <p:cNvSpPr/>
          <p:nvPr/>
        </p:nvSpPr>
        <p:spPr>
          <a:xfrm rot="2020713">
            <a:off x="4540949" y="2216030"/>
            <a:ext cx="1708898" cy="303598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ta: para a Direita Listrada 12">
            <a:extLst>
              <a:ext uri="{FF2B5EF4-FFF2-40B4-BE49-F238E27FC236}">
                <a16:creationId xmlns:a16="http://schemas.microsoft.com/office/drawing/2014/main" id="{1420ECBA-C57A-498A-8513-65946F9ACA8C}"/>
              </a:ext>
            </a:extLst>
          </p:cNvPr>
          <p:cNvSpPr/>
          <p:nvPr/>
        </p:nvSpPr>
        <p:spPr>
          <a:xfrm rot="19767412">
            <a:off x="6068250" y="2561776"/>
            <a:ext cx="1202973" cy="303598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5DD2526-EFB9-4A82-9ED9-FFED65D11030}"/>
              </a:ext>
            </a:extLst>
          </p:cNvPr>
          <p:cNvSpPr/>
          <p:nvPr/>
        </p:nvSpPr>
        <p:spPr>
          <a:xfrm rot="20026241">
            <a:off x="6121797" y="2681039"/>
            <a:ext cx="1652188" cy="659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9CADDC5-BD9C-4BE0-8BEA-73A1CB9DFBD2}"/>
              </a:ext>
            </a:extLst>
          </p:cNvPr>
          <p:cNvSpPr/>
          <p:nvPr/>
        </p:nvSpPr>
        <p:spPr>
          <a:xfrm rot="20026241">
            <a:off x="7853802" y="1125660"/>
            <a:ext cx="3941240" cy="16327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E78878F-F04A-4021-A34D-2D16C7E50E8E}"/>
              </a:ext>
            </a:extLst>
          </p:cNvPr>
          <p:cNvSpPr/>
          <p:nvPr/>
        </p:nvSpPr>
        <p:spPr>
          <a:xfrm>
            <a:off x="6223076" y="3991525"/>
            <a:ext cx="1123097" cy="309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0C0E1AB-6357-4332-AB0E-1C55F5C483EC}"/>
              </a:ext>
            </a:extLst>
          </p:cNvPr>
          <p:cNvSpPr/>
          <p:nvPr/>
        </p:nvSpPr>
        <p:spPr>
          <a:xfrm>
            <a:off x="8472879" y="3297232"/>
            <a:ext cx="3128118" cy="309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a Direita Listrada 18">
            <a:extLst>
              <a:ext uri="{FF2B5EF4-FFF2-40B4-BE49-F238E27FC236}">
                <a16:creationId xmlns:a16="http://schemas.microsoft.com/office/drawing/2014/main" id="{200979E7-85C4-428D-ACBF-882590B063B6}"/>
              </a:ext>
            </a:extLst>
          </p:cNvPr>
          <p:cNvSpPr/>
          <p:nvPr/>
        </p:nvSpPr>
        <p:spPr>
          <a:xfrm rot="19767412">
            <a:off x="9412359" y="1415354"/>
            <a:ext cx="1535826" cy="303598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8DE3070-F437-4D57-A9C4-1F3E5D7E2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29" y="4543511"/>
            <a:ext cx="3481491" cy="226148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E2151C0-C205-4426-8112-425F7679AE51}"/>
              </a:ext>
            </a:extLst>
          </p:cNvPr>
          <p:cNvSpPr/>
          <p:nvPr/>
        </p:nvSpPr>
        <p:spPr>
          <a:xfrm>
            <a:off x="1548259" y="3991525"/>
            <a:ext cx="2531958" cy="309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E47E813-CF58-4CA4-A617-4965650E90EE}"/>
              </a:ext>
            </a:extLst>
          </p:cNvPr>
          <p:cNvSpPr/>
          <p:nvPr/>
        </p:nvSpPr>
        <p:spPr>
          <a:xfrm>
            <a:off x="4108651" y="3991525"/>
            <a:ext cx="1829869" cy="3096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Seta: Curva para a Direita 3">
            <a:extLst>
              <a:ext uri="{FF2B5EF4-FFF2-40B4-BE49-F238E27FC236}">
                <a16:creationId xmlns:a16="http://schemas.microsoft.com/office/drawing/2014/main" id="{AE132E7F-4D92-4AA7-B68D-E1AAF27C57AA}"/>
              </a:ext>
            </a:extLst>
          </p:cNvPr>
          <p:cNvSpPr/>
          <p:nvPr/>
        </p:nvSpPr>
        <p:spPr>
          <a:xfrm rot="14752585">
            <a:off x="7642005" y="3179974"/>
            <a:ext cx="601509" cy="2153653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1A39247-7E1D-4079-9E55-870E6BB58B90}"/>
              </a:ext>
            </a:extLst>
          </p:cNvPr>
          <p:cNvCxnSpPr>
            <a:cxnSpLocks/>
          </p:cNvCxnSpPr>
          <p:nvPr/>
        </p:nvCxnSpPr>
        <p:spPr>
          <a:xfrm flipV="1">
            <a:off x="9579016" y="2206346"/>
            <a:ext cx="2258448" cy="3547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7">
            <a:extLst>
              <a:ext uri="{FF2B5EF4-FFF2-40B4-BE49-F238E27FC236}">
                <a16:creationId xmlns:a16="http://schemas.microsoft.com/office/drawing/2014/main" id="{56CF93F1-990E-4B47-B6AE-69F8EE99C502}"/>
              </a:ext>
            </a:extLst>
          </p:cNvPr>
          <p:cNvSpPr txBox="1"/>
          <p:nvPr/>
        </p:nvSpPr>
        <p:spPr>
          <a:xfrm rot="19435882">
            <a:off x="-3426777" y="3099040"/>
            <a:ext cx="17644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6000" dirty="0" err="1">
                <a:solidFill>
                  <a:schemeClr val="tx1">
                    <a:alpha val="20000"/>
                  </a:schemeClr>
                </a:solidFill>
                <a:latin typeface="Bradley Hand ITC" panose="03070402050302030203" pitchFamily="66" charset="0"/>
              </a:rPr>
              <a:t>Profº</a:t>
            </a:r>
            <a:r>
              <a:rPr lang="pt-BR" sz="6000" dirty="0">
                <a:solidFill>
                  <a:schemeClr val="tx1">
                    <a:alpha val="20000"/>
                  </a:schemeClr>
                </a:solidFill>
                <a:latin typeface="Bradley Hand ITC" panose="03070402050302030203" pitchFamily="66" charset="0"/>
              </a:rPr>
              <a:t> Evandro Luiz </a:t>
            </a:r>
            <a:r>
              <a:rPr lang="pt-BR" sz="6000" dirty="0" err="1">
                <a:solidFill>
                  <a:schemeClr val="tx1">
                    <a:alpha val="20000"/>
                  </a:schemeClr>
                </a:solidFill>
                <a:latin typeface="Bradley Hand ITC" panose="03070402050302030203" pitchFamily="66" charset="0"/>
              </a:rPr>
              <a:t>Casetta</a:t>
            </a:r>
            <a:endParaRPr lang="pt-BR" sz="6000" dirty="0">
              <a:solidFill>
                <a:schemeClr val="tx1">
                  <a:alpha val="2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6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" grpId="0" animBg="1"/>
      <p:bldP spid="12" grpId="0" animBg="1"/>
      <p:bldP spid="13" grpId="0" animBg="1"/>
      <p:bldP spid="5" grpId="0" animBg="1"/>
      <p:bldP spid="16" grpId="0" animBg="1"/>
      <p:bldP spid="6" grpId="0" animBg="1"/>
      <p:bldP spid="18" grpId="0" animBg="1"/>
      <p:bldP spid="19" grpId="0" animBg="1"/>
      <p:bldP spid="21" grpId="0" animBg="1"/>
      <p:bldP spid="2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PAM Amazônia - | Unidades de conservação">
            <a:extLst>
              <a:ext uri="{FF2B5EF4-FFF2-40B4-BE49-F238E27FC236}">
                <a16:creationId xmlns:a16="http://schemas.microsoft.com/office/drawing/2014/main" id="{7D9D3024-5E49-4A92-B96B-0100437A5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82" y="132049"/>
            <a:ext cx="9325036" cy="659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51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tângulo 1">
            <a:extLst>
              <a:ext uri="{FF2B5EF4-FFF2-40B4-BE49-F238E27FC236}">
                <a16:creationId xmlns:a16="http://schemas.microsoft.com/office/drawing/2014/main" id="{15EE229A-409E-46E6-A42B-0511DF222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688" y="0"/>
            <a:ext cx="82089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3600" b="1" dirty="0">
                <a:solidFill>
                  <a:srgbClr val="FFFF00"/>
                </a:solidFill>
              </a:rPr>
              <a:t>DOMÍNIO AMAZÔNICO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b="1" dirty="0">
                <a:solidFill>
                  <a:srgbClr val="FFFF00"/>
                </a:solidFill>
              </a:rPr>
              <a:t>CONSEQUÊNCIAS AMBIENTAIS:</a:t>
            </a:r>
            <a:br>
              <a:rPr lang="pt-BR" altLang="pt-BR" sz="4400" b="1" dirty="0">
                <a:solidFill>
                  <a:srgbClr val="FFFF00"/>
                </a:solidFill>
              </a:rPr>
            </a:br>
            <a:r>
              <a:rPr lang="pt-BR" altLang="pt-BR" sz="4400" dirty="0">
                <a:solidFill>
                  <a:srgbClr val="FFFF00"/>
                </a:solidFill>
              </a:rPr>
              <a:t> </a:t>
            </a:r>
            <a:endParaRPr lang="pt-BR" altLang="pt-BR" sz="44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1F2D631-DC66-4D9B-BAC4-933118BF8E59}"/>
              </a:ext>
            </a:extLst>
          </p:cNvPr>
          <p:cNvSpPr/>
          <p:nvPr/>
        </p:nvSpPr>
        <p:spPr>
          <a:xfrm>
            <a:off x="600869" y="1253784"/>
            <a:ext cx="6813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/>
              <a:t>Contaminação de águas e solos:</a:t>
            </a:r>
          </a:p>
          <a:p>
            <a:pPr eaLnBrk="1" hangingPunct="1">
              <a:defRPr/>
            </a:pPr>
            <a:endParaRPr lang="pt-BR" altLang="pt-BR" sz="2800" b="1" dirty="0"/>
          </a:p>
          <a:p>
            <a:pPr eaLnBrk="1" hangingPunct="1">
              <a:defRPr/>
            </a:pPr>
            <a:r>
              <a:rPr lang="pt-BR" altLang="pt-BR" sz="2800" b="1" dirty="0"/>
              <a:t>- projetos de mineração;</a:t>
            </a:r>
          </a:p>
          <a:p>
            <a:pPr eaLnBrk="1" hangingPunct="1">
              <a:defRPr/>
            </a:pPr>
            <a:r>
              <a:rPr lang="pt-BR" altLang="pt-BR" sz="2800" b="1" dirty="0"/>
              <a:t>- mercúrio dos garimpos;</a:t>
            </a:r>
          </a:p>
          <a:p>
            <a:pPr eaLnBrk="1" hangingPunct="1">
              <a:defRPr/>
            </a:pPr>
            <a:r>
              <a:rPr lang="pt-BR" altLang="pt-BR" sz="2800" b="1" dirty="0"/>
              <a:t>- lagos das hidrelétricas.</a:t>
            </a:r>
          </a:p>
        </p:txBody>
      </p:sp>
      <p:pic>
        <p:nvPicPr>
          <p:cNvPr id="6148" name="Picture 2" descr="Resultado de imagem para poluiÃ§Ã£o de aguas por mineraÃ§Ã£o de bauxita">
            <a:extLst>
              <a:ext uri="{FF2B5EF4-FFF2-40B4-BE49-F238E27FC236}">
                <a16:creationId xmlns:a16="http://schemas.microsoft.com/office/drawing/2014/main" id="{47381EBA-7AE7-4812-B425-DB9B99169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9" y="3626008"/>
            <a:ext cx="4611662" cy="311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Imagem 6">
            <a:extLst>
              <a:ext uri="{FF2B5EF4-FFF2-40B4-BE49-F238E27FC236}">
                <a16:creationId xmlns:a16="http://schemas.microsoft.com/office/drawing/2014/main" id="{EDE92296-5CCE-4CA8-B1A6-89463AB11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324" y="260648"/>
            <a:ext cx="475987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2" descr="Resultado de imagem para poluiÃ§Ã£o das hidreletricas na amazonia">
            <a:extLst>
              <a:ext uri="{FF2B5EF4-FFF2-40B4-BE49-F238E27FC236}">
                <a16:creationId xmlns:a16="http://schemas.microsoft.com/office/drawing/2014/main" id="{1B727337-CE49-4903-A965-C8B40D74F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626008"/>
            <a:ext cx="4825032" cy="311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idades de conservação no Brasil, Fonte: Embrapa, 2008.">
            <a:extLst>
              <a:ext uri="{FF2B5EF4-FFF2-40B4-BE49-F238E27FC236}">
                <a16:creationId xmlns:a16="http://schemas.microsoft.com/office/drawing/2014/main" id="{42D002AD-CE9F-4461-811C-BEA1B33AB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52636"/>
            <a:ext cx="858353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55F122B-3E10-41F9-A1B0-2D43754C6547}"/>
              </a:ext>
            </a:extLst>
          </p:cNvPr>
          <p:cNvSpPr txBox="1"/>
          <p:nvPr/>
        </p:nvSpPr>
        <p:spPr>
          <a:xfrm>
            <a:off x="9480376" y="6642556"/>
            <a:ext cx="28083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FFFFFF"/>
                </a:solidFill>
                <a:latin typeface="Open Sans"/>
              </a:rPr>
              <a:t>Unidades de conservação no Brasil, Fonte: Embrapa, 2008.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535967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tângulo 1">
            <a:extLst>
              <a:ext uri="{FF2B5EF4-FFF2-40B4-BE49-F238E27FC236}">
                <a16:creationId xmlns:a16="http://schemas.microsoft.com/office/drawing/2014/main" id="{804AFE61-EFCF-424F-9133-5AED3B281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156" y="151606"/>
            <a:ext cx="7127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4800" b="1" dirty="0">
                <a:solidFill>
                  <a:srgbClr val="FFFF00"/>
                </a:solidFill>
              </a:rPr>
              <a:t>DOMÍNIO AMAZÔNICO</a:t>
            </a:r>
          </a:p>
          <a:p>
            <a:pPr algn="ctr">
              <a:spcBef>
                <a:spcPct val="0"/>
              </a:spcBef>
              <a:buClr>
                <a:schemeClr val="tx1"/>
              </a:buClr>
              <a:buNone/>
            </a:pPr>
            <a:r>
              <a:rPr lang="pt-BR" altLang="pt-BR" b="1" dirty="0">
                <a:solidFill>
                  <a:srgbClr val="FFFF00"/>
                </a:solidFill>
              </a:rPr>
              <a:t>CONSEQUÊNCIAS SOCIAIS</a:t>
            </a:r>
            <a:endParaRPr lang="pt-BR" alt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55E99BF-7A26-44A6-87B8-95FF1B0AF6CE}"/>
              </a:ext>
            </a:extLst>
          </p:cNvPr>
          <p:cNvSpPr txBox="1"/>
          <p:nvPr/>
        </p:nvSpPr>
        <p:spPr>
          <a:xfrm>
            <a:off x="407368" y="1508125"/>
            <a:ext cx="5261377" cy="2991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b="1" dirty="0"/>
              <a:t>- miséria urbana;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b="1" dirty="0"/>
              <a:t>- prostituição;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b="1" dirty="0"/>
              <a:t>- violência no campo;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b="1" dirty="0"/>
              <a:t>- invasão de terras indígenas;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b="1" dirty="0"/>
              <a:t>- trabalho escravo;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b="1" dirty="0"/>
              <a:t>- etc.</a:t>
            </a:r>
          </a:p>
          <a:p>
            <a:pPr>
              <a:defRPr/>
            </a:pPr>
            <a:endParaRPr lang="pt-BR" dirty="0"/>
          </a:p>
        </p:txBody>
      </p:sp>
      <p:pic>
        <p:nvPicPr>
          <p:cNvPr id="8196" name="Picture 4" descr="Morador de EpitaciolÃ¢ndia caminha dentro da lama, nesta sexta-feira (27) (Foto: Aline Nascimento/G1)">
            <a:extLst>
              <a:ext uri="{FF2B5EF4-FFF2-40B4-BE49-F238E27FC236}">
                <a16:creationId xmlns:a16="http://schemas.microsoft.com/office/drawing/2014/main" id="{0F795AC7-ED8A-428D-9F41-0708090A2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221059"/>
            <a:ext cx="4459784" cy="334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Resultado de imagem para conflitos  no campo no para">
            <a:extLst>
              <a:ext uri="{FF2B5EF4-FFF2-40B4-BE49-F238E27FC236}">
                <a16:creationId xmlns:a16="http://schemas.microsoft.com/office/drawing/2014/main" id="{E3F54D54-DFA1-45A6-8C53-86D7404E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398599"/>
            <a:ext cx="4928412" cy="327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Imagem relacionada">
            <a:extLst>
              <a:ext uri="{FF2B5EF4-FFF2-40B4-BE49-F238E27FC236}">
                <a16:creationId xmlns:a16="http://schemas.microsoft.com/office/drawing/2014/main" id="{86AEF40E-1E33-408F-A386-4AC83767A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497" y="3639615"/>
            <a:ext cx="4459784" cy="30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deserto">
            <a:extLst>
              <a:ext uri="{FF2B5EF4-FFF2-40B4-BE49-F238E27FC236}">
                <a16:creationId xmlns:a16="http://schemas.microsoft.com/office/drawing/2014/main" id="{D13FE75F-096D-4DBB-80D7-B3C1E1697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80" y="476672"/>
            <a:ext cx="4770560" cy="282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Rectangle 6">
            <a:extLst>
              <a:ext uri="{FF2B5EF4-FFF2-40B4-BE49-F238E27FC236}">
                <a16:creationId xmlns:a16="http://schemas.microsoft.com/office/drawing/2014/main" id="{35D28351-C095-4605-B920-413BE749E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6871" y="21914"/>
            <a:ext cx="3335721" cy="608013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CERRADOS</a:t>
            </a:r>
          </a:p>
        </p:txBody>
      </p:sp>
      <p:sp>
        <p:nvSpPr>
          <p:cNvPr id="9220" name="Rectangle 9">
            <a:extLst>
              <a:ext uri="{FF2B5EF4-FFF2-40B4-BE49-F238E27FC236}">
                <a16:creationId xmlns:a16="http://schemas.microsoft.com/office/drawing/2014/main" id="{03E64D3E-A095-403A-B5B1-25D3A017EC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altLang="pt-BR" sz="200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pt-BR" sz="2000">
              <a:solidFill>
                <a:srgbClr val="FFFF00"/>
              </a:solidFill>
            </a:endParaRPr>
          </a:p>
        </p:txBody>
      </p:sp>
      <p:sp>
        <p:nvSpPr>
          <p:cNvPr id="9221" name="Rectangle 10">
            <a:extLst>
              <a:ext uri="{FF2B5EF4-FFF2-40B4-BE49-F238E27FC236}">
                <a16:creationId xmlns:a16="http://schemas.microsoft.com/office/drawing/2014/main" id="{4EA9E764-9ECC-4AF7-90D9-4BB7318FB6E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88048" y="325921"/>
            <a:ext cx="11409088" cy="4783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 da fronteira agrícola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carvoarias: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desmatamento;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 queimadas;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 erosão;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 assoreamento dos rios;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alt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laterização</a:t>
            </a: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dos solos;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contaminação de águas por pesticidas e fertilizantes e uso para irrigação;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exploração de trabalho infantil.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pt-BR" alt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1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1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t-BR" altLang="pt-BR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t-BR" altLang="pt-BR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11" descr="adalberto5">
            <a:extLst>
              <a:ext uri="{FF2B5EF4-FFF2-40B4-BE49-F238E27FC236}">
                <a16:creationId xmlns:a16="http://schemas.microsoft.com/office/drawing/2014/main" id="{9D021EFC-8354-465C-92E5-141EB39E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78" y="4140510"/>
            <a:ext cx="2891810" cy="26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4A525A5-6F1A-4E18-AE04-AF4F15C02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274" y="3939189"/>
            <a:ext cx="3401413" cy="2785793"/>
          </a:xfrm>
          <a:prstGeom prst="rect">
            <a:avLst/>
          </a:prstGeom>
        </p:spPr>
      </p:pic>
      <p:pic>
        <p:nvPicPr>
          <p:cNvPr id="6152" name="Picture 8" descr="Avanço do desmatamento: Cerrado tem mais de 21 mil focos de | Geral">
            <a:extLst>
              <a:ext uri="{FF2B5EF4-FFF2-40B4-BE49-F238E27FC236}">
                <a16:creationId xmlns:a16="http://schemas.microsoft.com/office/drawing/2014/main" id="{A881E2B0-55EB-4393-A3E8-9FB18734B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2" y="4256508"/>
            <a:ext cx="3694149" cy="247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7" name="Rectangle 7">
            <a:extLst>
              <a:ext uri="{FF2B5EF4-FFF2-40B4-BE49-F238E27FC236}">
                <a16:creationId xmlns:a16="http://schemas.microsoft.com/office/drawing/2014/main" id="{8A15B801-7DF9-404F-93FB-F38510B98F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368" y="155575"/>
            <a:ext cx="5493296" cy="752475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>
                <a:solidFill>
                  <a:srgbClr val="FFFF00"/>
                </a:solidFill>
              </a:rPr>
              <a:t>MARES DE MORROS</a:t>
            </a:r>
          </a:p>
        </p:txBody>
      </p:sp>
      <p:sp>
        <p:nvSpPr>
          <p:cNvPr id="10243" name="Rectangle 8">
            <a:extLst>
              <a:ext uri="{FF2B5EF4-FFF2-40B4-BE49-F238E27FC236}">
                <a16:creationId xmlns:a16="http://schemas.microsoft.com/office/drawing/2014/main" id="{99AC46B4-6ED1-4188-8F13-B9E5BF65702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5360" y="1644079"/>
            <a:ext cx="6192688" cy="2316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 restam apenas 7% da floresta original;</a:t>
            </a:r>
          </a:p>
          <a:p>
            <a:pPr eaLnBrk="1" hangingPunct="1">
              <a:buFontTx/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 erosão;</a:t>
            </a:r>
          </a:p>
          <a:p>
            <a:pPr eaLnBrk="1" hangingPunct="1">
              <a:buFontTx/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alt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voçorocamento</a:t>
            </a: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buFontTx/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 enchentes;</a:t>
            </a:r>
          </a:p>
          <a:p>
            <a:pPr eaLnBrk="1" hangingPunct="1">
              <a:buFontTx/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 deslizamentos de massas.</a:t>
            </a:r>
          </a:p>
        </p:txBody>
      </p:sp>
      <p:pic>
        <p:nvPicPr>
          <p:cNvPr id="10244" name="Picture 10" descr="DSCF3869">
            <a:extLst>
              <a:ext uri="{FF2B5EF4-FFF2-40B4-BE49-F238E27FC236}">
                <a16:creationId xmlns:a16="http://schemas.microsoft.com/office/drawing/2014/main" id="{026B79AA-E1A7-407B-8972-8AFED6B734BD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1784" y="531812"/>
            <a:ext cx="4038600" cy="3043238"/>
          </a:xfrm>
          <a:noFill/>
        </p:spPr>
      </p:pic>
      <p:pic>
        <p:nvPicPr>
          <p:cNvPr id="10245" name="Picture 11" descr="832">
            <a:extLst>
              <a:ext uri="{FF2B5EF4-FFF2-40B4-BE49-F238E27FC236}">
                <a16:creationId xmlns:a16="http://schemas.microsoft.com/office/drawing/2014/main" id="{5C81AE68-C2F6-4AE2-9CBB-69B3B83A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916013"/>
            <a:ext cx="3935016" cy="277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1242712">
            <a:extLst>
              <a:ext uri="{FF2B5EF4-FFF2-40B4-BE49-F238E27FC236}">
                <a16:creationId xmlns:a16="http://schemas.microsoft.com/office/drawing/2014/main" id="{64C660E9-2F19-4210-9F87-4AB73AAD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368" y="3708958"/>
            <a:ext cx="3935016" cy="281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2674246-3EF5-4FB2-9F8B-E8CC54B2820E}"/>
              </a:ext>
            </a:extLst>
          </p:cNvPr>
          <p:cNvSpPr txBox="1"/>
          <p:nvPr/>
        </p:nvSpPr>
        <p:spPr>
          <a:xfrm>
            <a:off x="479376" y="983677"/>
            <a:ext cx="11831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altLang="pt-BR" sz="3200" b="1" dirty="0">
                <a:solidFill>
                  <a:srgbClr val="FFFF00"/>
                </a:solidFill>
              </a:rPr>
              <a:t>Desflorestamento dos últimos resquícios de floresta:</a:t>
            </a:r>
          </a:p>
        </p:txBody>
      </p:sp>
      <p:pic>
        <p:nvPicPr>
          <p:cNvPr id="8194" name="Picture 2" descr="Enchente ou cheia é, geralmente, uma situação natural de transbordamento de água do seu leito natural, qual seja, córregos, arroios, lagos, rios, mares e oceanos provocadas geralmente por chuvas intensas e contínuas. A ocorrência de enchentes é mais frequente em áreas mais ocupadas, quando os sistemas de drenagem passam a ter menor eficiência.&#10;&#10;&lt;/br&gt;&lt;/br&gt;&#10;Palavras-chave: Rios. Enchentes. Leito. Chuvas. Drenagem. Ocupação de Áreas de Risco. Urbanização.">
            <a:extLst>
              <a:ext uri="{FF2B5EF4-FFF2-40B4-BE49-F238E27FC236}">
                <a16:creationId xmlns:a16="http://schemas.microsoft.com/office/drawing/2014/main" id="{3497D32D-87DC-4548-BF44-E19838B93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633" y="391601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>
            <a:extLst>
              <a:ext uri="{FF2B5EF4-FFF2-40B4-BE49-F238E27FC236}">
                <a16:creationId xmlns:a16="http://schemas.microsoft.com/office/drawing/2014/main" id="{7381DBF7-E21E-41FA-86F0-F67F8F5E38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9376" y="156370"/>
            <a:ext cx="3657601" cy="836613"/>
          </a:xfrm>
        </p:spPr>
        <p:txBody>
          <a:bodyPr/>
          <a:lstStyle/>
          <a:p>
            <a:pPr eaLnBrk="1" hangingPunct="1">
              <a:defRPr/>
            </a:pPr>
            <a:r>
              <a:rPr lang="pt-BR" b="1" dirty="0">
                <a:solidFill>
                  <a:srgbClr val="FFFF00"/>
                </a:solidFill>
              </a:rPr>
              <a:t>CAATINGAS</a:t>
            </a: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4AF96196-8C49-4770-99D6-6E050A65C57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1130" y="952631"/>
            <a:ext cx="6478884" cy="4495800"/>
          </a:xfrm>
        </p:spPr>
        <p:txBody>
          <a:bodyPr/>
          <a:lstStyle/>
          <a:p>
            <a:pPr eaLnBrk="1" hangingPunct="1"/>
            <a:r>
              <a:rPr lang="pt-BR" altLang="pt-BR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Agropecuária com técnicas </a:t>
            </a:r>
          </a:p>
          <a:p>
            <a:pPr marL="0" indent="0" eaLnBrk="1" hangingPunct="1">
              <a:buNone/>
            </a:pPr>
            <a:r>
              <a:rPr lang="pt-BR" altLang="pt-BR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tradicionais e extrativismo: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erosão;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- empobrecimento de solos;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- desertificação.</a:t>
            </a:r>
          </a:p>
        </p:txBody>
      </p:sp>
      <p:pic>
        <p:nvPicPr>
          <p:cNvPr id="9218" name="Picture 2" descr="semiárido brasileiro">
            <a:extLst>
              <a:ext uri="{FF2B5EF4-FFF2-40B4-BE49-F238E27FC236}">
                <a16:creationId xmlns:a16="http://schemas.microsoft.com/office/drawing/2014/main" id="{125BEBEF-5F2D-4E67-B615-F94C08CBE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57" y="164591"/>
            <a:ext cx="4598957" cy="65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CC66FE4-32A9-4E02-83A5-4F4F08A31049}"/>
              </a:ext>
            </a:extLst>
          </p:cNvPr>
          <p:cNvSpPr txBox="1"/>
          <p:nvPr/>
        </p:nvSpPr>
        <p:spPr>
          <a:xfrm>
            <a:off x="328371" y="5810344"/>
            <a:ext cx="68547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dirty="0">
                <a:effectLst/>
                <a:cs typeface="Arial" panose="020B0604020202020204" pitchFamily="34" charset="0"/>
              </a:rPr>
              <a:t>De acordo com estimativas do Laboratório de Análise e Processamento de Imagens e Satélites (</a:t>
            </a:r>
            <a:r>
              <a:rPr lang="pt-BR" sz="1600" b="0" i="0" dirty="0" err="1">
                <a:effectLst/>
                <a:cs typeface="Arial" panose="020B0604020202020204" pitchFamily="34" charset="0"/>
              </a:rPr>
              <a:t>Lapis</a:t>
            </a:r>
            <a:r>
              <a:rPr lang="pt-BR" sz="1600" b="0" i="0" dirty="0">
                <a:effectLst/>
                <a:cs typeface="Arial" panose="020B0604020202020204" pitchFamily="34" charset="0"/>
              </a:rPr>
              <a:t>), ligado à Universidade Federal de Alagoas (</a:t>
            </a:r>
            <a:r>
              <a:rPr lang="pt-BR" sz="1600" b="0" i="0" dirty="0" err="1">
                <a:effectLst/>
                <a:cs typeface="Arial" panose="020B0604020202020204" pitchFamily="34" charset="0"/>
              </a:rPr>
              <a:t>Ufal</a:t>
            </a:r>
            <a:r>
              <a:rPr lang="pt-BR" sz="1600" b="0" i="0" dirty="0">
                <a:effectLst/>
                <a:cs typeface="Arial" panose="020B0604020202020204" pitchFamily="34" charset="0"/>
              </a:rPr>
              <a:t>), </a:t>
            </a:r>
            <a:r>
              <a:rPr lang="pt-BR" sz="1600" b="1" i="0" dirty="0">
                <a:effectLst/>
                <a:highlight>
                  <a:srgbClr val="FF0000"/>
                </a:highlight>
                <a:cs typeface="Arial" panose="020B0604020202020204" pitchFamily="34" charset="0"/>
              </a:rPr>
              <a:t>12,85% do semiárido brasileiro</a:t>
            </a:r>
            <a:r>
              <a:rPr lang="pt-BR" sz="1600" b="0" i="0" dirty="0">
                <a:effectLst/>
                <a:highlight>
                  <a:srgbClr val="FF0000"/>
                </a:highlight>
                <a:cs typeface="Arial" panose="020B0604020202020204" pitchFamily="34" charset="0"/>
              </a:rPr>
              <a:t> </a:t>
            </a:r>
            <a:r>
              <a:rPr lang="pt-BR" sz="1600" b="0" i="0" dirty="0">
                <a:effectLst/>
                <a:cs typeface="Arial" panose="020B0604020202020204" pitchFamily="34" charset="0"/>
              </a:rPr>
              <a:t>enfrenta o processo de desertificação.</a:t>
            </a:r>
            <a:endParaRPr lang="pt-BR" sz="1600" dirty="0">
              <a:cs typeface="Arial" panose="020B0604020202020204" pitchFamily="34" charset="0"/>
            </a:endParaRPr>
          </a:p>
        </p:txBody>
      </p:sp>
      <p:pic>
        <p:nvPicPr>
          <p:cNvPr id="9220" name="Picture 4" descr="Qual a diferença entre estiagem, seca e desertificação?">
            <a:extLst>
              <a:ext uri="{FF2B5EF4-FFF2-40B4-BE49-F238E27FC236}">
                <a16:creationId xmlns:a16="http://schemas.microsoft.com/office/drawing/2014/main" id="{698CDC66-39E5-471E-AF1B-B0E1D22B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570442"/>
            <a:ext cx="5544616" cy="230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>
            <a:extLst>
              <a:ext uri="{FF2B5EF4-FFF2-40B4-BE49-F238E27FC236}">
                <a16:creationId xmlns:a16="http://schemas.microsoft.com/office/drawing/2014/main" id="{0410D20C-0276-43F8-BE0E-1E5775C0E6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59151" y="292101"/>
            <a:ext cx="5457825" cy="708025"/>
          </a:xfrm>
        </p:spPr>
        <p:txBody>
          <a:bodyPr/>
          <a:lstStyle/>
          <a:p>
            <a:pPr eaLnBrk="1" hangingPunct="1">
              <a:defRPr/>
            </a:pPr>
            <a:r>
              <a:rPr lang="pt-BR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ARAUCÁRIAS</a:t>
            </a:r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id="{A1D7863E-6843-4891-B4D0-B4171CBD430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1384" y="1340768"/>
            <a:ext cx="11377264" cy="48275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Séculos XIX e XX sofre ocupação agropastoril e madeireiras;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restam cerca de 12,8% da vegetação original </a:t>
            </a: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(FAPESP-2010)</a:t>
            </a: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araucária praticamente desapareceu: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- desmatamento;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- erosão;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- assoreamento; 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- enchentes.</a:t>
            </a:r>
          </a:p>
        </p:txBody>
      </p:sp>
      <p:sp>
        <p:nvSpPr>
          <p:cNvPr id="12292" name="Text Box 9">
            <a:extLst>
              <a:ext uri="{FF2B5EF4-FFF2-40B4-BE49-F238E27FC236}">
                <a16:creationId xmlns:a16="http://schemas.microsoft.com/office/drawing/2014/main" id="{1544568B-AF2D-4DCB-95C2-56CB0F858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714" y="6597650"/>
            <a:ext cx="1538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200"/>
              <a:t>Itajaí-SC (T. Araújo)</a:t>
            </a:r>
          </a:p>
        </p:txBody>
      </p:sp>
      <p:pic>
        <p:nvPicPr>
          <p:cNvPr id="12293" name="Picture 12" descr="Itajai13">
            <a:extLst>
              <a:ext uri="{FF2B5EF4-FFF2-40B4-BE49-F238E27FC236}">
                <a16:creationId xmlns:a16="http://schemas.microsoft.com/office/drawing/2014/main" id="{A5B7FE67-4218-4725-BE67-B7155EF03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52" y="4077072"/>
            <a:ext cx="3808659" cy="252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BEFBBA6-F697-4204-87F2-F612125AA140}"/>
              </a:ext>
            </a:extLst>
          </p:cNvPr>
          <p:cNvSpPr txBox="1"/>
          <p:nvPr/>
        </p:nvSpPr>
        <p:spPr>
          <a:xfrm>
            <a:off x="331853" y="6097701"/>
            <a:ext cx="7744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highlight>
                  <a:srgbClr val="FF0000"/>
                </a:highlight>
                <a:latin typeface="arial" panose="020B0604020202020204" pitchFamily="34" charset="0"/>
              </a:rPr>
              <a:t>E</a:t>
            </a:r>
            <a:r>
              <a:rPr lang="pt-BR" sz="2400" b="1" i="0" dirty="0">
                <a:effectLst/>
                <a:highlight>
                  <a:srgbClr val="FF0000"/>
                </a:highlight>
                <a:latin typeface="arial" panose="020B0604020202020204" pitchFamily="34" charset="0"/>
              </a:rPr>
              <a:t>m 2019 o desmatamento no bioma cresceu 27,2%.</a:t>
            </a:r>
            <a:endParaRPr lang="pt-BR" sz="2400" b="1" dirty="0">
              <a:highlight>
                <a:srgbClr val="FF0000"/>
              </a:highlight>
            </a:endParaRPr>
          </a:p>
        </p:txBody>
      </p:sp>
      <p:pic>
        <p:nvPicPr>
          <p:cNvPr id="1026" name="Picture 2" descr="imagem sem descrição.">
            <a:extLst>
              <a:ext uri="{FF2B5EF4-FFF2-40B4-BE49-F238E27FC236}">
                <a16:creationId xmlns:a16="http://schemas.microsoft.com/office/drawing/2014/main" id="{9547495C-2002-4715-94CC-0A8348D9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49" y="2924944"/>
            <a:ext cx="4243927" cy="28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lano de aula - SNUC e a proteção dos ambientes naturais - Aula 1 | Suporte  Geográfico">
            <a:extLst>
              <a:ext uri="{FF2B5EF4-FFF2-40B4-BE49-F238E27FC236}">
                <a16:creationId xmlns:a16="http://schemas.microsoft.com/office/drawing/2014/main" id="{D4765E84-ECC4-4D24-B58C-D46F7B77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254935"/>
            <a:ext cx="6107137" cy="634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333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911">
            <a:extLst>
              <a:ext uri="{FF2B5EF4-FFF2-40B4-BE49-F238E27FC236}">
                <a16:creationId xmlns:a16="http://schemas.microsoft.com/office/drawing/2014/main" id="{19CB7120-682B-48B2-8152-8885D395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95" y="146088"/>
            <a:ext cx="45720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0" name="Rectangle 8">
            <a:extLst>
              <a:ext uri="{FF2B5EF4-FFF2-40B4-BE49-F238E27FC236}">
                <a16:creationId xmlns:a16="http://schemas.microsoft.com/office/drawing/2014/main" id="{312B604B-F6D0-430D-9D0D-BBB6FDF231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83432" y="94989"/>
            <a:ext cx="4450523" cy="908050"/>
          </a:xfrm>
        </p:spPr>
        <p:txBody>
          <a:bodyPr/>
          <a:lstStyle/>
          <a:p>
            <a:pPr eaLnBrk="1" hangingPunct="1">
              <a:defRPr/>
            </a:pPr>
            <a:r>
              <a:rPr lang="pt-BR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PRADARIAS</a:t>
            </a:r>
          </a:p>
        </p:txBody>
      </p:sp>
      <p:sp>
        <p:nvSpPr>
          <p:cNvPr id="15365" name="Rectangle 9">
            <a:extLst>
              <a:ext uri="{FF2B5EF4-FFF2-40B4-BE49-F238E27FC236}">
                <a16:creationId xmlns:a16="http://schemas.microsoft.com/office/drawing/2014/main" id="{EAD56846-571C-4AA5-A6B9-66F9B7A6C53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0205" y="1484784"/>
            <a:ext cx="7704856" cy="4852987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Pecuária extensiva de bovinos e ovinos desde o século XVIII; </a:t>
            </a:r>
          </a:p>
          <a:p>
            <a:pPr eaLnBrk="1" hangingPunct="1"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agricultura de arroz, trigo e soja:       </a:t>
            </a:r>
          </a:p>
          <a:p>
            <a:pPr eaLnBrk="1" hangingPunct="1">
              <a:buFontTx/>
              <a:buNone/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- pisoteio do gado;</a:t>
            </a:r>
          </a:p>
          <a:p>
            <a:pPr eaLnBrk="1" hangingPunct="1">
              <a:buFontTx/>
              <a:buNone/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- queimadas;</a:t>
            </a:r>
          </a:p>
          <a:p>
            <a:pPr eaLnBrk="1" hangingPunct="1">
              <a:buFontTx/>
              <a:buNone/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empobrecimento do solo;</a:t>
            </a:r>
          </a:p>
          <a:p>
            <a:pPr eaLnBrk="1" hangingPunct="1">
              <a:buFontTx/>
              <a:buNone/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erosão;</a:t>
            </a:r>
          </a:p>
          <a:p>
            <a:pPr eaLnBrk="1" hangingPunct="1">
              <a:buFontTx/>
              <a:buNone/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assoreamento;</a:t>
            </a:r>
          </a:p>
          <a:p>
            <a:pPr eaLnBrk="1" hangingPunct="1">
              <a:buFontTx/>
              <a:buNone/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pt-BR" alt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arenização</a:t>
            </a: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que conduz à desertificação.</a:t>
            </a:r>
          </a:p>
        </p:txBody>
      </p:sp>
      <p:pic>
        <p:nvPicPr>
          <p:cNvPr id="2050" name="Picture 2" descr="O desmatamento da flora nativa para plantação de soja leva à extinção da vegetação.">
            <a:extLst>
              <a:ext uri="{FF2B5EF4-FFF2-40B4-BE49-F238E27FC236}">
                <a16:creationId xmlns:a16="http://schemas.microsoft.com/office/drawing/2014/main" id="{EED01107-D7E2-41DE-A7C4-BA4B3147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61" y="3417065"/>
            <a:ext cx="4414011" cy="331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foto37">
            <a:extLst>
              <a:ext uri="{FF2B5EF4-FFF2-40B4-BE49-F238E27FC236}">
                <a16:creationId xmlns:a16="http://schemas.microsoft.com/office/drawing/2014/main" id="{FA6DCA8C-E8E9-4D75-B855-4736F385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31" y="170197"/>
            <a:ext cx="431482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8" name="Rectangle 10">
            <a:extLst>
              <a:ext uri="{FF2B5EF4-FFF2-40B4-BE49-F238E27FC236}">
                <a16:creationId xmlns:a16="http://schemas.microsoft.com/office/drawing/2014/main" id="{25C33622-2025-465A-B614-9EDC5BD6745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1384" y="476672"/>
            <a:ext cx="4090724" cy="608013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>
                <a:solidFill>
                  <a:srgbClr val="FFFF00"/>
                </a:solidFill>
              </a:rPr>
              <a:t>ECOSSISTEMA</a:t>
            </a:r>
            <a:br>
              <a:rPr lang="pt-BR" sz="4000" b="1" dirty="0">
                <a:solidFill>
                  <a:srgbClr val="FFFF00"/>
                </a:solidFill>
              </a:rPr>
            </a:br>
            <a:r>
              <a:rPr lang="pt-BR" sz="4000" b="1" dirty="0">
                <a:solidFill>
                  <a:srgbClr val="FFFF00"/>
                </a:solidFill>
              </a:rPr>
              <a:t>DO PANTANAL</a:t>
            </a:r>
          </a:p>
        </p:txBody>
      </p:sp>
      <p:sp>
        <p:nvSpPr>
          <p:cNvPr id="15365" name="Rectangle 11">
            <a:extLst>
              <a:ext uri="{FF2B5EF4-FFF2-40B4-BE49-F238E27FC236}">
                <a16:creationId xmlns:a16="http://schemas.microsoft.com/office/drawing/2014/main" id="{C36B34FE-C427-44F2-B4B0-4ADFD8E8D7D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1445" y="1556792"/>
            <a:ext cx="6333186" cy="5043487"/>
          </a:xfrm>
        </p:spPr>
        <p:txBody>
          <a:bodyPr/>
          <a:lstStyle/>
          <a:p>
            <a:pPr eaLnBrk="1" hangingPunct="1"/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Pecuária (áreas mais baixas);</a:t>
            </a:r>
          </a:p>
          <a:p>
            <a:pPr eaLnBrk="1" hangingPunct="1"/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agricultura (áreas mais altas);</a:t>
            </a:r>
          </a:p>
          <a:p>
            <a:pPr eaLnBrk="1" hangingPunct="1"/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garimpo;</a:t>
            </a:r>
          </a:p>
          <a:p>
            <a:pPr eaLnBrk="1" hangingPunct="1"/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exploração das matas galerias: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queimadas;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- pesticidas;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mercúrio;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erosão;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assoreamento.</a:t>
            </a:r>
          </a:p>
          <a:p>
            <a:pPr lvl="1" eaLnBrk="1" hangingPunct="1">
              <a:buFontTx/>
              <a:buNone/>
            </a:pPr>
            <a:r>
              <a:rPr lang="pt-BR" altLang="pt-B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buFontTx/>
              <a:buNone/>
            </a:pPr>
            <a:r>
              <a:rPr lang="pt-BR" altLang="pt-B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4" name="Picture 2" descr="Área queimada no Pantanal diminui, mas destruição atingiu mais de 1,2  milhão de hectares em 2021">
            <a:extLst>
              <a:ext uri="{FF2B5EF4-FFF2-40B4-BE49-F238E27FC236}">
                <a16:creationId xmlns:a16="http://schemas.microsoft.com/office/drawing/2014/main" id="{44859CB4-F2DA-4AA2-BB60-69224C5B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329" y="4005064"/>
            <a:ext cx="37963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2532979-C160-44BC-8BE6-B8AE855D2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06" y="3645024"/>
            <a:ext cx="4928273" cy="281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9A26913-C7F8-4941-99FE-D5E12D8002CD}"/>
              </a:ext>
            </a:extLst>
          </p:cNvPr>
          <p:cNvSpPr txBox="1"/>
          <p:nvPr/>
        </p:nvSpPr>
        <p:spPr>
          <a:xfrm>
            <a:off x="10988135" y="6185923"/>
            <a:ext cx="1274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Rio Taquari- MT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DA925A-AB41-49B4-9446-067EF104D623}"/>
              </a:ext>
            </a:extLst>
          </p:cNvPr>
          <p:cNvSpPr txBox="1"/>
          <p:nvPr/>
        </p:nvSpPr>
        <p:spPr>
          <a:xfrm>
            <a:off x="5997625" y="6600279"/>
            <a:ext cx="6160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/>
              <a:t>Vídeo-13:08  https:  //ecoa.org.br/agonia-do-rio-taquari-transforma-pantanal-em-labirinto-de-aguas-rasas/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BAIA-DE-GUANABARA">
            <a:extLst>
              <a:ext uri="{FF2B5EF4-FFF2-40B4-BE49-F238E27FC236}">
                <a16:creationId xmlns:a16="http://schemas.microsoft.com/office/drawing/2014/main" id="{B0DB22E7-2E96-4697-B644-7A6BB963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02" y="3707605"/>
            <a:ext cx="528955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Rectangle 8">
            <a:extLst>
              <a:ext uri="{FF2B5EF4-FFF2-40B4-BE49-F238E27FC236}">
                <a16:creationId xmlns:a16="http://schemas.microsoft.com/office/drawing/2014/main" id="{2069C52C-CD97-404D-AA8B-E87D767A8F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7343" y="395215"/>
            <a:ext cx="4464496" cy="576262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>
                <a:solidFill>
                  <a:srgbClr val="FFFF00"/>
                </a:solidFill>
              </a:rPr>
              <a:t>ECOSSISTEMAS</a:t>
            </a:r>
            <a:br>
              <a:rPr lang="pt-BR" sz="4000" b="1" dirty="0">
                <a:solidFill>
                  <a:srgbClr val="FFFF00"/>
                </a:solidFill>
              </a:rPr>
            </a:br>
            <a:r>
              <a:rPr lang="pt-BR" sz="4000" b="1" dirty="0">
                <a:solidFill>
                  <a:srgbClr val="FFFF00"/>
                </a:solidFill>
              </a:rPr>
              <a:t>COSTEIROS</a:t>
            </a:r>
          </a:p>
        </p:txBody>
      </p:sp>
      <p:sp>
        <p:nvSpPr>
          <p:cNvPr id="14341" name="Rectangle 9">
            <a:extLst>
              <a:ext uri="{FF2B5EF4-FFF2-40B4-BE49-F238E27FC236}">
                <a16:creationId xmlns:a16="http://schemas.microsoft.com/office/drawing/2014/main" id="{11109BA2-6524-4394-A470-AE9F132791E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5248" y="1432308"/>
            <a:ext cx="6408712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altLang="pt-BR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Manguezais</a:t>
            </a:r>
            <a:endParaRPr lang="pt-BR" altLang="pt-B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2800" b="1" dirty="0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“BERÇÁRIO DO MAR”;</a:t>
            </a:r>
          </a:p>
          <a:p>
            <a:pPr eaLnBrk="1" hangingPunct="1"/>
            <a:r>
              <a:rPr lang="pt-BR" altLang="pt-BR" sz="2800" b="1" dirty="0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altamente agredido: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expansão urbana;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lixo;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esgoto (doméstico e industrial);</a:t>
            </a:r>
          </a:p>
          <a:p>
            <a:pPr eaLnBrk="1" hangingPunct="1"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especulação imobiliária.</a:t>
            </a:r>
          </a:p>
          <a:p>
            <a:pPr eaLnBrk="1" hangingPunct="1">
              <a:buFontTx/>
              <a:buNone/>
            </a:pPr>
            <a:endParaRPr lang="pt-BR" altLang="pt-BR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altLang="pt-BR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nstituto Manguezais – Protegemos onde se gera a vida">
            <a:extLst>
              <a:ext uri="{FF2B5EF4-FFF2-40B4-BE49-F238E27FC236}">
                <a16:creationId xmlns:a16="http://schemas.microsoft.com/office/drawing/2014/main" id="{F09BC0CD-F33F-456B-A6AD-66AF60EC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974700"/>
            <a:ext cx="3024336" cy="172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ngue do Capibaribe é derrubado na Torre">
            <a:extLst>
              <a:ext uri="{FF2B5EF4-FFF2-40B4-BE49-F238E27FC236}">
                <a16:creationId xmlns:a16="http://schemas.microsoft.com/office/drawing/2014/main" id="{4C31DB25-AA86-46AF-A7B4-63195A3E4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97950"/>
            <a:ext cx="4968552" cy="332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35BDC59-636E-4BD6-A887-076EBE0D2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08" y="308778"/>
            <a:ext cx="8856984" cy="62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E410D37F-9B95-4950-BE4C-EFFD70273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92276"/>
            <a:ext cx="7920880" cy="65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2A378D-6C1C-4E4C-B4C8-653A08039DC8}"/>
              </a:ext>
            </a:extLst>
          </p:cNvPr>
          <p:cNvSpPr txBox="1"/>
          <p:nvPr/>
        </p:nvSpPr>
        <p:spPr>
          <a:xfrm>
            <a:off x="2376616" y="6596390"/>
            <a:ext cx="74387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Fonte: Centro de Educação Tecnológica do Amazonas - CETAM (Curso de Geografia do Amazonas Avançado)</a:t>
            </a:r>
          </a:p>
        </p:txBody>
      </p:sp>
    </p:spTree>
    <p:extLst>
      <p:ext uri="{BB962C8B-B14F-4D97-AF65-F5344CB8AC3E}">
        <p14:creationId xmlns:p14="http://schemas.microsoft.com/office/powerpoint/2010/main" val="228333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0621EC-4D98-4242-B6FB-84EB8F50788F}"/>
              </a:ext>
            </a:extLst>
          </p:cNvPr>
          <p:cNvSpPr txBox="1">
            <a:spLocks noChangeArrowheads="1"/>
          </p:cNvSpPr>
          <p:nvPr/>
        </p:nvSpPr>
        <p:spPr>
          <a:xfrm>
            <a:off x="870248" y="164493"/>
            <a:ext cx="1045150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b="1" kern="0" dirty="0">
                <a:solidFill>
                  <a:srgbClr val="FFFF00"/>
                </a:solidFill>
                <a:effectLst/>
                <a:latin typeface="+mn-lt"/>
              </a:rPr>
              <a:t>DOMÍNIO </a:t>
            </a:r>
            <a:r>
              <a:rPr lang="pt-BR" b="1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AMAZÔNICO</a:t>
            </a:r>
            <a:br>
              <a:rPr lang="pt-BR" kern="0" dirty="0">
                <a:solidFill>
                  <a:srgbClr val="FF0000"/>
                </a:solidFill>
                <a:effectLst/>
              </a:rPr>
            </a:br>
            <a:endParaRPr lang="pt-BR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9BAF951-B7AC-4331-BC1C-5FDDF1E0DA70}"/>
              </a:ext>
            </a:extLst>
          </p:cNvPr>
          <p:cNvSpPr txBox="1"/>
          <p:nvPr/>
        </p:nvSpPr>
        <p:spPr>
          <a:xfrm>
            <a:off x="486679" y="836712"/>
            <a:ext cx="115139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pt-BR" altLang="pt-BR" sz="3600" b="1" dirty="0">
                <a:solidFill>
                  <a:srgbClr val="FFFF00"/>
                </a:solidFill>
                <a:cs typeface="Arial" panose="020B0604020202020204" pitchFamily="34" charset="0"/>
              </a:rPr>
              <a:t>Ocupação a partir dos anos de 1960 :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>
                <a:cs typeface="Arial" panose="020B0604020202020204" pitchFamily="34" charset="0"/>
              </a:rPr>
              <a:t> </a:t>
            </a:r>
            <a:r>
              <a:rPr lang="pt-BR" altLang="pt-BR" sz="2800" b="1" dirty="0">
                <a:solidFill>
                  <a:srgbClr val="FFFF00"/>
                </a:solidFill>
                <a:cs typeface="Arial" panose="020B0604020202020204" pitchFamily="34" charset="0"/>
              </a:rPr>
              <a:t>Amazônia Legal:</a:t>
            </a:r>
            <a:r>
              <a:rPr lang="pt-BR" altLang="pt-BR" sz="2800" b="1" dirty="0">
                <a:cs typeface="Arial" panose="020B0604020202020204" pitchFamily="34" charset="0"/>
              </a:rPr>
              <a:t> </a:t>
            </a:r>
            <a:r>
              <a:rPr lang="pt-BR" altLang="pt-BR" sz="2400" b="1" dirty="0">
                <a:cs typeface="Arial" panose="020B0604020202020204" pitchFamily="34" charset="0"/>
              </a:rPr>
              <a:t>delimitação pouco além dos limites da floresta equatorial (bordas do Cerrado e Pantanal) com legislação especial;</a:t>
            </a:r>
          </a:p>
        </p:txBody>
      </p:sp>
      <p:pic>
        <p:nvPicPr>
          <p:cNvPr id="1026" name="Picture 2" descr="Fatos da Amazônia 2021 - AMZ2030">
            <a:extLst>
              <a:ext uri="{FF2B5EF4-FFF2-40B4-BE49-F238E27FC236}">
                <a16:creationId xmlns:a16="http://schemas.microsoft.com/office/drawing/2014/main" id="{585CD8D0-6CBE-4F9D-853E-227B412C3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797045"/>
            <a:ext cx="4413126" cy="32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ia_Legal_2019[1]">
            <a:extLst>
              <a:ext uri="{FF2B5EF4-FFF2-40B4-BE49-F238E27FC236}">
                <a16:creationId xmlns:a16="http://schemas.microsoft.com/office/drawing/2014/main" id="{EBAA66A8-F4E1-4CA6-A374-010FCE92B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312994"/>
            <a:ext cx="6192688" cy="43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22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9B9A2B2-2213-4E36-B1A8-11BD174B40CE}"/>
              </a:ext>
            </a:extLst>
          </p:cNvPr>
          <p:cNvSpPr txBox="1">
            <a:spLocks noChangeArrowheads="1"/>
          </p:cNvSpPr>
          <p:nvPr/>
        </p:nvSpPr>
        <p:spPr>
          <a:xfrm>
            <a:off x="559722" y="32401"/>
            <a:ext cx="684633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b="1" kern="0" dirty="0">
                <a:solidFill>
                  <a:srgbClr val="FFFF00"/>
                </a:solidFill>
                <a:effectLst/>
                <a:latin typeface="+mn-lt"/>
              </a:rPr>
              <a:t>DOMÍNIO </a:t>
            </a:r>
            <a:r>
              <a:rPr lang="pt-BR" b="1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AMAZÔNICO:</a:t>
            </a:r>
          </a:p>
          <a:p>
            <a:pPr eaLnBrk="1" hangingPunct="1">
              <a:defRPr/>
            </a:pPr>
            <a:r>
              <a:rPr lang="pt-BR" b="1" kern="0" dirty="0">
                <a:solidFill>
                  <a:srgbClr val="FFFF00"/>
                </a:solidFill>
                <a:effectLst/>
                <a:latin typeface="+mn-lt"/>
              </a:rPr>
              <a:t> </a:t>
            </a:r>
            <a:r>
              <a:rPr lang="pt-BR" kern="0" dirty="0">
                <a:solidFill>
                  <a:srgbClr val="FFFF00"/>
                </a:solidFill>
                <a:effectLst/>
              </a:rPr>
              <a:t> </a:t>
            </a:r>
            <a:br>
              <a:rPr lang="pt-BR" kern="0" dirty="0">
                <a:solidFill>
                  <a:srgbClr val="FF0000"/>
                </a:solidFill>
                <a:effectLst/>
              </a:rPr>
            </a:br>
            <a:endParaRPr lang="pt-BR" kern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033364-3D99-425D-BD27-CE0A96822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32142"/>
            <a:ext cx="4242048" cy="28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24818AC-169A-4821-ADFC-CEF67EBF03A8}"/>
              </a:ext>
            </a:extLst>
          </p:cNvPr>
          <p:cNvSpPr txBox="1"/>
          <p:nvPr/>
        </p:nvSpPr>
        <p:spPr>
          <a:xfrm>
            <a:off x="274095" y="1243807"/>
            <a:ext cx="72505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>
                <a:cs typeface="Arial" panose="020B0604020202020204" pitchFamily="34" charset="0"/>
              </a:rPr>
              <a:t> </a:t>
            </a:r>
            <a:r>
              <a:rPr lang="pt-BR" altLang="pt-BR" sz="2800" b="1" dirty="0">
                <a:solidFill>
                  <a:srgbClr val="FFFF00"/>
                </a:solidFill>
                <a:highlight>
                  <a:srgbClr val="0000FF"/>
                </a:highlight>
                <a:cs typeface="Arial" panose="020B0604020202020204" pitchFamily="34" charset="0"/>
              </a:rPr>
              <a:t>Projeto </a:t>
            </a:r>
            <a:r>
              <a:rPr lang="pt-BR" altLang="pt-BR" sz="2800" b="1" dirty="0" err="1">
                <a:solidFill>
                  <a:srgbClr val="FFFF00"/>
                </a:solidFill>
                <a:highlight>
                  <a:srgbClr val="0000FF"/>
                </a:highlight>
                <a:cs typeface="Arial" panose="020B0604020202020204" pitchFamily="34" charset="0"/>
              </a:rPr>
              <a:t>Radam</a:t>
            </a:r>
            <a:r>
              <a:rPr lang="pt-BR" altLang="pt-BR" sz="2800" b="1" dirty="0">
                <a:solidFill>
                  <a:srgbClr val="FFFF00"/>
                </a:solidFill>
                <a:highlight>
                  <a:srgbClr val="0000FF"/>
                </a:highlight>
                <a:cs typeface="Arial" panose="020B0604020202020204" pitchFamily="34" charset="0"/>
              </a:rPr>
              <a:t>:</a:t>
            </a:r>
            <a:r>
              <a:rPr lang="pt-BR" altLang="pt-BR" sz="2800" b="1" dirty="0">
                <a:highlight>
                  <a:srgbClr val="0000FF"/>
                </a:highlight>
                <a:cs typeface="Arial" panose="020B0604020202020204" pitchFamily="34" charset="0"/>
              </a:rPr>
              <a:t> </a:t>
            </a:r>
            <a:r>
              <a:rPr lang="pt-BR" altLang="pt-BR" sz="2800" b="1" dirty="0">
                <a:cs typeface="Arial" panose="020B0604020202020204" pitchFamily="34" charset="0"/>
              </a:rPr>
              <a:t>reconhecimento por imagens de satélite inicia-se em 1965;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>
                <a:cs typeface="Arial" panose="020B0604020202020204" pitchFamily="34" charset="0"/>
              </a:rPr>
              <a:t> em 1975, RADAMBRASIL.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03D82F-B9A3-4D7A-B1F9-0D1E7E1DA11B}"/>
              </a:ext>
            </a:extLst>
          </p:cNvPr>
          <p:cNvSpPr txBox="1"/>
          <p:nvPr/>
        </p:nvSpPr>
        <p:spPr>
          <a:xfrm>
            <a:off x="7272808" y="3022059"/>
            <a:ext cx="5015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effectLst/>
                <a:cs typeface="Arial" panose="020B0604020202020204" pitchFamily="34" charset="0"/>
              </a:rPr>
              <a:t>Aeronave </a:t>
            </a:r>
            <a:r>
              <a:rPr lang="pt-BR" sz="1400" b="0" i="0" dirty="0" err="1">
                <a:effectLst/>
                <a:cs typeface="Arial" panose="020B0604020202020204" pitchFamily="34" charset="0"/>
              </a:rPr>
              <a:t>Caravelle</a:t>
            </a:r>
            <a:r>
              <a:rPr lang="pt-BR" sz="1400" b="0" i="0" dirty="0">
                <a:effectLst/>
                <a:cs typeface="Arial" panose="020B0604020202020204" pitchFamily="34" charset="0"/>
              </a:rPr>
              <a:t> – PTDUW utilizada pelo projeto RADAM.</a:t>
            </a:r>
            <a:endParaRPr lang="pt-BR" sz="1400" dirty="0">
              <a:cs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89073BB-53D9-435C-ABED-A53F7FDD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588903"/>
            <a:ext cx="6096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B8317E7-95F4-429C-9C88-93C60889AF30}"/>
              </a:ext>
            </a:extLst>
          </p:cNvPr>
          <p:cNvSpPr txBox="1"/>
          <p:nvPr/>
        </p:nvSpPr>
        <p:spPr>
          <a:xfrm>
            <a:off x="1223120" y="6581001"/>
            <a:ext cx="4176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effectLst/>
                <a:cs typeface="Arial" panose="020B0604020202020204" pitchFamily="34" charset="0"/>
              </a:rPr>
              <a:t>Imagens de radar aerotransportado com feições de relevo.</a:t>
            </a:r>
            <a:endParaRPr lang="pt-BR" sz="1200" dirty="0"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C56AF67-2327-4845-8C0F-D8ECAFF08805}"/>
              </a:ext>
            </a:extLst>
          </p:cNvPr>
          <p:cNvSpPr txBox="1"/>
          <p:nvPr/>
        </p:nvSpPr>
        <p:spPr>
          <a:xfrm>
            <a:off x="6528048" y="6305252"/>
            <a:ext cx="6227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cs typeface="Arial" panose="020B0604020202020204" pitchFamily="34" charset="0"/>
              </a:rPr>
              <a:t>P</a:t>
            </a:r>
            <a:r>
              <a:rPr lang="pt-BR" sz="1200" b="0" i="0" dirty="0">
                <a:effectLst/>
                <a:cs typeface="Arial" panose="020B0604020202020204" pitchFamily="34" charset="0"/>
              </a:rPr>
              <a:t>rojeto </a:t>
            </a:r>
            <a:r>
              <a:rPr lang="pt-BR" sz="1200" b="0" i="0" dirty="0" err="1">
                <a:effectLst/>
                <a:cs typeface="Arial" panose="020B0604020202020204" pitchFamily="34" charset="0"/>
              </a:rPr>
              <a:t>Radam</a:t>
            </a:r>
            <a:r>
              <a:rPr lang="pt-BR" sz="1200" b="0" i="0" dirty="0">
                <a:effectLst/>
                <a:cs typeface="Arial" panose="020B0604020202020204" pitchFamily="34" charset="0"/>
              </a:rPr>
              <a:t> - Brasil (Mapeamento completo do País, utilizando técnicas de sensoriamento por radar). Fonte - http://www.inpe.br/50anos/linha_tempo/67.html</a:t>
            </a:r>
            <a:endParaRPr lang="pt-BR" sz="1200" dirty="0">
              <a:cs typeface="Arial" panose="020B0604020202020204" pitchFamily="34" charset="0"/>
            </a:endParaRPr>
          </a:p>
        </p:txBody>
      </p:sp>
      <p:pic>
        <p:nvPicPr>
          <p:cNvPr id="2056" name="Picture 8" descr="INPE - 1967">
            <a:extLst>
              <a:ext uri="{FF2B5EF4-FFF2-40B4-BE49-F238E27FC236}">
                <a16:creationId xmlns:a16="http://schemas.microsoft.com/office/drawing/2014/main" id="{FF633D39-BE61-4117-8182-D28E6C29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08" y="3638559"/>
            <a:ext cx="4348527" cy="266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B24112C-0BAE-41D7-9E49-74608B67E9F2}"/>
              </a:ext>
            </a:extLst>
          </p:cNvPr>
          <p:cNvSpPr txBox="1"/>
          <p:nvPr/>
        </p:nvSpPr>
        <p:spPr>
          <a:xfrm>
            <a:off x="274095" y="698930"/>
            <a:ext cx="8450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pt-BR" altLang="pt-BR" sz="3200" b="1" dirty="0">
                <a:solidFill>
                  <a:srgbClr val="FFFF00"/>
                </a:solidFill>
                <a:cs typeface="Arial" panose="020B0604020202020204" pitchFamily="34" charset="0"/>
              </a:rPr>
              <a:t>Ocupação a partir dos anos de 1960 :</a:t>
            </a:r>
          </a:p>
        </p:txBody>
      </p:sp>
    </p:spTree>
    <p:extLst>
      <p:ext uri="{BB962C8B-B14F-4D97-AF65-F5344CB8AC3E}">
        <p14:creationId xmlns:p14="http://schemas.microsoft.com/office/powerpoint/2010/main" val="21556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5D261A41-BBE3-4D11-B272-4FA1A2669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476672"/>
            <a:ext cx="6624735" cy="789731"/>
          </a:xfrm>
        </p:spPr>
        <p:txBody>
          <a:bodyPr/>
          <a:lstStyle/>
          <a:p>
            <a:pPr eaLnBrk="1" hangingPunct="1">
              <a:defRPr/>
            </a:pPr>
            <a:r>
              <a:rPr lang="pt-BR" b="1" dirty="0">
                <a:solidFill>
                  <a:srgbClr val="FFFF00"/>
                </a:solidFill>
                <a:effectLst/>
                <a:latin typeface="+mn-lt"/>
              </a:rPr>
              <a:t>DOMÍNIO </a:t>
            </a:r>
            <a:r>
              <a:rPr lang="pt-BR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AMAZÔNICO</a:t>
            </a:r>
            <a:br>
              <a:rPr lang="pt-BR" dirty="0">
                <a:solidFill>
                  <a:srgbClr val="FF0000"/>
                </a:solidFill>
                <a:effectLst/>
              </a:rPr>
            </a:br>
            <a:endParaRPr lang="pt-BR" dirty="0">
              <a:solidFill>
                <a:srgbClr val="FF0000"/>
              </a:solidFill>
              <a:effectLst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929E56E-722F-4CBD-8E16-208ABC2E7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336" y="980728"/>
            <a:ext cx="10451504" cy="51149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pt-BR" altLang="pt-B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Ocupação a partir dos anos de 1960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Integração Nacional (PIN)</a:t>
            </a:r>
            <a:r>
              <a:rPr lang="pt-BR" altLang="pt-B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Tx/>
              <a:buNone/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rodovias de integração;</a:t>
            </a:r>
          </a:p>
          <a:p>
            <a:pPr eaLnBrk="1" hangingPunct="1">
              <a:buFontTx/>
              <a:buNone/>
              <a:defRPr/>
            </a:pP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	- projetos de colonização dirigida.</a:t>
            </a:r>
            <a:r>
              <a:rPr lang="pt-BR" alt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9EB633-95CB-47D6-BB94-9E8002C10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322" y="215493"/>
            <a:ext cx="4636089" cy="61206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1F5F7E8-598D-4C7B-BE14-35D9059F4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264" y="3529724"/>
            <a:ext cx="2047322" cy="2653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B8A9F0-D702-4FCD-853C-7E86E0759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944" y="4918658"/>
            <a:ext cx="2047322" cy="2119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2FD0A75-181C-4A7B-BBED-36AAC7585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663" y="5204432"/>
            <a:ext cx="2325010" cy="23667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A79A82E-D1E3-4FA2-9BFD-BBBA10D39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996" y="4224615"/>
            <a:ext cx="1892962" cy="22416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09B0A47-45C7-4751-AB45-D72A88CE9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280" y="6471033"/>
            <a:ext cx="3381847" cy="17147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16CF112-4BCD-4182-B30A-A4D723D25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2663" y="4589634"/>
            <a:ext cx="2757058" cy="19693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C111F69-6C92-470B-8BF8-D01C43073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376" y="3240694"/>
            <a:ext cx="4748818" cy="35750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B0A799F-A37E-46A6-8175-FB3976E42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109" y="3886357"/>
            <a:ext cx="2031477" cy="2241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9B9A2B2-2213-4E36-B1A8-11BD174B40CE}"/>
              </a:ext>
            </a:extLst>
          </p:cNvPr>
          <p:cNvSpPr txBox="1">
            <a:spLocks noChangeArrowheads="1"/>
          </p:cNvSpPr>
          <p:nvPr/>
        </p:nvSpPr>
        <p:spPr>
          <a:xfrm>
            <a:off x="559722" y="32401"/>
            <a:ext cx="684633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b="1" kern="0" dirty="0">
                <a:solidFill>
                  <a:srgbClr val="FFFF00"/>
                </a:solidFill>
                <a:effectLst/>
                <a:latin typeface="+mn-lt"/>
              </a:rPr>
              <a:t>DOMÍNIO </a:t>
            </a:r>
            <a:r>
              <a:rPr lang="pt-BR" b="1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AMAZÔNICO:</a:t>
            </a:r>
          </a:p>
          <a:p>
            <a:pPr eaLnBrk="1" hangingPunct="1">
              <a:defRPr/>
            </a:pPr>
            <a:r>
              <a:rPr lang="pt-BR" b="1" kern="0" dirty="0">
                <a:solidFill>
                  <a:srgbClr val="FFFF00"/>
                </a:solidFill>
                <a:effectLst/>
                <a:latin typeface="+mn-lt"/>
              </a:rPr>
              <a:t> </a:t>
            </a:r>
            <a:r>
              <a:rPr lang="pt-BR" kern="0" dirty="0">
                <a:solidFill>
                  <a:srgbClr val="FFFF00"/>
                </a:solidFill>
                <a:effectLst/>
              </a:rPr>
              <a:t> </a:t>
            </a:r>
            <a:br>
              <a:rPr lang="pt-BR" kern="0" dirty="0">
                <a:solidFill>
                  <a:srgbClr val="FF0000"/>
                </a:solidFill>
                <a:effectLst/>
              </a:rPr>
            </a:br>
            <a:endParaRPr lang="pt-BR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24818AC-169A-4821-ADFC-CEF67EBF03A8}"/>
              </a:ext>
            </a:extLst>
          </p:cNvPr>
          <p:cNvSpPr txBox="1"/>
          <p:nvPr/>
        </p:nvSpPr>
        <p:spPr>
          <a:xfrm>
            <a:off x="141916" y="1185966"/>
            <a:ext cx="119307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3200" b="1" dirty="0">
                <a:solidFill>
                  <a:srgbClr val="FFFF00"/>
                </a:solidFill>
                <a:cs typeface="Arial" panose="020B0604020202020204" pitchFamily="34" charset="0"/>
              </a:rPr>
              <a:t> SUFRAMA: </a:t>
            </a:r>
            <a:r>
              <a:rPr lang="pt-BR" sz="2400" b="1" i="0" dirty="0">
                <a:effectLst/>
                <a:cs typeface="Arial" panose="020B0604020202020204" pitchFamily="34" charset="0"/>
              </a:rPr>
              <a:t>A Zona Franca de Manaus surgiu em 1967. A finalidade inicial desse projeto era estabelecer incentivos fiscais por 30 anos para criar um polo industrial, comercial e agropecuário na Amazônia. Com o passar dos anos, o prazo para esses incentivos fiscais foi aumentando e atualmente eles se estendem até 2073</a:t>
            </a:r>
            <a:r>
              <a:rPr lang="pt-BR" altLang="pt-BR" sz="2400" b="1" dirty="0">
                <a:cs typeface="Arial" panose="020B0604020202020204" pitchFamily="34" charset="0"/>
              </a:rPr>
              <a:t>;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B24112C-0BAE-41D7-9E49-74608B67E9F2}"/>
              </a:ext>
            </a:extLst>
          </p:cNvPr>
          <p:cNvSpPr txBox="1"/>
          <p:nvPr/>
        </p:nvSpPr>
        <p:spPr>
          <a:xfrm>
            <a:off x="274095" y="698930"/>
            <a:ext cx="8450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pt-BR" altLang="pt-BR" sz="3200" b="1" dirty="0">
                <a:solidFill>
                  <a:srgbClr val="FFFF00"/>
                </a:solidFill>
                <a:cs typeface="Arial" panose="020B0604020202020204" pitchFamily="34" charset="0"/>
              </a:rPr>
              <a:t>Ocupação a partir dos anos de 1960 :</a:t>
            </a:r>
          </a:p>
        </p:txBody>
      </p:sp>
      <p:pic>
        <p:nvPicPr>
          <p:cNvPr id="4098" name="Picture 2" descr="Praça Francisco Pereira da Silva a Bola da Suframa">
            <a:extLst>
              <a:ext uri="{FF2B5EF4-FFF2-40B4-BE49-F238E27FC236}">
                <a16:creationId xmlns:a16="http://schemas.microsoft.com/office/drawing/2014/main" id="{CA1129D9-E576-45AC-BB77-DE40DE43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8" y="3258634"/>
            <a:ext cx="5206920" cy="333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tografia aérea da Praça Francisco Pereira da Silva - IDD 2007">
            <a:extLst>
              <a:ext uri="{FF2B5EF4-FFF2-40B4-BE49-F238E27FC236}">
                <a16:creationId xmlns:a16="http://schemas.microsoft.com/office/drawing/2014/main" id="{BE20BE88-F447-4A86-9806-D7A5D624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72" y="3266753"/>
            <a:ext cx="6292497" cy="333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92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tângulo 1">
            <a:extLst>
              <a:ext uri="{FF2B5EF4-FFF2-40B4-BE49-F238E27FC236}">
                <a16:creationId xmlns:a16="http://schemas.microsoft.com/office/drawing/2014/main" id="{4F6D9925-7BAA-49BB-8926-9E09AF6C1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260648"/>
            <a:ext cx="61926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4400" b="1" dirty="0">
                <a:solidFill>
                  <a:srgbClr val="FFFF00"/>
                </a:solidFill>
              </a:rPr>
              <a:t>DOMÍNIOAMAZÔNICO</a:t>
            </a:r>
            <a:endParaRPr lang="pt-BR" altLang="pt-BR" sz="44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C807E9-11ED-4EA8-9603-185750C66BE5}"/>
              </a:ext>
            </a:extLst>
          </p:cNvPr>
          <p:cNvSpPr/>
          <p:nvPr/>
        </p:nvSpPr>
        <p:spPr>
          <a:xfrm>
            <a:off x="911424" y="1844824"/>
            <a:ext cx="106568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pt-BR" altLang="pt-BR" sz="2800" b="1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/>
              <a:t>expansão da fronteira agrícola com pecuária extensiva e agricultura de grãos;</a:t>
            </a:r>
          </a:p>
          <a:p>
            <a:pPr eaLnBrk="1" hangingPunct="1">
              <a:defRPr/>
            </a:pPr>
            <a:endParaRPr lang="pt-BR" altLang="pt-BR" sz="2800" b="1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/>
              <a:t>madeireiras;</a:t>
            </a:r>
          </a:p>
          <a:p>
            <a:pPr eaLnBrk="1" hangingPunct="1">
              <a:defRPr/>
            </a:pPr>
            <a:r>
              <a:rPr lang="pt-BR" altLang="pt-BR" sz="2800" b="1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/>
              <a:t>mineradoras;</a:t>
            </a:r>
          </a:p>
          <a:p>
            <a:pPr eaLnBrk="1" hangingPunct="1">
              <a:defRPr/>
            </a:pPr>
            <a:r>
              <a:rPr lang="pt-BR" altLang="pt-BR" sz="2800" b="1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/>
              <a:t>garimpo;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pt-BR" altLang="pt-BR" sz="2800" b="1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/>
              <a:t>hidrelétricas.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AB914AA-9B1D-4589-A034-2E635D3BB1BA}"/>
              </a:ext>
            </a:extLst>
          </p:cNvPr>
          <p:cNvSpPr txBox="1"/>
          <p:nvPr/>
        </p:nvSpPr>
        <p:spPr>
          <a:xfrm>
            <a:off x="263352" y="791125"/>
            <a:ext cx="9025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pt-BR" altLang="pt-BR" sz="3600" b="1" dirty="0">
                <a:solidFill>
                  <a:srgbClr val="FFFF00"/>
                </a:solidFill>
                <a:cs typeface="Arial" panose="020B0604020202020204" pitchFamily="34" charset="0"/>
              </a:rPr>
              <a:t>Ocupação a partir dos anos de 1960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548BAC-4A52-409C-AECB-9C52F3FDBDEF}"/>
              </a:ext>
            </a:extLst>
          </p:cNvPr>
          <p:cNvSpPr txBox="1"/>
          <p:nvPr/>
        </p:nvSpPr>
        <p:spPr>
          <a:xfrm>
            <a:off x="263352" y="1438000"/>
            <a:ext cx="8233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3600" b="1" dirty="0">
                <a:solidFill>
                  <a:srgbClr val="FFFF00"/>
                </a:solidFill>
              </a:rPr>
              <a:t>CONSEQUÊNCIAS AMBIENTAIS:</a:t>
            </a:r>
            <a:endParaRPr lang="pt-BR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ntanha">
  <a:themeElements>
    <a:clrScheme name="Montanha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ntanh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ntanha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Montanha</Template>
  <TotalTime>2109</TotalTime>
  <Words>823</Words>
  <Application>Microsoft Office PowerPoint</Application>
  <PresentationFormat>Widescreen</PresentationFormat>
  <Paragraphs>156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Arial</vt:lpstr>
      <vt:lpstr>Barlow Condensed</vt:lpstr>
      <vt:lpstr>Bradley Hand ITC</vt:lpstr>
      <vt:lpstr>Open Sans</vt:lpstr>
      <vt:lpstr>var( --e-global-typography-primary-font-family )</vt:lpstr>
      <vt:lpstr>Montanha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DOMÍNIO AMAZÔNICO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CERRADOS</vt:lpstr>
      <vt:lpstr>MARES DE MORROS</vt:lpstr>
      <vt:lpstr>CAATINGAS</vt:lpstr>
      <vt:lpstr>ARAUCÁRIAS</vt:lpstr>
      <vt:lpstr>PRADARIAS</vt:lpstr>
      <vt:lpstr>ECOSSISTEMA DO PANTANAL</vt:lpstr>
      <vt:lpstr>ECOSSISTEMAS COSTEIROS</vt:lpstr>
    </vt:vector>
  </TitlesOfParts>
  <Company>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Vegetação do Brasil</dc:title>
  <dc:creator>a</dc:creator>
  <cp:lastModifiedBy>evandro luiz</cp:lastModifiedBy>
  <cp:revision>189</cp:revision>
  <dcterms:created xsi:type="dcterms:W3CDTF">2009-01-20T10:15:41Z</dcterms:created>
  <dcterms:modified xsi:type="dcterms:W3CDTF">2022-05-18T19:46:30Z</dcterms:modified>
</cp:coreProperties>
</file>