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3" r:id="rId4"/>
    <p:sldId id="299" r:id="rId5"/>
    <p:sldId id="259" r:id="rId6"/>
    <p:sldId id="296" r:id="rId7"/>
    <p:sldId id="264" r:id="rId8"/>
    <p:sldId id="267" r:id="rId9"/>
    <p:sldId id="269" r:id="rId10"/>
    <p:sldId id="271" r:id="rId11"/>
    <p:sldId id="270" r:id="rId12"/>
    <p:sldId id="272" r:id="rId13"/>
    <p:sldId id="26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70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16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271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E2857-4AF7-44F1-9A4E-7B6BB695C2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576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F74F-3649-4B29-BD8F-1C7DB4494C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409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88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5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8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8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84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86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50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02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0589-212F-46AB-A879-9F0B255A96FD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1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ares demor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3" y="162233"/>
            <a:ext cx="590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cidades em mares demor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80" y="241614"/>
            <a:ext cx="4763276" cy="26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908" y="3686532"/>
            <a:ext cx="4517624" cy="30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57180" y="2898916"/>
            <a:ext cx="10110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Domínio dos Mares de Morros</a:t>
            </a:r>
          </a:p>
        </p:txBody>
      </p:sp>
      <p:pic>
        <p:nvPicPr>
          <p:cNvPr id="1038" name="Picture 14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" y="3733326"/>
            <a:ext cx="3995802" cy="29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dominio dos mares de morr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80" y="4476730"/>
            <a:ext cx="2082199" cy="20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248293" y="5241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14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72862" y="168102"/>
            <a:ext cx="574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morfoestrutural do Estado de São Paulo WNW-ESE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82" y="4111899"/>
            <a:ext cx="4494406" cy="27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218568" y="3146091"/>
            <a:ext cx="455371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algumas depressões periféricas e os planaltos e chapadas da Bacia do Paraná, que juntas formam o Planalto Meridional.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perfil do relevo do par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82" y="506656"/>
            <a:ext cx="8806616" cy="381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6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Resultado de imagem para perfil geomorfologico de sao pau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" y="1204186"/>
            <a:ext cx="11936226" cy="54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23377" y="245652"/>
            <a:ext cx="8517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morfoestrutural do Estado de São Paulo WNW-ESE</a:t>
            </a:r>
          </a:p>
        </p:txBody>
      </p:sp>
    </p:spTree>
    <p:extLst>
      <p:ext uri="{BB962C8B-B14F-4D97-AF65-F5344CB8AC3E}">
        <p14:creationId xmlns:p14="http://schemas.microsoft.com/office/powerpoint/2010/main" val="315777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pajardimdaserra.com.br/wp-content/gallery/localizacao/localizacao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" y="3030230"/>
            <a:ext cx="6307201" cy="37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29" y="3030230"/>
            <a:ext cx="5581014" cy="37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Resultado de imagem para perfil geomorfologico de sao pau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5" y="188014"/>
            <a:ext cx="7223727" cy="266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38" y="188014"/>
            <a:ext cx="4527605" cy="27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3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65760" y="714920"/>
            <a:ext cx="111556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Zona da Mata Nordestina, predominam os solos de massapê, bem escuros, argilosos e mais orgânicos, são originados a partir da decomposição do granito e de gnaisse;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Sudeste, são encontrados os solos de salmourão, mais arenosos, um pouco ácidos</a:t>
            </a: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 menos férteis;</a:t>
            </a: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extremamente fértil, de cor avermelhada, a “terra-roxa” é comum no</a:t>
            </a: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oeste paulista, originária da decomposição de rochas vulcânicas basálticas.</a:t>
            </a: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6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13" y="1602651"/>
            <a:ext cx="3232664" cy="24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11281" y="67994"/>
            <a:ext cx="90188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Relevo, Estrutura Geológica e Solos</a:t>
            </a:r>
          </a:p>
        </p:txBody>
      </p:sp>
      <p:pic>
        <p:nvPicPr>
          <p:cNvPr id="8200" name="Picture 8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88" y="4618595"/>
            <a:ext cx="3041949" cy="15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sultado de imagem para soloterra rox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13" y="4301796"/>
            <a:ext cx="3405168" cy="22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941741" y="6204891"/>
            <a:ext cx="112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Terra-roxa</a:t>
            </a:r>
          </a:p>
        </p:txBody>
      </p:sp>
    </p:spTree>
    <p:extLst>
      <p:ext uri="{BB962C8B-B14F-4D97-AF65-F5344CB8AC3E}">
        <p14:creationId xmlns:p14="http://schemas.microsoft.com/office/powerpoint/2010/main" val="122672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44D20C5-9F05-4A57-9185-17EBD6E98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698" y="47604"/>
            <a:ext cx="2985187" cy="850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Altitude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552E412-E39F-4A51-976B-577F849DD9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34276" y="751823"/>
            <a:ext cx="11857724" cy="16859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</a:t>
            </a: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a altitude maior a pressão, e consequentemente, maior  a temperatura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</a:t>
            </a: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a altitude, menor a pressão e a temperatura.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B8678C-C54F-46F7-BCA8-56867623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91" y="2039914"/>
            <a:ext cx="5780316" cy="30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C2400B4-ED97-4900-B7A1-8588E3191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" y="2261710"/>
            <a:ext cx="5776075" cy="36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29274E9-76A7-45D3-8A0F-D1DCE10171E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213445"/>
          <a:ext cx="5393690" cy="1329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685">
                  <a:extLst>
                    <a:ext uri="{9D8B030D-6E8A-4147-A177-3AD203B41FA5}">
                      <a16:colId xmlns:a16="http://schemas.microsoft.com/office/drawing/2014/main" val="3028220832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1802412447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33114830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Latitude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Temperatura (média térmica anual)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250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Santos (SP)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22 56’s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21,9 ºC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4755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São Paulo (SP)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23 40’s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17,7 ºC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663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Campos do Jordão (SP)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22 44’s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13,6 ºC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0277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449513" y="0"/>
            <a:ext cx="4827587" cy="89754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de altitude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7637" y="897541"/>
            <a:ext cx="8364512" cy="4525963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Serras do Sudeste e Centro-Oeste;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 estações bem definidas com inverno seco e verão chuvoso;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térmica menor que o tropical devido a altitude;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queda acentuada no inverno podendo ocorrer geadas;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da mTa e mPa.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855F3F-510E-4B7D-A127-CF2B27FF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111" y="220266"/>
            <a:ext cx="3496870" cy="37230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C2A5720-D686-41C1-88BE-FC16CD5B9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729" y="4126704"/>
            <a:ext cx="3735634" cy="24010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BBF1499-741A-46A8-A923-870737869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1" y="3600000"/>
            <a:ext cx="4075618" cy="312106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E321A8D-BE6A-48C6-8AE1-0A2216A2D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332" y="3565216"/>
            <a:ext cx="3506148" cy="3155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3" name="Estrela: 32 Pontas 12">
            <a:extLst>
              <a:ext uri="{FF2B5EF4-FFF2-40B4-BE49-F238E27FC236}">
                <a16:creationId xmlns:a16="http://schemas.microsoft.com/office/drawing/2014/main" id="{977581F8-887F-415B-903C-6F3D8E0B5EA9}"/>
              </a:ext>
            </a:extLst>
          </p:cNvPr>
          <p:cNvSpPr/>
          <p:nvPr/>
        </p:nvSpPr>
        <p:spPr>
          <a:xfrm>
            <a:off x="6235700" y="5283184"/>
            <a:ext cx="660612" cy="677275"/>
          </a:xfrm>
          <a:prstGeom prst="star32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731A9B-6F32-49BC-BC2C-CE84CEE55D35}"/>
              </a:ext>
            </a:extLst>
          </p:cNvPr>
          <p:cNvSpPr txBox="1"/>
          <p:nvPr/>
        </p:nvSpPr>
        <p:spPr>
          <a:xfrm>
            <a:off x="6197706" y="5477788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Geadas</a:t>
            </a:r>
          </a:p>
        </p:txBody>
      </p:sp>
      <p:sp>
        <p:nvSpPr>
          <p:cNvPr id="11" name="Balão de Pensamento: Nuvem 10">
            <a:extLst>
              <a:ext uri="{FF2B5EF4-FFF2-40B4-BE49-F238E27FC236}">
                <a16:creationId xmlns:a16="http://schemas.microsoft.com/office/drawing/2014/main" id="{1D666E66-4FF9-41B4-B1B9-50DC6CC98463}"/>
              </a:ext>
            </a:extLst>
          </p:cNvPr>
          <p:cNvSpPr/>
          <p:nvPr/>
        </p:nvSpPr>
        <p:spPr>
          <a:xfrm>
            <a:off x="7130347" y="5160533"/>
            <a:ext cx="833133" cy="38382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81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altLang="pt-BR" sz="800" dirty="0">
                <a:solidFill>
                  <a:srgbClr val="0815F1"/>
                </a:solidFill>
                <a:cs typeface="Arial" panose="020B0604020202020204" pitchFamily="34" charset="0"/>
              </a:rPr>
              <a:t>Chuvas frontais</a:t>
            </a:r>
          </a:p>
        </p:txBody>
      </p:sp>
    </p:spTree>
    <p:extLst>
      <p:ext uri="{BB962C8B-B14F-4D97-AF65-F5344CB8AC3E}">
        <p14:creationId xmlns:p14="http://schemas.microsoft.com/office/powerpoint/2010/main" val="184480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08214" y="53975"/>
            <a:ext cx="6929889" cy="9366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úmido ou litorâneo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08215" y="1341438"/>
            <a:ext cx="7890514" cy="22526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 de São Paulo ao Rio Grande do Norte;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quente com baixa amplitude térmica no nordeste;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úmido em decorrência da mEa e mTa;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NE, chuvas frontais de outono-inverno;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da mEa, mTa e mPa.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C2B090-DE72-4AAB-81DC-654E68AE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729" y="72444"/>
            <a:ext cx="3629532" cy="38643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B370C86-E852-498C-9F3F-B94F7259A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729" y="4126704"/>
            <a:ext cx="3735634" cy="24010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5517FF8-D484-4BE3-B334-2B8516972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14" y="3936772"/>
            <a:ext cx="7306695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7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440995" y="-110009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defRPr/>
            </a:pP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Chuvas comuns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-234993" y="786556"/>
            <a:ext cx="5829951" cy="433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Chuva Frontal: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formação de uma frente fria resfria o ar, havendo formação de nuvens e chuvas;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típico de áreas temperadas, subtropicais, sendo importante no Sul e Sudeste do Brasil.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594958" y="957241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Chuva Orográfica: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Massas de ar ganha altitude em virtude da presença de uma montanha ou serra, o ar resfria, formando-se nuvens e intensas chuvas;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típico das encostas da serra do Mar voltadas para o oceano.</a:t>
            </a:r>
          </a:p>
        </p:txBody>
      </p:sp>
      <p:pic>
        <p:nvPicPr>
          <p:cNvPr id="5122" name="Picture 2" descr="Resultado de imagem para chuvas fronta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6" y="4788105"/>
            <a:ext cx="3684005" cy="197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chuvas fronta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6" y="2883220"/>
            <a:ext cx="3397110" cy="179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76" y="3495266"/>
            <a:ext cx="4205488" cy="31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1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23C86C1-2630-44C0-9B87-E56D7142A3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2789" y="91749"/>
            <a:ext cx="11146421" cy="836271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Floresta Latifoliada Tropical ( Mata Atlântica)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DB186118-CFBC-4850-B199-7C570FF1299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7307" y="814568"/>
            <a:ext cx="7094900" cy="4493096"/>
          </a:xfrm>
        </p:spPr>
        <p:txBody>
          <a:bodyPr/>
          <a:lstStyle/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parecida com a Equatorial, embora menos densa e imponente;</a:t>
            </a:r>
          </a:p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pode-se dividir em </a:t>
            </a:r>
            <a:r>
              <a:rPr lang="pt-BR" altLang="pt-BR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</a:t>
            </a: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Úmida de Encosta</a:t>
            </a: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violentamente devastada (mais de 93%):</a:t>
            </a:r>
          </a:p>
          <a:p>
            <a:pPr lvl="1" eaLnBrk="1" hangingPunct="1">
              <a:buFontTx/>
              <a:buChar char="-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matéria-prima</a:t>
            </a:r>
          </a:p>
          <a:p>
            <a:pPr lvl="1" eaLnBrk="1" hangingPunct="1">
              <a:buFontTx/>
              <a:buChar char="-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</a:p>
          <a:p>
            <a:pPr lvl="1" eaLnBrk="1" hangingPunct="1">
              <a:buFontTx/>
              <a:buChar char="-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cana-de-açúcar (NE)</a:t>
            </a:r>
          </a:p>
          <a:p>
            <a:pPr lvl="1" eaLnBrk="1" hangingPunct="1">
              <a:buFontTx/>
              <a:buChar char="-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café (SE)</a:t>
            </a:r>
          </a:p>
          <a:p>
            <a:pPr lvl="1" eaLnBrk="1" hangingPunct="1">
              <a:buFontTx/>
              <a:buChar char="-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poluição industrial</a:t>
            </a:r>
          </a:p>
          <a:p>
            <a:pPr lvl="1" eaLnBrk="1" hangingPunct="1">
              <a:buFontTx/>
              <a:buChar char="-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 urbana</a:t>
            </a:r>
          </a:p>
          <a:p>
            <a:pPr lvl="1" eaLnBrk="1" hangingPunct="1">
              <a:buFontTx/>
              <a:buNone/>
            </a:pPr>
            <a:endParaRPr lang="pt-BR" alt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Tx/>
              <a:buChar char="-"/>
            </a:pPr>
            <a:endParaRPr lang="pt-BR" alt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8" descr="PV_L1_C04_003">
            <a:extLst>
              <a:ext uri="{FF2B5EF4-FFF2-40B4-BE49-F238E27FC236}">
                <a16:creationId xmlns:a16="http://schemas.microsoft.com/office/drawing/2014/main" id="{A083C473-86F7-4E8C-907C-B13C5860D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15" y="2795119"/>
            <a:ext cx="2384003" cy="201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961B4F-406C-427A-BC4F-DF95F91A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77" y="3963476"/>
            <a:ext cx="4204162" cy="280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vro Conservação em Ciclo Contínuo é lançado em Aracaju – Ojidos">
            <a:extLst>
              <a:ext uri="{FF2B5EF4-FFF2-40B4-BE49-F238E27FC236}">
                <a16:creationId xmlns:a16="http://schemas.microsoft.com/office/drawing/2014/main" id="{BC3E7EEB-9D05-4481-8F61-B27EACA4E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86" y="857195"/>
            <a:ext cx="4800506" cy="29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a Atlântica preservada é o dobro do que se imaginava, diz novo estudo -  07/01/2019 - UOL Notícias">
            <a:extLst>
              <a:ext uri="{FF2B5EF4-FFF2-40B4-BE49-F238E27FC236}">
                <a16:creationId xmlns:a16="http://schemas.microsoft.com/office/drawing/2014/main" id="{D33102CF-5C9C-4379-B88B-800C1A25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64" y="4730192"/>
            <a:ext cx="2591102" cy="20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E8BDD26-7FD7-4136-A244-F16061EED554}"/>
              </a:ext>
            </a:extLst>
          </p:cNvPr>
          <p:cNvSpPr txBox="1"/>
          <p:nvPr/>
        </p:nvSpPr>
        <p:spPr>
          <a:xfrm>
            <a:off x="270513" y="5307664"/>
            <a:ext cx="2537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HOTSPOT.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9217" y="109357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>
                <a:solidFill>
                  <a:srgbClr val="545454"/>
                </a:solidFill>
                <a:latin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Predominam os Planaltos e Serras do Atlântico Leste e Sudeste; </a:t>
            </a: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formas de relevo conhecidas como “mamelonares”, “meias- laranja”, “pães-de-açúcar” ou “mares de morros”;</a:t>
            </a: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estruturas cristalinas pré-cambrianas, fortemente erodidas pela ação das chuvas;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intensa sedimentação em fundos de vales;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5714" y="160701"/>
            <a:ext cx="8135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Relevo, Estrutura Geológica e Solos</a:t>
            </a:r>
          </a:p>
        </p:txBody>
      </p:sp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4" y="4737237"/>
            <a:ext cx="3496962" cy="19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71" y="4721056"/>
            <a:ext cx="2816396" cy="201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m para vale do parai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86" y="4737237"/>
            <a:ext cx="4844758" cy="20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m para vale do parai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98" y="927019"/>
            <a:ext cx="5341730" cy="346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4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Perfil do Atlant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" y="584775"/>
            <a:ext cx="9917432" cy="507262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-822070" y="0"/>
            <a:ext cx="80946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Perfil Geomorfológico</a:t>
            </a:r>
          </a:p>
        </p:txBody>
      </p:sp>
      <p:pic>
        <p:nvPicPr>
          <p:cNvPr id="4" name="Picture 10" descr="Resultado de imagem para vale do parai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21" y="5017831"/>
            <a:ext cx="4383871" cy="18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1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574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morfoestrutural do Estado de São Paulo WNW-ESE</a:t>
            </a:r>
          </a:p>
        </p:txBody>
      </p:sp>
      <p:pic>
        <p:nvPicPr>
          <p:cNvPr id="3" name="Picture 12" descr="Resultado de imagem para perfil geomorfologico de sao pa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35961"/>
            <a:ext cx="3974592" cy="23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74" y="63478"/>
            <a:ext cx="5802629" cy="35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perfil geomorfologico de sao pau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2" y="2781032"/>
            <a:ext cx="7134499" cy="39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425091" y="3586760"/>
            <a:ext cx="4553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Presença das planícies e tabuleiros litorâneos,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28" y="4301388"/>
            <a:ext cx="4267037" cy="2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16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493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Wingdings</vt:lpstr>
      <vt:lpstr>Tema do Office</vt:lpstr>
      <vt:lpstr>Apresentação do PowerPoint</vt:lpstr>
      <vt:lpstr>Altitude</vt:lpstr>
      <vt:lpstr>Tropical de altitude</vt:lpstr>
      <vt:lpstr>Tropical úmido ou litorâneo</vt:lpstr>
      <vt:lpstr>Apresentação do PowerPoint</vt:lpstr>
      <vt:lpstr>Floresta Latifoliada Tropical ( Mata Atlântica)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evandro luiz</cp:lastModifiedBy>
  <cp:revision>65</cp:revision>
  <dcterms:created xsi:type="dcterms:W3CDTF">2018-02-11T11:23:24Z</dcterms:created>
  <dcterms:modified xsi:type="dcterms:W3CDTF">2022-03-28T15:13:29Z</dcterms:modified>
</cp:coreProperties>
</file>