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66" r:id="rId3"/>
    <p:sldId id="257" r:id="rId4"/>
    <p:sldId id="275" r:id="rId5"/>
    <p:sldId id="272" r:id="rId6"/>
    <p:sldId id="278" r:id="rId7"/>
    <p:sldId id="279" r:id="rId8"/>
    <p:sldId id="280" r:id="rId9"/>
    <p:sldId id="281" r:id="rId10"/>
    <p:sldId id="282" r:id="rId11"/>
    <p:sldId id="277" r:id="rId12"/>
    <p:sldId id="26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5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548C9-90E0-497C-BC1B-AE1DDEF5F9B7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39885-56F5-4587-9747-C6D580DB2D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74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45FB-6951-431B-B648-1EA8C3BB363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7E00-B2BF-4750-B9C4-3BBDF6D04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044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45FB-6951-431B-B648-1EA8C3BB363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7E00-B2BF-4750-B9C4-3BBDF6D04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953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45FB-6951-431B-B648-1EA8C3BB363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7E00-B2BF-4750-B9C4-3BBDF6D04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027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B58F07-131C-49AF-9EF9-8708FFE367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246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870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636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933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150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584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984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10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45FB-6951-431B-B648-1EA8C3BB363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7E00-B2BF-4750-B9C4-3BBDF6D04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535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685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273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592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0589-212F-46AB-A879-9F0B255A96F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9845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E2857-4AF7-44F1-9A4E-7B6BB695C2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4502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BF74F-3649-4B29-BD8F-1C7DB4494C5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933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45FB-6951-431B-B648-1EA8C3BB363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7E00-B2BF-4750-B9C4-3BBDF6D04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73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45FB-6951-431B-B648-1EA8C3BB363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7E00-B2BF-4750-B9C4-3BBDF6D04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31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45FB-6951-431B-B648-1EA8C3BB363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7E00-B2BF-4750-B9C4-3BBDF6D04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18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45FB-6951-431B-B648-1EA8C3BB363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7E00-B2BF-4750-B9C4-3BBDF6D04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52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45FB-6951-431B-B648-1EA8C3BB363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7E00-B2BF-4750-B9C4-3BBDF6D04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04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45FB-6951-431B-B648-1EA8C3BB363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7E00-B2BF-4750-B9C4-3BBDF6D04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93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45FB-6951-431B-B648-1EA8C3BB363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7E00-B2BF-4750-B9C4-3BBDF6D04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01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5B9CF6"/>
            </a:gs>
            <a:gs pos="83000">
              <a:srgbClr val="0066FF"/>
            </a:gs>
            <a:gs pos="100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D45FB-6951-431B-B648-1EA8C3BB363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7E00-B2BF-4750-B9C4-3BBDF6D048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56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5B9CF6"/>
            </a:gs>
            <a:gs pos="83000">
              <a:srgbClr val="0066FF"/>
            </a:gs>
            <a:gs pos="100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0589-212F-46AB-A879-9F0B255A96FD}" type="datetimeFigureOut">
              <a:rPr lang="pt-BR" smtClean="0"/>
              <a:t>21/04/2022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3CF79-E08E-4DA9-962F-6C7BEB3AFFF6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B135BC6F-2AC8-4C05-9FC8-C46CD24C6257}"/>
              </a:ext>
            </a:extLst>
          </p:cNvPr>
          <p:cNvSpPr txBox="1"/>
          <p:nvPr userDrawn="1"/>
        </p:nvSpPr>
        <p:spPr>
          <a:xfrm rot="19435882">
            <a:off x="-5666900" y="2921169"/>
            <a:ext cx="235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6000" dirty="0" err="1">
                <a:solidFill>
                  <a:schemeClr val="bg1">
                    <a:alpha val="20000"/>
                  </a:schemeClr>
                </a:solidFill>
                <a:latin typeface="Bradley Hand ITC" panose="03070402050302030203" pitchFamily="66" charset="0"/>
              </a:rPr>
              <a:t>Profº</a:t>
            </a:r>
            <a:r>
              <a:rPr lang="pt-BR" sz="6000" dirty="0">
                <a:solidFill>
                  <a:schemeClr val="bg1">
                    <a:alpha val="20000"/>
                  </a:schemeClr>
                </a:solidFill>
                <a:latin typeface="Bradley Hand ITC" panose="03070402050302030203" pitchFamily="66" charset="0"/>
              </a:rPr>
              <a:t> Evandro Luiz </a:t>
            </a:r>
            <a:r>
              <a:rPr lang="pt-BR" sz="6000" dirty="0" err="1">
                <a:solidFill>
                  <a:schemeClr val="bg1">
                    <a:alpha val="20000"/>
                  </a:schemeClr>
                </a:solidFill>
                <a:latin typeface="Bradley Hand ITC" panose="03070402050302030203" pitchFamily="66" charset="0"/>
              </a:rPr>
              <a:t>Casetta</a:t>
            </a:r>
            <a:endParaRPr lang="pt-BR" sz="6000" dirty="0">
              <a:solidFill>
                <a:schemeClr val="bg1">
                  <a:alpha val="2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1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248293" y="52410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2F389C-6D4C-4711-A096-90E716943FEA}"/>
              </a:ext>
            </a:extLst>
          </p:cNvPr>
          <p:cNvSpPr txBox="1"/>
          <p:nvPr/>
        </p:nvSpPr>
        <p:spPr>
          <a:xfrm>
            <a:off x="410123" y="6068543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Módulo 04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F7B68E2-C2AC-4704-BFC7-D4D099EAB061}"/>
              </a:ext>
            </a:extLst>
          </p:cNvPr>
          <p:cNvSpPr txBox="1"/>
          <p:nvPr/>
        </p:nvSpPr>
        <p:spPr>
          <a:xfrm>
            <a:off x="9481836" y="6055264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Pág. 201</a:t>
            </a:r>
          </a:p>
        </p:txBody>
      </p:sp>
    </p:spTree>
    <p:extLst>
      <p:ext uri="{BB962C8B-B14F-4D97-AF65-F5344CB8AC3E}">
        <p14:creationId xmlns:p14="http://schemas.microsoft.com/office/powerpoint/2010/main" val="142514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33144" y="50851"/>
            <a:ext cx="29209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Hidrografia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05518" y="951613"/>
            <a:ext cx="745573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drenada principalmente por duas grandes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bacias hidrográficas: Paraná e Uruguai;</a:t>
            </a:r>
          </a:p>
          <a:p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rios de planalto com grande potencial hidrelétrico;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Paraná de regime tropical com cheias e vazantes;</a:t>
            </a:r>
          </a:p>
          <a:p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Uruguai e a grande maioria com regime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subtropical e pequena variação de vazão 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durante o ano (há anos de exceção)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dirty="0"/>
              <a:t>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9220" name="Picture 4" descr="Resultado de imagem para mapa hidrografico  da região s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57" y="1364207"/>
            <a:ext cx="4591072" cy="52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1" y="112542"/>
            <a:ext cx="3123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16611" y="1934304"/>
            <a:ext cx="53265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decomposição de basaltos;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origem vulcânica mesozoica;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profundo e bem drenado;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alta fertilidade;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coloração avermelhada;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ocorre no norte do RS, e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oeste de SC e PR.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09254" y="919648"/>
            <a:ext cx="11701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Em função da sobreposição de camadas de arenitos e basaltos, desenvolveram-se variados tipos de solos sendo, entre eles o de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destaque, a TERRA-ROXA: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22" y="5004591"/>
            <a:ext cx="2948050" cy="1650908"/>
          </a:xfrm>
          <a:prstGeom prst="rect">
            <a:avLst/>
          </a:prstGeom>
        </p:spPr>
      </p:pic>
      <p:pic>
        <p:nvPicPr>
          <p:cNvPr id="1028" name="Picture 4" descr="Resultado de imagem para solo terra-roxa no bras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515" y="1861032"/>
            <a:ext cx="5326557" cy="46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57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71898" y="0"/>
            <a:ext cx="5168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DOMÍNIO DAS </a:t>
            </a:r>
          </a:p>
          <a:p>
            <a:pPr algn="ctr"/>
            <a:r>
              <a:rPr lang="pt-BR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ARAUCÁRIAS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023" y="1750741"/>
            <a:ext cx="4884943" cy="4732289"/>
          </a:xfrm>
          <a:prstGeom prst="rect">
            <a:avLst/>
          </a:prstGeom>
        </p:spPr>
      </p:pic>
      <p:pic>
        <p:nvPicPr>
          <p:cNvPr id="2052" name="Picture 4" descr="Resultado de imagem para dominio das araucar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77" y="3539847"/>
            <a:ext cx="4107875" cy="308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1" y="473111"/>
            <a:ext cx="5522046" cy="29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714" y="3740369"/>
            <a:ext cx="2126848" cy="14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5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09467" y="307404"/>
            <a:ext cx="4895728" cy="3376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 Subtropical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597748" y="923779"/>
            <a:ext cx="5190977" cy="4717366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 do país;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térmica  mais baixa;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Maior amplitude térmica;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Chuvas bem distribuídas, não há estação seca;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 da mTa e </a:t>
            </a:r>
            <a:r>
              <a:rPr lang="pt-B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geadas e nevascas nas áreas serranas.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0" name="Picture 4" descr="Subtropic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05" y="126610"/>
            <a:ext cx="3838242" cy="2827606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1" name="Picture 4" descr="Classificação climática"/>
          <p:cNvPicPr>
            <a:picLocks noChangeAspect="1" noChangeArrowheads="1"/>
          </p:cNvPicPr>
          <p:nvPr/>
        </p:nvPicPr>
        <p:blipFill>
          <a:blip r:embed="rId3"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934" y="206741"/>
            <a:ext cx="2380926" cy="2234379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relevo da regiao su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0" y="3179304"/>
            <a:ext cx="5008098" cy="358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57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636" y="72444"/>
            <a:ext cx="3070364" cy="7032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Subtropical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31252" y="1523343"/>
            <a:ext cx="4124992" cy="4525963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 do país;</a:t>
            </a:r>
          </a:p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média e maior amplitude térmica anual do país;</a:t>
            </a:r>
          </a:p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quatro estações perceptíveis;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frentes frias frequentes, geadas, nevascas nas áreas serranas;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chuvas bem distribuídas, não há estação seca;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 da mTa e mPa.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26D4FC0-476D-48BD-B0BC-504B14AD5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418" y="3533627"/>
            <a:ext cx="4105309" cy="263870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1AD6EB0-F777-4915-B57E-42CBC0EA7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904" y="3395614"/>
            <a:ext cx="3694576" cy="33254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12" name="Estrela: 32 Pontas 11">
            <a:extLst>
              <a:ext uri="{FF2B5EF4-FFF2-40B4-BE49-F238E27FC236}">
                <a16:creationId xmlns:a16="http://schemas.microsoft.com/office/drawing/2014/main" id="{82971C0A-144F-4EAF-96C1-63BE8C2DFBE5}"/>
              </a:ext>
            </a:extLst>
          </p:cNvPr>
          <p:cNvSpPr/>
          <p:nvPr/>
        </p:nvSpPr>
        <p:spPr>
          <a:xfrm>
            <a:off x="5435388" y="5613384"/>
            <a:ext cx="660612" cy="677275"/>
          </a:xfrm>
          <a:prstGeom prst="star32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D4CEB56-F45C-4AF7-B7C8-728362D252C7}"/>
              </a:ext>
            </a:extLst>
          </p:cNvPr>
          <p:cNvSpPr txBox="1"/>
          <p:nvPr/>
        </p:nvSpPr>
        <p:spPr>
          <a:xfrm>
            <a:off x="5420556" y="5813521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Geadas</a:t>
            </a:r>
          </a:p>
        </p:txBody>
      </p:sp>
      <p:sp>
        <p:nvSpPr>
          <p:cNvPr id="14" name="Balão de Pensamento: Nuvem 13">
            <a:extLst>
              <a:ext uri="{FF2B5EF4-FFF2-40B4-BE49-F238E27FC236}">
                <a16:creationId xmlns:a16="http://schemas.microsoft.com/office/drawing/2014/main" id="{F1080842-4BAE-4589-95FA-303C54B36B8E}"/>
              </a:ext>
            </a:extLst>
          </p:cNvPr>
          <p:cNvSpPr/>
          <p:nvPr/>
        </p:nvSpPr>
        <p:spPr>
          <a:xfrm>
            <a:off x="6260548" y="5613382"/>
            <a:ext cx="732365" cy="677275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81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5C033AD-B0F4-4EED-920F-B5761BE2F3F4}"/>
              </a:ext>
            </a:extLst>
          </p:cNvPr>
          <p:cNvSpPr txBox="1"/>
          <p:nvPr/>
        </p:nvSpPr>
        <p:spPr>
          <a:xfrm>
            <a:off x="6274162" y="5710668"/>
            <a:ext cx="755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rgbClr val="08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Chuvas</a:t>
            </a:r>
            <a:r>
              <a:rPr lang="pt-BR" sz="1200" dirty="0">
                <a:solidFill>
                  <a:srgbClr val="08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frontais</a:t>
            </a:r>
          </a:p>
        </p:txBody>
      </p:sp>
      <p:sp>
        <p:nvSpPr>
          <p:cNvPr id="16" name="CaixaDeTexto 7">
            <a:extLst>
              <a:ext uri="{FF2B5EF4-FFF2-40B4-BE49-F238E27FC236}">
                <a16:creationId xmlns:a16="http://schemas.microsoft.com/office/drawing/2014/main" id="{CA21F84A-48C4-4D19-9494-BD52C86B91E4}"/>
              </a:ext>
            </a:extLst>
          </p:cNvPr>
          <p:cNvSpPr txBox="1"/>
          <p:nvPr/>
        </p:nvSpPr>
        <p:spPr>
          <a:xfrm rot="19435882">
            <a:off x="-5666900" y="2921169"/>
            <a:ext cx="2352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6000" dirty="0" err="1">
                <a:solidFill>
                  <a:schemeClr val="bg1">
                    <a:alpha val="20000"/>
                  </a:schemeClr>
                </a:solidFill>
                <a:latin typeface="Bradley Hand ITC" panose="03070402050302030203" pitchFamily="66" charset="0"/>
              </a:rPr>
              <a:t>Profº</a:t>
            </a:r>
            <a:r>
              <a:rPr lang="pt-BR" sz="6000" dirty="0">
                <a:solidFill>
                  <a:schemeClr val="bg1">
                    <a:alpha val="20000"/>
                  </a:schemeClr>
                </a:solidFill>
                <a:latin typeface="Bradley Hand ITC" panose="03070402050302030203" pitchFamily="66" charset="0"/>
              </a:rPr>
              <a:t> Evandro Luiz </a:t>
            </a:r>
            <a:r>
              <a:rPr lang="pt-BR" sz="6000" dirty="0" err="1">
                <a:solidFill>
                  <a:schemeClr val="bg1">
                    <a:alpha val="20000"/>
                  </a:schemeClr>
                </a:solidFill>
                <a:latin typeface="Bradley Hand ITC" panose="03070402050302030203" pitchFamily="66" charset="0"/>
              </a:rPr>
              <a:t>Casetta</a:t>
            </a:r>
            <a:endParaRPr lang="pt-BR" sz="6000" dirty="0">
              <a:solidFill>
                <a:schemeClr val="bg1">
                  <a:alpha val="20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7" name="Picture 4" descr="Subtropical">
            <a:extLst>
              <a:ext uri="{FF2B5EF4-FFF2-40B4-BE49-F238E27FC236}">
                <a16:creationId xmlns:a16="http://schemas.microsoft.com/office/drawing/2014/main" id="{7D129CCA-63AA-4410-AE9F-123D1378F54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lum bright="-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0740" y="311732"/>
            <a:ext cx="3838242" cy="2827606"/>
          </a:xfr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2" descr="Resultado de imagem para relevo da regiao sul">
            <a:extLst>
              <a:ext uri="{FF2B5EF4-FFF2-40B4-BE49-F238E27FC236}">
                <a16:creationId xmlns:a16="http://schemas.microsoft.com/office/drawing/2014/main" id="{22FE00FC-7814-4062-8259-91961DC3F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43" y="334542"/>
            <a:ext cx="3838243" cy="274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id="{021C8275-5D7D-4F27-96DF-7C1FE022C0F3}"/>
              </a:ext>
            </a:extLst>
          </p:cNvPr>
          <p:cNvSpPr/>
          <p:nvPr/>
        </p:nvSpPr>
        <p:spPr>
          <a:xfrm>
            <a:off x="5459902" y="6336449"/>
            <a:ext cx="739304" cy="338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>
                <a:solidFill>
                  <a:srgbClr val="6600FF"/>
                </a:solidFill>
              </a:rPr>
              <a:t>mPa</a:t>
            </a:r>
            <a:endParaRPr lang="pt-BR" sz="1400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69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2523685-FDC9-4032-BA55-BD5311D563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0117" y="127792"/>
            <a:ext cx="10210318" cy="11128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Floresta Aciculifoliada Subtropical </a:t>
            </a:r>
            <a:b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(Mata da Araucária ou Pinhais)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91405FE6-C117-4752-AA15-E819C77A0787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70117" y="1600200"/>
            <a:ext cx="7071587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 subtropical;</a:t>
            </a:r>
          </a:p>
          <a:p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áreas mais altas do sul;</a:t>
            </a:r>
          </a:p>
          <a:p>
            <a:pPr eaLnBrk="1" hangingPunct="1"/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solos férteis e ácidos;</a:t>
            </a:r>
          </a:p>
          <a:p>
            <a:pPr eaLnBrk="1" hangingPunct="1"/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folhas tipo agulha;</a:t>
            </a:r>
          </a:p>
          <a:p>
            <a:pPr eaLnBrk="1" hangingPunct="1"/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esparsa;</a:t>
            </a:r>
          </a:p>
          <a:p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presença de sub-bosque; </a:t>
            </a:r>
          </a:p>
          <a:p>
            <a:pPr eaLnBrk="1" hangingPunct="1"/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destaque para a “Araucária angustifólia”;</a:t>
            </a:r>
          </a:p>
          <a:p>
            <a:pPr eaLnBrk="1" hangingPunct="1"/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altamente devastada.</a:t>
            </a:r>
          </a:p>
          <a:p>
            <a:pPr eaLnBrk="1" hangingPunct="1">
              <a:buFontTx/>
              <a:buNone/>
            </a:pPr>
            <a:endParaRPr lang="pt-BR" altLang="pt-BR" sz="24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pt-BR" altLang="pt-BR" sz="2400" dirty="0">
              <a:solidFill>
                <a:srgbClr val="FFFF00"/>
              </a:solidFill>
            </a:endParaRPr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  <a:p>
            <a:pPr eaLnBrk="1" hangingPunct="1">
              <a:buFontTx/>
              <a:buNone/>
            </a:pPr>
            <a:endParaRPr lang="pt-BR" altLang="pt-BR" sz="2400" dirty="0"/>
          </a:p>
        </p:txBody>
      </p:sp>
      <p:sp>
        <p:nvSpPr>
          <p:cNvPr id="11269" name="AutoShape 7" descr="Resultado de imagem para vegetaÃ§Ã£o araucaria">
            <a:extLst>
              <a:ext uri="{FF2B5EF4-FFF2-40B4-BE49-F238E27FC236}">
                <a16:creationId xmlns:a16="http://schemas.microsoft.com/office/drawing/2014/main" id="{FCE96DB1-1E87-4446-806D-197DD62046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28788" y="-357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pt-BR" altLang="pt-BR" sz="5400"/>
          </a:p>
        </p:txBody>
      </p:sp>
      <p:pic>
        <p:nvPicPr>
          <p:cNvPr id="11270" name="Picture 9" descr="Resultado de imagem para vegetaÃ§Ã£o araucaria">
            <a:extLst>
              <a:ext uri="{FF2B5EF4-FFF2-40B4-BE49-F238E27FC236}">
                <a16:creationId xmlns:a16="http://schemas.microsoft.com/office/drawing/2014/main" id="{37E82A85-06DB-443A-959B-ACC226BA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910" y="4760844"/>
            <a:ext cx="2968824" cy="196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Imagem relacionada">
            <a:extLst>
              <a:ext uri="{FF2B5EF4-FFF2-40B4-BE49-F238E27FC236}">
                <a16:creationId xmlns:a16="http://schemas.microsoft.com/office/drawing/2014/main" id="{03487A0B-24A0-4597-A56F-3037587C3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858" y="3056164"/>
            <a:ext cx="3796473" cy="254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EAAF14-0BCB-479F-A40F-A8702E0C9A2B}"/>
              </a:ext>
            </a:extLst>
          </p:cNvPr>
          <p:cNvSpPr txBox="1"/>
          <p:nvPr/>
        </p:nvSpPr>
        <p:spPr>
          <a:xfrm>
            <a:off x="8711270" y="2840720"/>
            <a:ext cx="353833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https://pt.wikipedia.org/wiki/Ficheiro:FlorestaOmbr%C3%B3filaMista.jpg</a:t>
            </a: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E48CBF83-D686-402A-B4F6-3A6318B89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82" y="28752"/>
            <a:ext cx="3242105" cy="28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BMA - Reserva da Biosfera da Mata Atlântica">
            <a:extLst>
              <a:ext uri="{FF2B5EF4-FFF2-40B4-BE49-F238E27FC236}">
                <a16:creationId xmlns:a16="http://schemas.microsoft.com/office/drawing/2014/main" id="{E762CB03-F52C-4F75-A378-CAA7CECF1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09" y="1270723"/>
            <a:ext cx="3642636" cy="28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nhão: Como preparar, benefícios e dicas para consumir - Ana Maria Brogui">
            <a:extLst>
              <a:ext uri="{FF2B5EF4-FFF2-40B4-BE49-F238E27FC236}">
                <a16:creationId xmlns:a16="http://schemas.microsoft.com/office/drawing/2014/main" id="{8FEF91F6-65A1-4573-B27B-6C711DBFE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6" y="5221115"/>
            <a:ext cx="2663106" cy="150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yBonsai - ARAUCÁRIA – PINHÃO">
            <a:extLst>
              <a:ext uri="{FF2B5EF4-FFF2-40B4-BE49-F238E27FC236}">
                <a16:creationId xmlns:a16="http://schemas.microsoft.com/office/drawing/2014/main" id="{C877B46C-7BB6-4FB4-BA42-309F0C1DE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99" y="5092860"/>
            <a:ext cx="2395745" cy="172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72861" y="0"/>
            <a:ext cx="6622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Relevo e Estrutura Geológica</a:t>
            </a:r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5" y="2523215"/>
            <a:ext cx="5373954" cy="413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48639" y="812354"/>
            <a:ext cx="11059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Araucárias ocorrem em áreas pertencentes ao </a:t>
            </a:r>
            <a:r>
              <a:rPr lang="pt-BR" sz="2400" b="1" dirty="0">
                <a:solidFill>
                  <a:schemeClr val="bg1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Planalto Meridional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formas onduladas e fragmentadas principalmente em suas porções: </a:t>
            </a:r>
            <a:endParaRPr lang="pt-BR" sz="2400" b="1" dirty="0"/>
          </a:p>
        </p:txBody>
      </p:sp>
      <p:pic>
        <p:nvPicPr>
          <p:cNvPr id="9" name="Picture 8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57" y="2515613"/>
            <a:ext cx="5547672" cy="413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193366" y="1561506"/>
            <a:ext cx="56872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3BD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Planalto Arenito-basáltico (3);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3BD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Depressão Periférica (2).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CC08AB09-C455-48A4-8A97-B92157051384}"/>
              </a:ext>
            </a:extLst>
          </p:cNvPr>
          <p:cNvSpPr/>
          <p:nvPr/>
        </p:nvSpPr>
        <p:spPr>
          <a:xfrm rot="408393">
            <a:off x="1733989" y="2912100"/>
            <a:ext cx="1275645" cy="175118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73E11C3-4143-46DE-A6E0-AE0B6CEEDA4E}"/>
              </a:ext>
            </a:extLst>
          </p:cNvPr>
          <p:cNvSpPr txBox="1"/>
          <p:nvPr/>
        </p:nvSpPr>
        <p:spPr>
          <a:xfrm>
            <a:off x="6514019" y="3969824"/>
            <a:ext cx="8552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3BD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pt-BR" sz="48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C3B5658-DEEC-44CE-85D3-6DF4AE285543}"/>
              </a:ext>
            </a:extLst>
          </p:cNvPr>
          <p:cNvSpPr txBox="1"/>
          <p:nvPr/>
        </p:nvSpPr>
        <p:spPr>
          <a:xfrm>
            <a:off x="10408355" y="4584848"/>
            <a:ext cx="8861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3BD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t-BR" sz="48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8499C32-5466-4DBA-BC45-604A9BE54D01}"/>
              </a:ext>
            </a:extLst>
          </p:cNvPr>
          <p:cNvSpPr txBox="1"/>
          <p:nvPr/>
        </p:nvSpPr>
        <p:spPr>
          <a:xfrm>
            <a:off x="7133366" y="5185012"/>
            <a:ext cx="3231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Planalto Meridional</a:t>
            </a:r>
            <a:endParaRPr lang="pt-BR" sz="2400" dirty="0">
              <a:highlight>
                <a:srgbClr val="FF00FF"/>
              </a:highlight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0A5EC36-0A49-405E-A553-5FC3FB68AE63}"/>
              </a:ext>
            </a:extLst>
          </p:cNvPr>
          <p:cNvSpPr txBox="1"/>
          <p:nvPr/>
        </p:nvSpPr>
        <p:spPr>
          <a:xfrm>
            <a:off x="8503762" y="4234664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rgbClr val="3BD8F7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30813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2304" y="470551"/>
            <a:ext cx="98331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Porção mais </a:t>
            </a:r>
            <a:r>
              <a:rPr lang="pt-BR" sz="2400" b="1" dirty="0">
                <a:solidFill>
                  <a:schemeClr val="bg1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oriental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2400" b="1" dirty="0">
                <a:solidFill>
                  <a:schemeClr val="bg1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Planalto Meridional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sedimentar paleozoica;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presença  de “cuestas” basálticas 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chamadas de serras.</a:t>
            </a:r>
          </a:p>
          <a:p>
            <a:endParaRPr lang="pt-BR" dirty="0"/>
          </a:p>
        </p:txBody>
      </p:sp>
      <p:pic>
        <p:nvPicPr>
          <p:cNvPr id="3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49" y="1514069"/>
            <a:ext cx="5502247" cy="441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88603" y="129748"/>
            <a:ext cx="5468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3BD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Depressão Periférica (2)</a:t>
            </a:r>
          </a:p>
          <a:p>
            <a:endParaRPr lang="pt-BR" dirty="0"/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41" y="2475569"/>
            <a:ext cx="6025601" cy="413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ta para baixo 5"/>
          <p:cNvSpPr/>
          <p:nvPr/>
        </p:nvSpPr>
        <p:spPr>
          <a:xfrm>
            <a:off x="9091303" y="2847109"/>
            <a:ext cx="346207" cy="581891"/>
          </a:xfrm>
          <a:prstGeom prst="downArrow">
            <a:avLst/>
          </a:prstGeom>
          <a:solidFill>
            <a:srgbClr val="3BD8F7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C4078A7-150D-4712-BF23-DDC8E6DB3B97}"/>
              </a:ext>
            </a:extLst>
          </p:cNvPr>
          <p:cNvSpPr/>
          <p:nvPr/>
        </p:nvSpPr>
        <p:spPr>
          <a:xfrm rot="2058911">
            <a:off x="2444533" y="2912479"/>
            <a:ext cx="496794" cy="192698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3DE4FB9-D9E6-48BE-94AE-E686A5F78DA7}"/>
              </a:ext>
            </a:extLst>
          </p:cNvPr>
          <p:cNvSpPr/>
          <p:nvPr/>
        </p:nvSpPr>
        <p:spPr>
          <a:xfrm rot="5400000">
            <a:off x="8097468" y="3295866"/>
            <a:ext cx="223370" cy="1751187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2BE1623-F9B3-43E9-A38E-762C8556A1EA}"/>
              </a:ext>
            </a:extLst>
          </p:cNvPr>
          <p:cNvSpPr/>
          <p:nvPr/>
        </p:nvSpPr>
        <p:spPr>
          <a:xfrm rot="5400000">
            <a:off x="9139023" y="3457853"/>
            <a:ext cx="195243" cy="1059519"/>
          </a:xfrm>
          <a:prstGeom prst="ellipse">
            <a:avLst/>
          </a:prstGeom>
          <a:noFill/>
          <a:ln w="28575">
            <a:solidFill>
              <a:srgbClr val="3BD8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2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6098" y="872195"/>
            <a:ext cx="108302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Localizado na porção mais </a:t>
            </a:r>
            <a:r>
              <a:rPr lang="pt-BR" sz="2400" b="1" dirty="0">
                <a:solidFill>
                  <a:schemeClr val="bg1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ocidental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2400" b="1" dirty="0">
                <a:solidFill>
                  <a:schemeClr val="bg1"/>
                </a:solidFill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Planalto Meridional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estruturas sedimentares paleozoicas;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recoberto em parte por extrusões</a:t>
            </a:r>
          </a:p>
          <a:p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vulcânicas mesozoicas (basaltos).</a:t>
            </a:r>
          </a:p>
          <a:p>
            <a:endParaRPr lang="pt-BR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545" y="2379451"/>
            <a:ext cx="5289452" cy="424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23660" y="181685"/>
            <a:ext cx="6553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3BD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Planalto Arenito-basáltico (3)</a:t>
            </a: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57" y="2754489"/>
            <a:ext cx="6232568" cy="368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ta para baixo 5">
            <a:extLst>
              <a:ext uri="{FF2B5EF4-FFF2-40B4-BE49-F238E27FC236}">
                <a16:creationId xmlns:a16="http://schemas.microsoft.com/office/drawing/2014/main" id="{8D950193-EE9B-429B-85FD-ED468642101E}"/>
              </a:ext>
            </a:extLst>
          </p:cNvPr>
          <p:cNvSpPr/>
          <p:nvPr/>
        </p:nvSpPr>
        <p:spPr>
          <a:xfrm>
            <a:off x="7189422" y="2754489"/>
            <a:ext cx="407999" cy="1106228"/>
          </a:xfrm>
          <a:prstGeom prst="downArrow">
            <a:avLst/>
          </a:prstGeom>
          <a:solidFill>
            <a:srgbClr val="3BD8F7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5D2D5D3D-2791-4DCB-8229-B8BABA3F023D}"/>
              </a:ext>
            </a:extLst>
          </p:cNvPr>
          <p:cNvSpPr/>
          <p:nvPr/>
        </p:nvSpPr>
        <p:spPr>
          <a:xfrm rot="5400000">
            <a:off x="8157329" y="4048222"/>
            <a:ext cx="223370" cy="1751187"/>
          </a:xfrm>
          <a:prstGeom prst="ellipse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61D3E418-22F0-47F0-98A2-461F91B34D19}"/>
              </a:ext>
            </a:extLst>
          </p:cNvPr>
          <p:cNvSpPr/>
          <p:nvPr/>
        </p:nvSpPr>
        <p:spPr>
          <a:xfrm rot="5400000">
            <a:off x="7722810" y="3780473"/>
            <a:ext cx="223371" cy="1941673"/>
          </a:xfrm>
          <a:prstGeom prst="ellipse">
            <a:avLst/>
          </a:prstGeom>
          <a:noFill/>
          <a:ln w="28575">
            <a:solidFill>
              <a:srgbClr val="3BD8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A2B1E09-C566-42F7-9972-AB467AD6B167}"/>
              </a:ext>
            </a:extLst>
          </p:cNvPr>
          <p:cNvSpPr/>
          <p:nvPr/>
        </p:nvSpPr>
        <p:spPr>
          <a:xfrm rot="2058911">
            <a:off x="1696655" y="2524821"/>
            <a:ext cx="862844" cy="162285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458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36" y="470480"/>
            <a:ext cx="6199164" cy="619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03" y="1688123"/>
            <a:ext cx="5502247" cy="500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6613" y="700671"/>
            <a:ext cx="5639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Outras denominações de relevo</a:t>
            </a:r>
          </a:p>
        </p:txBody>
      </p:sp>
      <p:sp>
        <p:nvSpPr>
          <p:cNvPr id="4" name="Texto Explicativo: Seta para Baixo 3">
            <a:extLst>
              <a:ext uri="{FF2B5EF4-FFF2-40B4-BE49-F238E27FC236}">
                <a16:creationId xmlns:a16="http://schemas.microsoft.com/office/drawing/2014/main" id="{35B7E6B1-EB55-4EE3-80B9-95C1A5190E66}"/>
              </a:ext>
            </a:extLst>
          </p:cNvPr>
          <p:cNvSpPr/>
          <p:nvPr/>
        </p:nvSpPr>
        <p:spPr>
          <a:xfrm>
            <a:off x="3457575" y="3794776"/>
            <a:ext cx="914400" cy="702981"/>
          </a:xfrm>
          <a:prstGeom prst="downArrow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-</a:t>
            </a:r>
          </a:p>
        </p:txBody>
      </p:sp>
      <p:sp>
        <p:nvSpPr>
          <p:cNvPr id="7" name="Texto Explicativo: Seta para Baixo 6">
            <a:extLst>
              <a:ext uri="{FF2B5EF4-FFF2-40B4-BE49-F238E27FC236}">
                <a16:creationId xmlns:a16="http://schemas.microsoft.com/office/drawing/2014/main" id="{165283CE-EC58-46B1-A9FA-E750DD61A378}"/>
              </a:ext>
            </a:extLst>
          </p:cNvPr>
          <p:cNvSpPr/>
          <p:nvPr/>
        </p:nvSpPr>
        <p:spPr>
          <a:xfrm>
            <a:off x="9739321" y="2489851"/>
            <a:ext cx="1219192" cy="939149"/>
          </a:xfrm>
          <a:prstGeom prst="downArrow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-</a:t>
            </a:r>
          </a:p>
        </p:txBody>
      </p:sp>
      <p:sp>
        <p:nvSpPr>
          <p:cNvPr id="8" name="Texto Explicativo: Seta para Baixo 7">
            <a:extLst>
              <a:ext uri="{FF2B5EF4-FFF2-40B4-BE49-F238E27FC236}">
                <a16:creationId xmlns:a16="http://schemas.microsoft.com/office/drawing/2014/main" id="{F4F629AC-C9DF-4524-88D9-D1A9C627EB14}"/>
              </a:ext>
            </a:extLst>
          </p:cNvPr>
          <p:cNvSpPr/>
          <p:nvPr/>
        </p:nvSpPr>
        <p:spPr>
          <a:xfrm>
            <a:off x="2552856" y="3869063"/>
            <a:ext cx="739426" cy="554406"/>
          </a:xfrm>
          <a:prstGeom prst="downArrowCallou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-</a:t>
            </a:r>
          </a:p>
        </p:txBody>
      </p:sp>
      <p:sp>
        <p:nvSpPr>
          <p:cNvPr id="9" name="Texto Explicativo: Seta para Baixo 8">
            <a:extLst>
              <a:ext uri="{FF2B5EF4-FFF2-40B4-BE49-F238E27FC236}">
                <a16:creationId xmlns:a16="http://schemas.microsoft.com/office/drawing/2014/main" id="{33D61BFD-956A-43FA-9B43-D26F32A32D67}"/>
              </a:ext>
            </a:extLst>
          </p:cNvPr>
          <p:cNvSpPr/>
          <p:nvPr/>
        </p:nvSpPr>
        <p:spPr>
          <a:xfrm>
            <a:off x="8234699" y="2387331"/>
            <a:ext cx="1219192" cy="939149"/>
          </a:xfrm>
          <a:prstGeom prst="downArrowCallou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-</a:t>
            </a:r>
          </a:p>
        </p:txBody>
      </p:sp>
      <p:sp>
        <p:nvSpPr>
          <p:cNvPr id="10" name="Texto Explicativo: Seta para Baixo 9">
            <a:extLst>
              <a:ext uri="{FF2B5EF4-FFF2-40B4-BE49-F238E27FC236}">
                <a16:creationId xmlns:a16="http://schemas.microsoft.com/office/drawing/2014/main" id="{D20AD976-7DE9-49A4-978D-C6BBC9386EAB}"/>
              </a:ext>
            </a:extLst>
          </p:cNvPr>
          <p:cNvSpPr/>
          <p:nvPr/>
        </p:nvSpPr>
        <p:spPr>
          <a:xfrm>
            <a:off x="1260277" y="3976307"/>
            <a:ext cx="739426" cy="554406"/>
          </a:xfrm>
          <a:prstGeom prst="downArrowCallou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-</a:t>
            </a:r>
          </a:p>
        </p:txBody>
      </p:sp>
      <p:sp>
        <p:nvSpPr>
          <p:cNvPr id="11" name="Texto Explicativo: Seta para Baixo 10">
            <a:extLst>
              <a:ext uri="{FF2B5EF4-FFF2-40B4-BE49-F238E27FC236}">
                <a16:creationId xmlns:a16="http://schemas.microsoft.com/office/drawing/2014/main" id="{D4AD04A0-5A48-4A5F-A60A-C6F20821A98F}"/>
              </a:ext>
            </a:extLst>
          </p:cNvPr>
          <p:cNvSpPr/>
          <p:nvPr/>
        </p:nvSpPr>
        <p:spPr>
          <a:xfrm>
            <a:off x="6689107" y="2506515"/>
            <a:ext cx="1329988" cy="939149"/>
          </a:xfrm>
          <a:prstGeom prst="downArrowCallou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69740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398</Words>
  <Application>Microsoft Office PowerPoint</Application>
  <PresentationFormat>Widescreen</PresentationFormat>
  <Paragraphs>342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Bradley Hand ITC</vt:lpstr>
      <vt:lpstr>Calibri</vt:lpstr>
      <vt:lpstr>Calibri Light</vt:lpstr>
      <vt:lpstr>Tema do Office</vt:lpstr>
      <vt:lpstr>1_Tema do Office</vt:lpstr>
      <vt:lpstr>Apresentação do PowerPoint</vt:lpstr>
      <vt:lpstr>Apresentação do PowerPoint</vt:lpstr>
      <vt:lpstr>Clima Subtropical</vt:lpstr>
      <vt:lpstr>Subtropical</vt:lpstr>
      <vt:lpstr>Floresta Aciculifoliada Subtropical  (Mata da Araucária ou Pinhais)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evandro luiz</cp:lastModifiedBy>
  <cp:revision>51</cp:revision>
  <dcterms:created xsi:type="dcterms:W3CDTF">2018-02-11T11:28:27Z</dcterms:created>
  <dcterms:modified xsi:type="dcterms:W3CDTF">2022-04-21T14:50:29Z</dcterms:modified>
</cp:coreProperties>
</file>