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67" r:id="rId4"/>
    <p:sldId id="283" r:id="rId5"/>
    <p:sldId id="284" r:id="rId6"/>
    <p:sldId id="286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yOrRldp8Txd3QD81t59IQ==" hashData="fyamGiicLt6fs5v8Ox5QLTp+BQxlderZpvFNCg99MllgBg9T1ctd0fjZDTPrHlU2Q0GVKVvaNoG6FVzwwURvW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2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609A-683C-4ED4-9C0C-76657AD48D01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B10F-F017-45C7-82A1-087069AA2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40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609A-683C-4ED4-9C0C-76657AD48D01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B10F-F017-45C7-82A1-087069AA2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75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609A-683C-4ED4-9C0C-76657AD48D01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B10F-F017-45C7-82A1-087069AA2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40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C57A0-D4EE-49DE-A119-52C4A2F422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190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609A-683C-4ED4-9C0C-76657AD48D01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B10F-F017-45C7-82A1-087069AA2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38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609A-683C-4ED4-9C0C-76657AD48D01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B10F-F017-45C7-82A1-087069AA2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0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609A-683C-4ED4-9C0C-76657AD48D01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B10F-F017-45C7-82A1-087069AA2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83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609A-683C-4ED4-9C0C-76657AD48D01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B10F-F017-45C7-82A1-087069AA2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71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609A-683C-4ED4-9C0C-76657AD48D01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B10F-F017-45C7-82A1-087069AA2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44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609A-683C-4ED4-9C0C-76657AD48D01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B10F-F017-45C7-82A1-087069AA2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8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609A-683C-4ED4-9C0C-76657AD48D01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B10F-F017-45C7-82A1-087069AA2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40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609A-683C-4ED4-9C0C-76657AD48D01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B10F-F017-45C7-82A1-087069AA2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75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4609A-683C-4ED4-9C0C-76657AD48D01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2B10F-F017-45C7-82A1-087069AA2A4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A10E3486-E416-46D9-B4D1-D495937B19FB}"/>
              </a:ext>
            </a:extLst>
          </p:cNvPr>
          <p:cNvSpPr txBox="1"/>
          <p:nvPr userDrawn="1"/>
        </p:nvSpPr>
        <p:spPr>
          <a:xfrm rot="19435882">
            <a:off x="-4250175" y="2921170"/>
            <a:ext cx="1764435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6000" dirty="0" err="1">
                <a:solidFill>
                  <a:schemeClr val="tx1">
                    <a:alpha val="20000"/>
                  </a:schemeClr>
                </a:solidFill>
                <a:latin typeface="Bradley Hand ITC" panose="03070402050302030203" pitchFamily="66" charset="0"/>
              </a:rPr>
              <a:t>Profº</a:t>
            </a:r>
            <a:r>
              <a:rPr lang="pt-BR" sz="6000" dirty="0">
                <a:solidFill>
                  <a:schemeClr val="tx1">
                    <a:alpha val="20000"/>
                  </a:schemeClr>
                </a:solidFill>
                <a:latin typeface="Bradley Hand ITC" panose="03070402050302030203" pitchFamily="66" charset="0"/>
              </a:rPr>
              <a:t> Evandro Luiz </a:t>
            </a:r>
            <a:r>
              <a:rPr lang="pt-BR" sz="6000" dirty="0" err="1">
                <a:solidFill>
                  <a:schemeClr val="tx1">
                    <a:alpha val="20000"/>
                  </a:schemeClr>
                </a:solidFill>
                <a:latin typeface="Bradley Hand ITC" panose="03070402050302030203" pitchFamily="66" charset="0"/>
              </a:rPr>
              <a:t>Casetta</a:t>
            </a:r>
            <a:endParaRPr lang="pt-BR" sz="6000" dirty="0">
              <a:solidFill>
                <a:schemeClr val="tx1">
                  <a:alpha val="2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18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wikiwand.com/pt/Regi%C3%B5es_hidrogr%C3%A1ficas_do_Brasil" TargetMode="Externa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hyperlink" Target="https://www.wikiwand.com/pt/Regi%C3%B5es_hidrogr%C3%A1ficas_do_Bras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m para dominio dos cerrad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555" y="77663"/>
            <a:ext cx="4901746" cy="488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9184" y="243816"/>
            <a:ext cx="6981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Domínio dos Cerrados</a:t>
            </a:r>
          </a:p>
        </p:txBody>
      </p:sp>
      <p:pic>
        <p:nvPicPr>
          <p:cNvPr id="10244" name="Picture 4" descr="Resultado de imagem para dominio dos cerrad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74" y="1074813"/>
            <a:ext cx="3915822" cy="289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sultado de imagem para dominio dos cerrad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638" y="4688114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74" y="4125198"/>
            <a:ext cx="2535778" cy="1683915"/>
          </a:xfrm>
          <a:prstGeom prst="rect">
            <a:avLst/>
          </a:prstGeom>
        </p:spPr>
      </p:pic>
      <p:pic>
        <p:nvPicPr>
          <p:cNvPr id="10250" name="Picture 10" descr="Queda d´água é um dos cartões-postais da regiã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390" y="4059210"/>
            <a:ext cx="3099463" cy="198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03274" y="6113335"/>
            <a:ext cx="6808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03 Caderno 01 Página 225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5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188" y="249705"/>
            <a:ext cx="7550457" cy="7810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 tropical semiúmido ou típico</a:t>
            </a:r>
          </a:p>
        </p:txBody>
      </p:sp>
      <p:pic>
        <p:nvPicPr>
          <p:cNvPr id="4098" name="Picture 2" descr="Resultado de imagem para hidrografia  do cerr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97" y="4292903"/>
            <a:ext cx="4491673" cy="249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9E0B4AB-AA06-4AA0-88BB-DEFE27045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37" y="4461759"/>
            <a:ext cx="2328315" cy="233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D151316-EF66-48FB-AFA8-010920BF5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554" y="281153"/>
            <a:ext cx="3519867" cy="431183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03306AF-4937-4580-A751-6C22BEBC1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603" y="860905"/>
            <a:ext cx="3495493" cy="3277642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04F49686-A484-4E14-B4AC-CFE4C7B2E71A}"/>
              </a:ext>
            </a:extLst>
          </p:cNvPr>
          <p:cNvCxnSpPr>
            <a:cxnSpLocks/>
          </p:cNvCxnSpPr>
          <p:nvPr/>
        </p:nvCxnSpPr>
        <p:spPr>
          <a:xfrm>
            <a:off x="8786191" y="2018572"/>
            <a:ext cx="2610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>
            <a:extLst>
              <a:ext uri="{FF2B5EF4-FFF2-40B4-BE49-F238E27FC236}">
                <a16:creationId xmlns:a16="http://schemas.microsoft.com/office/drawing/2014/main" id="{FC842225-A41F-490E-A3B0-771ABF93E4B7}"/>
              </a:ext>
            </a:extLst>
          </p:cNvPr>
          <p:cNvSpPr/>
          <p:nvPr/>
        </p:nvSpPr>
        <p:spPr>
          <a:xfrm>
            <a:off x="11033482" y="1636647"/>
            <a:ext cx="118241" cy="12030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8E3A26-4196-4031-8B7C-E4532A231170}"/>
              </a:ext>
            </a:extLst>
          </p:cNvPr>
          <p:cNvSpPr/>
          <p:nvPr/>
        </p:nvSpPr>
        <p:spPr>
          <a:xfrm>
            <a:off x="8883317" y="2437072"/>
            <a:ext cx="603864" cy="556098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40ADEA69-9C71-4F77-BE5A-E541B766FA10}"/>
              </a:ext>
            </a:extLst>
          </p:cNvPr>
          <p:cNvSpPr/>
          <p:nvPr/>
        </p:nvSpPr>
        <p:spPr>
          <a:xfrm>
            <a:off x="10032943" y="2451653"/>
            <a:ext cx="118241" cy="12030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FAECA2B-7097-48F2-B274-334BA30377D0}"/>
              </a:ext>
            </a:extLst>
          </p:cNvPr>
          <p:cNvSpPr txBox="1"/>
          <p:nvPr/>
        </p:nvSpPr>
        <p:spPr>
          <a:xfrm>
            <a:off x="8985032" y="251180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5"/>
                </a:solidFill>
              </a:rPr>
              <a:t>V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0DFD49DD-8344-451B-92F3-1E48EB30C43B}"/>
              </a:ext>
            </a:extLst>
          </p:cNvPr>
          <p:cNvSpPr/>
          <p:nvPr/>
        </p:nvSpPr>
        <p:spPr>
          <a:xfrm>
            <a:off x="10767062" y="2471635"/>
            <a:ext cx="603864" cy="556098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F8F9636D-24C4-4B1E-BC5D-5BFEF5BEE04A}"/>
              </a:ext>
            </a:extLst>
          </p:cNvPr>
          <p:cNvSpPr/>
          <p:nvPr/>
        </p:nvSpPr>
        <p:spPr>
          <a:xfrm>
            <a:off x="9924484" y="3660013"/>
            <a:ext cx="603864" cy="556098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199B93A-A992-48B5-A81D-625805658186}"/>
              </a:ext>
            </a:extLst>
          </p:cNvPr>
          <p:cNvSpPr txBox="1"/>
          <p:nvPr/>
        </p:nvSpPr>
        <p:spPr>
          <a:xfrm>
            <a:off x="10886454" y="2532383"/>
            <a:ext cx="246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5"/>
                </a:solidFill>
              </a:rPr>
              <a:t>V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7F5D3CE-368B-4EFB-B4D7-679BEEB6B5A9}"/>
              </a:ext>
            </a:extLst>
          </p:cNvPr>
          <p:cNvSpPr txBox="1"/>
          <p:nvPr/>
        </p:nvSpPr>
        <p:spPr>
          <a:xfrm>
            <a:off x="10091530" y="3753396"/>
            <a:ext cx="3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5"/>
                </a:solidFill>
              </a:rPr>
              <a:t>I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4E45BA7-39A0-4E0A-888E-BB1D8E8590B7}"/>
              </a:ext>
            </a:extLst>
          </p:cNvPr>
          <p:cNvSpPr txBox="1"/>
          <p:nvPr/>
        </p:nvSpPr>
        <p:spPr>
          <a:xfrm>
            <a:off x="258816" y="1010576"/>
            <a:ext cx="38299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Centro do Brasil;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7E69D10-A05F-4A51-A06C-72DAD8ABCB4A}"/>
              </a:ext>
            </a:extLst>
          </p:cNvPr>
          <p:cNvSpPr txBox="1"/>
          <p:nvPr/>
        </p:nvSpPr>
        <p:spPr>
          <a:xfrm>
            <a:off x="232297" y="1569804"/>
            <a:ext cx="42509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quente e úmido com amplitude térmica anual perceptível;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56AE377-07AE-4E83-9A2A-9F34418A3A5B}"/>
              </a:ext>
            </a:extLst>
          </p:cNvPr>
          <p:cNvSpPr txBox="1"/>
          <p:nvPr/>
        </p:nvSpPr>
        <p:spPr>
          <a:xfrm>
            <a:off x="301316" y="2770133"/>
            <a:ext cx="38891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duas estações bem definidas, verão chuvoso e inverno seco;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7F81E0A-4906-44CF-90CE-05F1F1F63CE9}"/>
              </a:ext>
            </a:extLst>
          </p:cNvPr>
          <p:cNvSpPr txBox="1"/>
          <p:nvPr/>
        </p:nvSpPr>
        <p:spPr>
          <a:xfrm>
            <a:off x="237143" y="3985278"/>
            <a:ext cx="4246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atuação </a:t>
            </a:r>
            <a:r>
              <a:rPr lang="pt-B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pt-B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pt-B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mTc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Seta: de Cima para Baixo 12">
            <a:extLst>
              <a:ext uri="{FF2B5EF4-FFF2-40B4-BE49-F238E27FC236}">
                <a16:creationId xmlns:a16="http://schemas.microsoft.com/office/drawing/2014/main" id="{B1B33912-4580-4D7F-AE9A-F19AFA9F4ADD}"/>
              </a:ext>
            </a:extLst>
          </p:cNvPr>
          <p:cNvSpPr/>
          <p:nvPr/>
        </p:nvSpPr>
        <p:spPr>
          <a:xfrm>
            <a:off x="9020497" y="1765740"/>
            <a:ext cx="245146" cy="733986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: de Cima para Baixo 27">
            <a:extLst>
              <a:ext uri="{FF2B5EF4-FFF2-40B4-BE49-F238E27FC236}">
                <a16:creationId xmlns:a16="http://schemas.microsoft.com/office/drawing/2014/main" id="{DB4EAC57-B679-4330-BC73-801F0F6D70F4}"/>
              </a:ext>
            </a:extLst>
          </p:cNvPr>
          <p:cNvSpPr/>
          <p:nvPr/>
        </p:nvSpPr>
        <p:spPr>
          <a:xfrm>
            <a:off x="10955199" y="1825152"/>
            <a:ext cx="245146" cy="733986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: de Cima para Baixo 29">
            <a:extLst>
              <a:ext uri="{FF2B5EF4-FFF2-40B4-BE49-F238E27FC236}">
                <a16:creationId xmlns:a16="http://schemas.microsoft.com/office/drawing/2014/main" id="{F67E90E9-E7A5-42CC-B75D-2AF14F3BB21C}"/>
              </a:ext>
            </a:extLst>
          </p:cNvPr>
          <p:cNvSpPr/>
          <p:nvPr/>
        </p:nvSpPr>
        <p:spPr>
          <a:xfrm>
            <a:off x="10024807" y="2720685"/>
            <a:ext cx="201609" cy="907539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329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2B97438C-7CC7-4D86-A99D-185A57AE15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11514" y="239847"/>
            <a:ext cx="2261773" cy="6064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Cerrado</a:t>
            </a:r>
          </a:p>
        </p:txBody>
      </p:sp>
      <p:pic>
        <p:nvPicPr>
          <p:cNvPr id="13316" name="Picture 14" descr="campo_cerrado_04">
            <a:extLst>
              <a:ext uri="{FF2B5EF4-FFF2-40B4-BE49-F238E27FC236}">
                <a16:creationId xmlns:a16="http://schemas.microsoft.com/office/drawing/2014/main" id="{D8708E76-ED36-4F6B-ACC7-A963794C8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07" y="180305"/>
            <a:ext cx="4348952" cy="289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O que é o cerrado e suas características - Significados">
            <a:extLst>
              <a:ext uri="{FF2B5EF4-FFF2-40B4-BE49-F238E27FC236}">
                <a16:creationId xmlns:a16="http://schemas.microsoft.com/office/drawing/2014/main" id="{F7D2FCF0-CFC3-4A74-A61A-761A1B1D4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954" y="180306"/>
            <a:ext cx="2852779" cy="23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 origem, evolução e diversidade da vegetação do Bioma Cerrado">
            <a:extLst>
              <a:ext uri="{FF2B5EF4-FFF2-40B4-BE49-F238E27FC236}">
                <a16:creationId xmlns:a16="http://schemas.microsoft.com/office/drawing/2014/main" id="{E3082431-F124-49BB-9346-19F4F818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861" y="3810825"/>
            <a:ext cx="4211141" cy="28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DAFA65F-0863-442A-8478-DBE882040F63}"/>
              </a:ext>
            </a:extLst>
          </p:cNvPr>
          <p:cNvSpPr txBox="1"/>
          <p:nvPr/>
        </p:nvSpPr>
        <p:spPr>
          <a:xfrm>
            <a:off x="4187669" y="6581001"/>
            <a:ext cx="35309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https://fapesp.br/eventos/2013/05/Biota/Vania.pdf</a:t>
            </a:r>
          </a:p>
        </p:txBody>
      </p:sp>
      <p:pic>
        <p:nvPicPr>
          <p:cNvPr id="11" name="Picture 2" descr="Imagem relacionada">
            <a:extLst>
              <a:ext uri="{FF2B5EF4-FFF2-40B4-BE49-F238E27FC236}">
                <a16:creationId xmlns:a16="http://schemas.microsoft.com/office/drawing/2014/main" id="{C7926F0C-B246-40EC-AF81-CC5952385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026" y="4888098"/>
            <a:ext cx="2503426" cy="187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DEC8EE6-99F0-41E7-A016-38BA047522DE}"/>
              </a:ext>
            </a:extLst>
          </p:cNvPr>
          <p:cNvSpPr txBox="1"/>
          <p:nvPr/>
        </p:nvSpPr>
        <p:spPr>
          <a:xfrm>
            <a:off x="9254900" y="6488699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Calagem de solo</a:t>
            </a:r>
          </a:p>
        </p:txBody>
      </p:sp>
      <p:pic>
        <p:nvPicPr>
          <p:cNvPr id="14" name="Picture 2" descr="Resultado de imagem para hidrografia  do cerrado">
            <a:extLst>
              <a:ext uri="{FF2B5EF4-FFF2-40B4-BE49-F238E27FC236}">
                <a16:creationId xmlns:a16="http://schemas.microsoft.com/office/drawing/2014/main" id="{9B10CD62-6292-46D7-9124-3230716AF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045" y="2638529"/>
            <a:ext cx="2850240" cy="216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ABE031F-6FB2-4015-8222-E5DDF4C9D390}"/>
              </a:ext>
            </a:extLst>
          </p:cNvPr>
          <p:cNvSpPr txBox="1"/>
          <p:nvPr/>
        </p:nvSpPr>
        <p:spPr>
          <a:xfrm>
            <a:off x="174403" y="1006738"/>
            <a:ext cx="4348951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do território;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48BAF4B-FF09-442F-B6C5-CE9AC4691A44}"/>
              </a:ext>
            </a:extLst>
          </p:cNvPr>
          <p:cNvSpPr txBox="1"/>
          <p:nvPr/>
        </p:nvSpPr>
        <p:spPr>
          <a:xfrm>
            <a:off x="174403" y="1548767"/>
            <a:ext cx="3191565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 tropical;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4FAF01E-978A-4999-939F-C191C34A52AE}"/>
              </a:ext>
            </a:extLst>
          </p:cNvPr>
          <p:cNvSpPr txBox="1"/>
          <p:nvPr/>
        </p:nvSpPr>
        <p:spPr>
          <a:xfrm>
            <a:off x="174403" y="2462388"/>
            <a:ext cx="6098582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arbóreo-arbustivo;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4495989-513D-4B1C-87BC-31620B81A361}"/>
              </a:ext>
            </a:extLst>
          </p:cNvPr>
          <p:cNvSpPr txBox="1"/>
          <p:nvPr/>
        </p:nvSpPr>
        <p:spPr>
          <a:xfrm>
            <a:off x="174403" y="2912530"/>
            <a:ext cx="3384553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tufos de capim;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42D5C4B-3663-44A0-813F-B6135FEE321E}"/>
              </a:ext>
            </a:extLst>
          </p:cNvPr>
          <p:cNvSpPr txBox="1"/>
          <p:nvPr/>
        </p:nvSpPr>
        <p:spPr>
          <a:xfrm>
            <a:off x="178599" y="3362672"/>
            <a:ext cx="2351821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esparso;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2856371-14C5-498A-98A5-DECC25C0D044}"/>
              </a:ext>
            </a:extLst>
          </p:cNvPr>
          <p:cNvSpPr txBox="1"/>
          <p:nvPr/>
        </p:nvSpPr>
        <p:spPr>
          <a:xfrm>
            <a:off x="171333" y="3832376"/>
            <a:ext cx="3101954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heterogêneo;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3046627-538D-4A2D-9FC0-3BD73AE1C629}"/>
              </a:ext>
            </a:extLst>
          </p:cNvPr>
          <p:cNvSpPr txBox="1"/>
          <p:nvPr/>
        </p:nvSpPr>
        <p:spPr>
          <a:xfrm>
            <a:off x="232089" y="4248200"/>
            <a:ext cx="61605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troncos e galhos</a:t>
            </a:r>
          </a:p>
          <a:p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retorcidos e tortuosos;</a:t>
            </a:r>
            <a:endParaRPr lang="pt-BR" sz="2800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70DD6B2-4583-40D8-A7B7-5C236CE9EE9C}"/>
              </a:ext>
            </a:extLst>
          </p:cNvPr>
          <p:cNvSpPr txBox="1"/>
          <p:nvPr/>
        </p:nvSpPr>
        <p:spPr>
          <a:xfrm>
            <a:off x="253534" y="5205369"/>
            <a:ext cx="6199322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cascas grossas; 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F72D0B6-C7A9-4D77-9A81-BB2B116B5AED}"/>
              </a:ext>
            </a:extLst>
          </p:cNvPr>
          <p:cNvSpPr txBox="1"/>
          <p:nvPr/>
        </p:nvSpPr>
        <p:spPr>
          <a:xfrm>
            <a:off x="253534" y="5763963"/>
            <a:ext cx="633880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folhas coriáceas;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B2A6D95-37FA-4048-AEEF-C33A14DA1FC3}"/>
              </a:ext>
            </a:extLst>
          </p:cNvPr>
          <p:cNvSpPr txBox="1"/>
          <p:nvPr/>
        </p:nvSpPr>
        <p:spPr>
          <a:xfrm>
            <a:off x="253534" y="6260681"/>
            <a:ext cx="633880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raízes profundas.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66E00FFD-3423-4E8A-A0CC-095F0D8F586D}"/>
              </a:ext>
            </a:extLst>
          </p:cNvPr>
          <p:cNvSpPr txBox="1"/>
          <p:nvPr/>
        </p:nvSpPr>
        <p:spPr>
          <a:xfrm>
            <a:off x="174403" y="2012246"/>
            <a:ext cx="633880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solos ácidos;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A5030CFB-9F17-4430-AF34-26BF94AEDD8B}"/>
              </a:ext>
            </a:extLst>
          </p:cNvPr>
          <p:cNvSpPr/>
          <p:nvPr/>
        </p:nvSpPr>
        <p:spPr>
          <a:xfrm>
            <a:off x="4939337" y="3079606"/>
            <a:ext cx="2278251" cy="71107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HOTSPOT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2811" y="2141693"/>
            <a:ext cx="97818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estruturas cristalinas pré-cambrianas e sedimentares</a:t>
            </a:r>
          </a:p>
          <a:p>
            <a:r>
              <a:rPr lang="pt-BR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paleo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-mesozoicas.</a:t>
            </a:r>
          </a:p>
        </p:txBody>
      </p:sp>
      <p:pic>
        <p:nvPicPr>
          <p:cNvPr id="6150" name="Picture 6" descr="http://www.pensamentoverde.com.br/wp-content/uploads/2013/09/cerr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225" y="79937"/>
            <a:ext cx="3761987" cy="25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274" y="3360736"/>
            <a:ext cx="3371965" cy="3417327"/>
          </a:xfrm>
          <a:prstGeom prst="rect">
            <a:avLst/>
          </a:prstGeom>
        </p:spPr>
      </p:pic>
      <p:pic>
        <p:nvPicPr>
          <p:cNvPr id="13" name="Picture 2" descr="http://dc359.4shared.com/doc/YT4VCGld/preview_html_7559b2b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1" y="3598746"/>
            <a:ext cx="3388022" cy="297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67" y="3544368"/>
            <a:ext cx="4593466" cy="30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210963" y="432548"/>
            <a:ext cx="6622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Relevo e Estrutura Geológica</a:t>
            </a:r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E99C3EE-050A-4DBA-9AC9-7E5980866898}"/>
              </a:ext>
            </a:extLst>
          </p:cNvPr>
          <p:cNvSpPr txBox="1"/>
          <p:nvPr/>
        </p:nvSpPr>
        <p:spPr>
          <a:xfrm>
            <a:off x="482811" y="1094268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Planalto Central Brasileiro;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BD7A869-6D8F-4DDE-A389-BF3B3D0697B0}"/>
              </a:ext>
            </a:extLst>
          </p:cNvPr>
          <p:cNvSpPr txBox="1"/>
          <p:nvPr/>
        </p:nvSpPr>
        <p:spPr>
          <a:xfrm>
            <a:off x="475355" y="1325100"/>
            <a:ext cx="74449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predomínio de planaltos (chapadões) e depressões;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CC227A9-117E-453F-A42B-4B8E08ED4AB9}"/>
              </a:ext>
            </a:extLst>
          </p:cNvPr>
          <p:cNvSpPr/>
          <p:nvPr/>
        </p:nvSpPr>
        <p:spPr>
          <a:xfrm>
            <a:off x="10036550" y="4403990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0702C90-E950-4D6A-936D-F4066B96F24C}"/>
              </a:ext>
            </a:extLst>
          </p:cNvPr>
          <p:cNvSpPr/>
          <p:nvPr/>
        </p:nvSpPr>
        <p:spPr>
          <a:xfrm>
            <a:off x="1524258" y="4575494"/>
            <a:ext cx="1091581" cy="9878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067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www.infoescola.com/wp-content/uploads/2017/03/chapada-dos-veadeiros-392298664-1000x6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58" y="4104093"/>
            <a:ext cx="3913740" cy="26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m para hidrografia  do cerr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83" y="2734782"/>
            <a:ext cx="3810789" cy="37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sultado de imagem para hidrografia  do cerr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590" y="160929"/>
            <a:ext cx="5159044" cy="472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86741" y="50978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Hidrografia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5633EBC-1AEB-4B03-AD76-7BE6CB135591}"/>
              </a:ext>
            </a:extLst>
          </p:cNvPr>
          <p:cNvSpPr txBox="1"/>
          <p:nvPr/>
        </p:nvSpPr>
        <p:spPr>
          <a:xfrm>
            <a:off x="258983" y="2844732"/>
            <a:ext cx="1736034" cy="2393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FF0000"/>
                </a:solidFill>
                <a:effectLst/>
                <a:latin typeface="Lora"/>
              </a:rPr>
              <a:t>Mapa de sobreposição das </a:t>
            </a:r>
            <a:r>
              <a:rPr lang="pt-BR" b="0" i="0" u="none" strike="noStrike" dirty="0">
                <a:solidFill>
                  <a:srgbClr val="FF0000"/>
                </a:solidFill>
                <a:effectLst/>
                <a:latin typeface="Lora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regiões hidrográficas do Brasil</a:t>
            </a:r>
            <a:r>
              <a:rPr lang="pt-BR" b="0" i="0" dirty="0">
                <a:solidFill>
                  <a:srgbClr val="FF0000"/>
                </a:solidFill>
                <a:effectLst/>
                <a:latin typeface="Lora"/>
              </a:rPr>
              <a:t> com a área de distribuição do cerrado.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053857B-465F-48FB-9FC3-52EDCD4DA991}"/>
              </a:ext>
            </a:extLst>
          </p:cNvPr>
          <p:cNvSpPr txBox="1"/>
          <p:nvPr/>
        </p:nvSpPr>
        <p:spPr>
          <a:xfrm>
            <a:off x="2301156" y="6304722"/>
            <a:ext cx="188180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/>
              <a:t>https://www.wikiwand.com/pt/Cerrado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92D28A7-98CA-47EE-9EC8-1D1050B3CA2C}"/>
              </a:ext>
            </a:extLst>
          </p:cNvPr>
          <p:cNvSpPr txBox="1"/>
          <p:nvPr/>
        </p:nvSpPr>
        <p:spPr>
          <a:xfrm>
            <a:off x="333074" y="977336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Grande divisor de águas do país;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C39B812-F8C1-4646-9EAB-EBE838DE7A43}"/>
              </a:ext>
            </a:extLst>
          </p:cNvPr>
          <p:cNvSpPr txBox="1"/>
          <p:nvPr/>
        </p:nvSpPr>
        <p:spPr>
          <a:xfrm>
            <a:off x="333074" y="1481198"/>
            <a:ext cx="6097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abriga as nascentes das Bacias do </a:t>
            </a:r>
          </a:p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Araguaia-Tocantins, do Prata, São</a:t>
            </a:r>
          </a:p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Francisco e parte da Amazônica.</a:t>
            </a:r>
          </a:p>
        </p:txBody>
      </p:sp>
    </p:spTree>
    <p:extLst>
      <p:ext uri="{BB962C8B-B14F-4D97-AF65-F5344CB8AC3E}">
        <p14:creationId xmlns:p14="http://schemas.microsoft.com/office/powerpoint/2010/main" val="201617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Resultado de imagem para hidrografia  do cerr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" y="1455419"/>
            <a:ext cx="3448901" cy="342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sultado de imagem para hidrografia  do cerr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668" y="160929"/>
            <a:ext cx="4353966" cy="39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86741" y="50978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Hidrografia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5633EBC-1AEB-4B03-AD76-7BE6CB135591}"/>
              </a:ext>
            </a:extLst>
          </p:cNvPr>
          <p:cNvSpPr txBox="1"/>
          <p:nvPr/>
        </p:nvSpPr>
        <p:spPr>
          <a:xfrm>
            <a:off x="154390" y="1473460"/>
            <a:ext cx="15698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0000FF"/>
                </a:solidFill>
                <a:effectLst/>
                <a:latin typeface="Lora"/>
              </a:rPr>
              <a:t>Mapa de sobreposição das </a:t>
            </a:r>
            <a:r>
              <a:rPr lang="pt-BR" b="0" i="0" u="none" strike="noStrike" dirty="0">
                <a:solidFill>
                  <a:srgbClr val="0000FF"/>
                </a:solidFill>
                <a:effectLst/>
                <a:latin typeface="Lora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regiões hidrográficas do Brasil</a:t>
            </a:r>
            <a:r>
              <a:rPr lang="pt-BR" b="0" i="0" dirty="0">
                <a:solidFill>
                  <a:srgbClr val="0000FF"/>
                </a:solidFill>
                <a:effectLst/>
                <a:latin typeface="Lora"/>
              </a:rPr>
              <a:t> com a área de distribuição do cerrado.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053857B-465F-48FB-9FC3-52EDCD4DA991}"/>
              </a:ext>
            </a:extLst>
          </p:cNvPr>
          <p:cNvSpPr txBox="1"/>
          <p:nvPr/>
        </p:nvSpPr>
        <p:spPr>
          <a:xfrm>
            <a:off x="1724207" y="4881328"/>
            <a:ext cx="188180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/>
              <a:t>https://www.wikiwand.com/pt/Cerrado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5235250-2792-4B58-84F1-1244B78CBD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16" y="2906316"/>
            <a:ext cx="3765128" cy="371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68D0FD93-62D5-4AD8-B339-787BD073394E}"/>
              </a:ext>
            </a:extLst>
          </p:cNvPr>
          <p:cNvSpPr/>
          <p:nvPr/>
        </p:nvSpPr>
        <p:spPr>
          <a:xfrm>
            <a:off x="5242602" y="4152065"/>
            <a:ext cx="1179042" cy="11123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4692248-B553-4C36-8A1C-642A35978E32}"/>
              </a:ext>
            </a:extLst>
          </p:cNvPr>
          <p:cNvSpPr txBox="1"/>
          <p:nvPr/>
        </p:nvSpPr>
        <p:spPr>
          <a:xfrm>
            <a:off x="458690" y="921358"/>
            <a:ext cx="613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 divisor de águas do país;</a:t>
            </a:r>
          </a:p>
        </p:txBody>
      </p:sp>
    </p:spTree>
    <p:extLst>
      <p:ext uri="{BB962C8B-B14F-4D97-AF65-F5344CB8AC3E}">
        <p14:creationId xmlns:p14="http://schemas.microsoft.com/office/powerpoint/2010/main" val="323010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174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Bradley Hand ITC</vt:lpstr>
      <vt:lpstr>Calibri</vt:lpstr>
      <vt:lpstr>Calibri Light</vt:lpstr>
      <vt:lpstr>Lora</vt:lpstr>
      <vt:lpstr>Tema do Office</vt:lpstr>
      <vt:lpstr>Apresentação do PowerPoint</vt:lpstr>
      <vt:lpstr>Clima tropical semiúmido ou típico</vt:lpstr>
      <vt:lpstr>Cerrado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Evandro</cp:lastModifiedBy>
  <cp:revision>60</cp:revision>
  <dcterms:created xsi:type="dcterms:W3CDTF">2018-02-11T11:18:01Z</dcterms:created>
  <dcterms:modified xsi:type="dcterms:W3CDTF">2023-03-29T19:34:56Z</dcterms:modified>
</cp:coreProperties>
</file>