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9" r:id="rId5"/>
    <p:sldId id="330" r:id="rId6"/>
    <p:sldId id="328" r:id="rId7"/>
    <p:sldId id="273" r:id="rId8"/>
    <p:sldId id="268" r:id="rId9"/>
    <p:sldId id="275" r:id="rId10"/>
    <p:sldId id="310" r:id="rId11"/>
    <p:sldId id="340" r:id="rId12"/>
    <p:sldId id="341" r:id="rId13"/>
    <p:sldId id="288" r:id="rId14"/>
    <p:sldId id="289" r:id="rId15"/>
    <p:sldId id="350" r:id="rId16"/>
    <p:sldId id="267" r:id="rId17"/>
    <p:sldId id="349" r:id="rId18"/>
    <p:sldId id="355" r:id="rId19"/>
    <p:sldId id="356" r:id="rId20"/>
    <p:sldId id="265" r:id="rId21"/>
    <p:sldId id="352" r:id="rId22"/>
    <p:sldId id="274" r:id="rId23"/>
    <p:sldId id="353" r:id="rId24"/>
    <p:sldId id="357" r:id="rId25"/>
    <p:sldId id="354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cN1aolCwiHQEysAQCfxKQ==" hashData="oFi8gux55gyh++mVdwvnEqu/4iCuWXqLGtGtkzER++cfv+TB5viL8gjuWS0Fx2gkvx99Hs2/7MtkiI7vYjI0L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9A0"/>
    <a:srgbClr val="0033CC"/>
    <a:srgbClr val="005A9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8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75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0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59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1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15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826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3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11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999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75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71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057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7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72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6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95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32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58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899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7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1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7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19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39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0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10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BB97-31AF-4D7A-AA2D-828ABEEF085C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C9AD-C41F-4FE8-93A8-D29604F75EC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4128595F-EA36-4056-B428-2231BF40D3BB}"/>
              </a:ext>
            </a:extLst>
          </p:cNvPr>
          <p:cNvSpPr txBox="1"/>
          <p:nvPr userDrawn="1"/>
        </p:nvSpPr>
        <p:spPr>
          <a:xfrm rot="19435882">
            <a:off x="-4250175" y="2921168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D7619F36-1025-4A9A-AA7C-49C1854B0D6E}"/>
              </a:ext>
            </a:extLst>
          </p:cNvPr>
          <p:cNvSpPr txBox="1"/>
          <p:nvPr userDrawn="1"/>
        </p:nvSpPr>
        <p:spPr>
          <a:xfrm rot="19435882">
            <a:off x="-5666900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2">
                  <a:lumMod val="50000"/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E2BF6-B482-4367-B75B-015AE5D39076}" type="datetimeFigureOut">
              <a:rPr lang="pt-BR" smtClean="0"/>
              <a:t>15/03/2023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D41266-0458-4CEA-B814-99920D43B1D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D7619F36-1025-4A9A-AA7C-49C1854B0D6E}"/>
              </a:ext>
            </a:extLst>
          </p:cNvPr>
          <p:cNvSpPr txBox="1"/>
          <p:nvPr userDrawn="1"/>
        </p:nvSpPr>
        <p:spPr>
          <a:xfrm rot="19435882">
            <a:off x="-5666900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2">
                    <a:lumMod val="50000"/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2">
                  <a:lumMod val="50000"/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9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649994" y="131106"/>
            <a:ext cx="7568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DOMÍNIOS 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MORFOCLIMÁTICOS 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BRASIL</a:t>
            </a:r>
          </a:p>
        </p:txBody>
      </p:sp>
      <p:pic>
        <p:nvPicPr>
          <p:cNvPr id="1026" name="Picture 2" descr="http://cdn01.cartaeducacao.com.br/wp-content/uploads/2015/11/11154037/Aziz-AbSab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" y="2254764"/>
            <a:ext cx="6783121" cy="45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36723" y="2357610"/>
            <a:ext cx="28242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* 24 de outubro de 1924</a:t>
            </a:r>
          </a:p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 + 16 de março de 2012</a:t>
            </a:r>
            <a:endParaRPr lang="pt-BR" sz="16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Resultado de imagem para nao tenho vocação para politica, nem quero ser politica.  Quero apenas colaborar com as politicas publ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63" y="261524"/>
            <a:ext cx="4778359" cy="30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21637" y="3784210"/>
            <a:ext cx="37128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02</a:t>
            </a:r>
          </a:p>
          <a:p>
            <a:r>
              <a:rPr lang="pt-BR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01 </a:t>
            </a:r>
          </a:p>
          <a:p>
            <a:r>
              <a:rPr lang="pt-BR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218</a:t>
            </a:r>
            <a:endParaRPr lang="pt-BR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magem relacionada">
            <a:extLst>
              <a:ext uri="{FF2B5EF4-FFF2-40B4-BE49-F238E27FC236}">
                <a16:creationId xmlns:a16="http://schemas.microsoft.com/office/drawing/2014/main" id="{B6135E51-8045-4690-8B8B-1D464009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60" y="323056"/>
            <a:ext cx="7426159" cy="578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2">
            <a:extLst>
              <a:ext uri="{FF2B5EF4-FFF2-40B4-BE49-F238E27FC236}">
                <a16:creationId xmlns:a16="http://schemas.microsoft.com/office/drawing/2014/main" id="{011A4515-E8FD-42DE-A6FD-93A82B92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1" y="0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Circulação atmosférica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78536D-C424-45DB-8882-50FA6795DADF}"/>
              </a:ext>
            </a:extLst>
          </p:cNvPr>
          <p:cNvSpPr txBox="1"/>
          <p:nvPr/>
        </p:nvSpPr>
        <p:spPr>
          <a:xfrm>
            <a:off x="0" y="2417192"/>
            <a:ext cx="22008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para a localização do Brasil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21061DB4-77A4-4946-86DC-CA3C1D62EE7F}"/>
              </a:ext>
            </a:extLst>
          </p:cNvPr>
          <p:cNvSpPr/>
          <p:nvPr/>
        </p:nvSpPr>
        <p:spPr>
          <a:xfrm rot="16200000">
            <a:off x="3025334" y="2348335"/>
            <a:ext cx="484632" cy="1676697"/>
          </a:xfrm>
          <a:prstGeom prst="downArrow">
            <a:avLst>
              <a:gd name="adj1" fmla="val 50000"/>
              <a:gd name="adj2" fmla="val 58448"/>
            </a:avLst>
          </a:prstGeom>
          <a:solidFill>
            <a:srgbClr val="0815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Dobrada 5">
            <a:extLst>
              <a:ext uri="{FF2B5EF4-FFF2-40B4-BE49-F238E27FC236}">
                <a16:creationId xmlns:a16="http://schemas.microsoft.com/office/drawing/2014/main" id="{56A58B7F-9298-4073-AFA5-197190B376C1}"/>
              </a:ext>
            </a:extLst>
          </p:cNvPr>
          <p:cNvSpPr/>
          <p:nvPr/>
        </p:nvSpPr>
        <p:spPr>
          <a:xfrm>
            <a:off x="1965279" y="2681939"/>
            <a:ext cx="5580602" cy="361036"/>
          </a:xfrm>
          <a:prstGeom prst="bentArrow">
            <a:avLst>
              <a:gd name="adj1" fmla="val 25000"/>
              <a:gd name="adj2" fmla="val 29224"/>
              <a:gd name="adj3" fmla="val 25000"/>
              <a:gd name="adj4" fmla="val 43750"/>
            </a:avLst>
          </a:prstGeom>
          <a:solidFill>
            <a:srgbClr val="5375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10" name="Seta: Dobrada 9">
            <a:extLst>
              <a:ext uri="{FF2B5EF4-FFF2-40B4-BE49-F238E27FC236}">
                <a16:creationId xmlns:a16="http://schemas.microsoft.com/office/drawing/2014/main" id="{B7951CA2-9297-41D4-9E6B-94E8DF44B8B2}"/>
              </a:ext>
            </a:extLst>
          </p:cNvPr>
          <p:cNvSpPr/>
          <p:nvPr/>
        </p:nvSpPr>
        <p:spPr>
          <a:xfrm flipV="1">
            <a:off x="1965279" y="3793000"/>
            <a:ext cx="5745706" cy="384250"/>
          </a:xfrm>
          <a:prstGeom prst="bentArrow">
            <a:avLst>
              <a:gd name="adj1" fmla="val 25000"/>
              <a:gd name="adj2" fmla="val 23554"/>
              <a:gd name="adj3" fmla="val 25000"/>
              <a:gd name="adj4" fmla="val 43750"/>
            </a:avLst>
          </a:prstGeom>
          <a:solidFill>
            <a:srgbClr val="42C3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id="{08B5D1F4-4505-470B-B297-ACAC7EBD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94" y="507776"/>
            <a:ext cx="5986580" cy="60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Rectangle 7">
            <a:extLst>
              <a:ext uri="{FF2B5EF4-FFF2-40B4-BE49-F238E27FC236}">
                <a16:creationId xmlns:a16="http://schemas.microsoft.com/office/drawing/2014/main" id="{9717FB85-F277-4036-A009-6CAB72B0A2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27760" y="4542521"/>
            <a:ext cx="2513936" cy="16335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pt-B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quente/seca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1400" b="1" dirty="0" err="1">
                <a:solidFill>
                  <a:srgbClr val="325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1400" b="1" dirty="0">
                <a:solidFill>
                  <a:srgbClr val="325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fria/úmida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06C81DC-6013-4402-B565-3D262880DF44}"/>
              </a:ext>
            </a:extLst>
          </p:cNvPr>
          <p:cNvSpPr txBox="1"/>
          <p:nvPr/>
        </p:nvSpPr>
        <p:spPr>
          <a:xfrm>
            <a:off x="455863" y="681902"/>
            <a:ext cx="58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 de ar no Brasil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FD1B34-B234-48CB-BB8D-DED7C3DEBBC3}"/>
              </a:ext>
            </a:extLst>
          </p:cNvPr>
          <p:cNvSpPr txBox="1"/>
          <p:nvPr/>
        </p:nvSpPr>
        <p:spPr>
          <a:xfrm>
            <a:off x="455863" y="2132156"/>
            <a:ext cx="5394486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Equatorial Continental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Equatorial Atlântica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Tropical Atlântica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Tropical Continental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Polar Atlântica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258A7F-DC3A-4E97-AE84-468903A9CD97}"/>
              </a:ext>
            </a:extLst>
          </p:cNvPr>
          <p:cNvSpPr txBox="1"/>
          <p:nvPr/>
        </p:nvSpPr>
        <p:spPr>
          <a:xfrm>
            <a:off x="9514765" y="6209732"/>
            <a:ext cx="91212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adaptado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88BF74-00DB-4C68-9D0B-C70A4D0FDBAD}"/>
              </a:ext>
            </a:extLst>
          </p:cNvPr>
          <p:cNvSpPr/>
          <p:nvPr/>
        </p:nvSpPr>
        <p:spPr>
          <a:xfrm>
            <a:off x="6081548" y="4542521"/>
            <a:ext cx="2027028" cy="86079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3119AD-3A37-4620-A835-D76DAAC79328}"/>
              </a:ext>
            </a:extLst>
          </p:cNvPr>
          <p:cNvSpPr/>
          <p:nvPr/>
        </p:nvSpPr>
        <p:spPr>
          <a:xfrm>
            <a:off x="6081547" y="5457108"/>
            <a:ext cx="2027027" cy="298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36B9A8-6B4A-4813-84C6-07691D06D01A}"/>
              </a:ext>
            </a:extLst>
          </p:cNvPr>
          <p:cNvSpPr/>
          <p:nvPr/>
        </p:nvSpPr>
        <p:spPr>
          <a:xfrm>
            <a:off x="6081547" y="5803156"/>
            <a:ext cx="2027027" cy="2982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>
            <a:extLst>
              <a:ext uri="{FF2B5EF4-FFF2-40B4-BE49-F238E27FC236}">
                <a16:creationId xmlns:a16="http://schemas.microsoft.com/office/drawing/2014/main" id="{38F1988B-F5EF-4BA8-97C4-DD5C24BE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78" y="355884"/>
            <a:ext cx="1164979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atua na Amazônia oriental e Maranhão</a:t>
            </a:r>
          </a:p>
          <a:p>
            <a:pPr lvl="1" eaLnBrk="1" hangingPunct="1"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atua sobre grande parte do país, especialmente no verão</a:t>
            </a:r>
          </a:p>
          <a:p>
            <a:pPr lvl="1" eaLnBrk="1" hangingPunct="1"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é responsável por chuvas no Sul, Sudeste e litoral do Nordeste</a:t>
            </a:r>
          </a:p>
          <a:p>
            <a:pPr lvl="1" eaLnBrk="1" hangingPunct="1"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mTc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quente e seca, expande-se pelo centro-sul do país, no inverno</a:t>
            </a:r>
          </a:p>
          <a:p>
            <a:pPr lvl="1" eaLnBrk="1" hangingPunct="1"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fria e úmida, atua vigorosamente durante o outono e inverno, provocando redução de temperatura e chuvas frontais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B142CB50-A8BB-4B56-8E55-98AC21F7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79" y="2807859"/>
            <a:ext cx="7247897" cy="38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F324DD3-DBFA-4725-853C-187A5F5B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4" y="2664208"/>
            <a:ext cx="3628449" cy="41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matamento na Amazônia afeta a dinâmica dos rios voadores. Fonte: . |  Download Scientific Diagram">
            <a:extLst>
              <a:ext uri="{FF2B5EF4-FFF2-40B4-BE49-F238E27FC236}">
                <a16:creationId xmlns:a16="http://schemas.microsoft.com/office/drawing/2014/main" id="{BA43A1BD-4395-42AF-AC07-AC439912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73" y="197892"/>
            <a:ext cx="3941652" cy="64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8CDFD6A-B0C4-44BB-BBC5-E21A64E0DEF8}"/>
              </a:ext>
            </a:extLst>
          </p:cNvPr>
          <p:cNvSpPr txBox="1"/>
          <p:nvPr/>
        </p:nvSpPr>
        <p:spPr>
          <a:xfrm>
            <a:off x="170239" y="6350852"/>
            <a:ext cx="752244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0" i="0" dirty="0">
                <a:effectLst/>
                <a:latin typeface="Roboto"/>
              </a:rPr>
              <a:t>Rios Voadores Parte I - A Dança da Chuva - </a:t>
            </a:r>
            <a:r>
              <a:rPr lang="pt-BR" sz="1100" b="0" i="0" dirty="0" err="1">
                <a:effectLst/>
                <a:latin typeface="Roboto"/>
              </a:rPr>
              <a:t>Antonio</a:t>
            </a:r>
            <a:r>
              <a:rPr lang="pt-BR" sz="1100" b="0" i="0" dirty="0">
                <a:effectLst/>
                <a:latin typeface="Roboto"/>
              </a:rPr>
              <a:t> Nobre/INPE – 6:31</a:t>
            </a:r>
          </a:p>
          <a:p>
            <a:r>
              <a:rPr lang="pt-BR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https://www.youtube.com/watch?v=JDdvd-XC_sI </a:t>
            </a:r>
            <a:endParaRPr lang="pt-BR" sz="1100" dirty="0"/>
          </a:p>
        </p:txBody>
      </p:sp>
      <p:pic>
        <p:nvPicPr>
          <p:cNvPr id="1032" name="Picture 8" descr="Questão de Geografia - Rios Voadores - TudoGeo">
            <a:extLst>
              <a:ext uri="{FF2B5EF4-FFF2-40B4-BE49-F238E27FC236}">
                <a16:creationId xmlns:a16="http://schemas.microsoft.com/office/drawing/2014/main" id="{ECE3854C-D68C-49CA-95AF-80094C94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52" y="151355"/>
            <a:ext cx="4607327" cy="60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1DBCDBB-ACE9-4A14-9AD0-CCA3F37A926B}"/>
              </a:ext>
            </a:extLst>
          </p:cNvPr>
          <p:cNvSpPr txBox="1"/>
          <p:nvPr/>
        </p:nvSpPr>
        <p:spPr>
          <a:xfrm>
            <a:off x="102960" y="395553"/>
            <a:ext cx="2982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algn="ctr"/>
            <a:r>
              <a:rPr lang="pt-BR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</a:t>
            </a:r>
          </a:p>
          <a:p>
            <a:pPr algn="ctr"/>
            <a:r>
              <a:rPr lang="pt-BR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voadores</a:t>
            </a:r>
          </a:p>
        </p:txBody>
      </p:sp>
    </p:spTree>
    <p:extLst>
      <p:ext uri="{BB962C8B-B14F-4D97-AF65-F5344CB8AC3E}">
        <p14:creationId xmlns:p14="http://schemas.microsoft.com/office/powerpoint/2010/main" val="291625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45393"/>
            <a:ext cx="7434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massa polar atlântica atua esporadicamente na Amazônia, penetrando através da depressão do Paraguai, canalizando o ar frio e provocando queda da temperatura. O fenômeno é conhecido como "friagem".</a:t>
            </a:r>
            <a:endParaRPr lang="pt-BR" alt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5925" y="313542"/>
            <a:ext cx="2533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friagem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93204" y="3777966"/>
            <a:ext cx="7765774" cy="38952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 de convecção</a:t>
            </a:r>
            <a:endParaRPr lang="pt-BR" sz="40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ar aquecido e leve tende a ascender e em altitude ocorre o resfriamento, proporcionando  a formação de nuvens e chuvas torrenciais;</a:t>
            </a:r>
          </a:p>
          <a:p>
            <a:pPr lvl="1"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comum nas áreas tropicais e equatoriais.</a:t>
            </a:r>
          </a:p>
        </p:txBody>
      </p:sp>
      <p:pic>
        <p:nvPicPr>
          <p:cNvPr id="5" name="Picture 6" descr="Chuva de convecção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3253" y="3625045"/>
            <a:ext cx="3449383" cy="311844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Brasil Massa de ar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57" y="216932"/>
            <a:ext cx="3449382" cy="307402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16DD67-F7CE-4DC7-BE38-DD13C3A4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23" y="305226"/>
            <a:ext cx="6941025" cy="6247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A743483E-03BE-4AFE-BD91-68B3D23265D7}"/>
              </a:ext>
            </a:extLst>
          </p:cNvPr>
          <p:cNvSpPr/>
          <p:nvPr/>
        </p:nvSpPr>
        <p:spPr>
          <a:xfrm>
            <a:off x="10252594" y="2015797"/>
            <a:ext cx="866066" cy="108032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8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Nuvem 6">
            <a:extLst>
              <a:ext uri="{FF2B5EF4-FFF2-40B4-BE49-F238E27FC236}">
                <a16:creationId xmlns:a16="http://schemas.microsoft.com/office/drawing/2014/main" id="{701B784F-A13C-40D2-9E00-78CA918D589C}"/>
              </a:ext>
            </a:extLst>
          </p:cNvPr>
          <p:cNvSpPr/>
          <p:nvPr/>
        </p:nvSpPr>
        <p:spPr>
          <a:xfrm>
            <a:off x="6308677" y="1985749"/>
            <a:ext cx="914400" cy="914400"/>
          </a:xfrm>
          <a:prstGeom prst="cloud">
            <a:avLst/>
          </a:prstGeom>
          <a:solidFill>
            <a:srgbClr val="E6E6E6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: 32 Pontas 7">
            <a:extLst>
              <a:ext uri="{FF2B5EF4-FFF2-40B4-BE49-F238E27FC236}">
                <a16:creationId xmlns:a16="http://schemas.microsoft.com/office/drawing/2014/main" id="{68A7FA6D-12A0-4883-8925-953AC63A9F55}"/>
              </a:ext>
            </a:extLst>
          </p:cNvPr>
          <p:cNvSpPr/>
          <p:nvPr/>
        </p:nvSpPr>
        <p:spPr>
          <a:xfrm>
            <a:off x="7942998" y="3995935"/>
            <a:ext cx="914400" cy="914400"/>
          </a:xfrm>
          <a:prstGeom prst="star32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D57A622-33F1-4684-98EF-FC99D6AF4E9A}"/>
              </a:ext>
            </a:extLst>
          </p:cNvPr>
          <p:cNvSpPr txBox="1"/>
          <p:nvPr/>
        </p:nvSpPr>
        <p:spPr>
          <a:xfrm>
            <a:off x="10301500" y="2347790"/>
            <a:ext cx="7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 frontais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9FFF36-FF5B-4703-9ABA-70C795850595}"/>
              </a:ext>
            </a:extLst>
          </p:cNvPr>
          <p:cNvSpPr txBox="1"/>
          <p:nvPr/>
        </p:nvSpPr>
        <p:spPr>
          <a:xfrm>
            <a:off x="6349621" y="224425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FRIAGEM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5B10BD-AEB5-4F12-A039-6B6456A318EF}"/>
              </a:ext>
            </a:extLst>
          </p:cNvPr>
          <p:cNvSpPr txBox="1"/>
          <p:nvPr/>
        </p:nvSpPr>
        <p:spPr>
          <a:xfrm>
            <a:off x="8016070" y="4314635"/>
            <a:ext cx="76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999E308-472D-4139-925E-1CD5C45B7E92}"/>
              </a:ext>
            </a:extLst>
          </p:cNvPr>
          <p:cNvSpPr/>
          <p:nvPr/>
        </p:nvSpPr>
        <p:spPr>
          <a:xfrm>
            <a:off x="6856291" y="5773003"/>
            <a:ext cx="914401" cy="7797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46F205-9BD8-4EC3-A164-49A175B707D3}"/>
              </a:ext>
            </a:extLst>
          </p:cNvPr>
          <p:cNvSpPr txBox="1"/>
          <p:nvPr/>
        </p:nvSpPr>
        <p:spPr>
          <a:xfrm>
            <a:off x="6983104" y="5978222"/>
            <a:ext cx="72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pt-BR" b="1" dirty="0">
              <a:solidFill>
                <a:srgbClr val="0815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FBF000-9EDC-4E7C-B845-D2C5705C755A}"/>
              </a:ext>
            </a:extLst>
          </p:cNvPr>
          <p:cNvSpPr txBox="1"/>
          <p:nvPr/>
        </p:nvSpPr>
        <p:spPr>
          <a:xfrm>
            <a:off x="257599" y="418463"/>
            <a:ext cx="4194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infiltração da mPA quando com muita força, acarreta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sul e sudeste do país, e mais esporadicamente, a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“FRIAGEM”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sudoeste da Amazônia.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6BD6067-B5E3-4585-A9FC-0EB715DD798F}"/>
              </a:ext>
            </a:extLst>
          </p:cNvPr>
          <p:cNvSpPr txBox="1"/>
          <p:nvPr/>
        </p:nvSpPr>
        <p:spPr>
          <a:xfrm>
            <a:off x="232934" y="3382940"/>
            <a:ext cx="39043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Lato"/>
              </a:rPr>
              <a:t>Entre o período que vai de maio a setembro, esta região é atingida pelo fenômeno chamado de </a:t>
            </a:r>
            <a:r>
              <a:rPr lang="pt-BR" b="0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ato"/>
              </a:rPr>
              <a:t>friagem</a:t>
            </a:r>
            <a:r>
              <a:rPr lang="pt-BR" b="0" i="0" dirty="0">
                <a:solidFill>
                  <a:schemeClr val="bg1"/>
                </a:solidFill>
                <a:effectLst/>
                <a:latin typeface="Lato"/>
              </a:rPr>
              <a:t>. A friagem é um evento recorrente no centro-oeste e norte do Brasil, caracterizada por uma acentuada queda da temperatura devido a passagem de uma forte massa de ar polar capaz de atingir a região, que dura aproximadamente de cinco a seis dias. </a:t>
            </a:r>
            <a:r>
              <a:rPr lang="pt-BR" sz="1200" b="0" i="0" dirty="0">
                <a:solidFill>
                  <a:schemeClr val="bg1"/>
                </a:solidFill>
                <a:effectLst/>
                <a:latin typeface="Lato"/>
              </a:rPr>
              <a:t>(OLIVEIRA et al., 2004; VON RANDOW et al., 2004).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9039" y="80450"/>
            <a:ext cx="9952383" cy="794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Floresta Latifoliada Equatorial (Amazônica)</a:t>
            </a:r>
          </a:p>
        </p:txBody>
      </p:sp>
      <p:pic>
        <p:nvPicPr>
          <p:cNvPr id="7173" name="Picture 8" descr="PV_L1_C04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44" y="783159"/>
            <a:ext cx="3228921" cy="27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defensoresdanatureza.com.br/wp-content/uploads/2013/08/INSTITUTO-ON%C3%87A-PINTADA-OndeTrabalhamos_AmazoniaFoto1_InstitutoOncaPint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3" y="891655"/>
            <a:ext cx="4587639" cy="3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arvores da floresta amazo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31" y="4171658"/>
            <a:ext cx="2703444" cy="15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>
            <a:extLst>
              <a:ext uri="{FF2B5EF4-FFF2-40B4-BE49-F238E27FC236}">
                <a16:creationId xmlns:a16="http://schemas.microsoft.com/office/drawing/2014/main" id="{70CC75F9-BEAE-421A-9204-8C0A27EC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55" y="4412974"/>
            <a:ext cx="5765423" cy="23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0F09C-DB53-41ED-9335-AEFFFEC92C99}"/>
              </a:ext>
            </a:extLst>
          </p:cNvPr>
          <p:cNvSpPr txBox="1"/>
          <p:nvPr/>
        </p:nvSpPr>
        <p:spPr>
          <a:xfrm>
            <a:off x="242779" y="845506"/>
            <a:ext cx="360035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do território;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43DC920-2079-4C4D-B37E-28E351AE4F4C}"/>
              </a:ext>
            </a:extLst>
          </p:cNvPr>
          <p:cNvSpPr txBox="1"/>
          <p:nvPr/>
        </p:nvSpPr>
        <p:spPr>
          <a:xfrm>
            <a:off x="242779" y="1319570"/>
            <a:ext cx="202334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hidrófila;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CBC3B9-1F7B-41A2-9239-381F0340C50C}"/>
              </a:ext>
            </a:extLst>
          </p:cNvPr>
          <p:cNvSpPr txBox="1"/>
          <p:nvPr/>
        </p:nvSpPr>
        <p:spPr>
          <a:xfrm>
            <a:off x="236763" y="1769003"/>
            <a:ext cx="250488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perenifólia;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4860386-D830-4478-AEF8-81AD62C5177F}"/>
              </a:ext>
            </a:extLst>
          </p:cNvPr>
          <p:cNvSpPr txBox="1"/>
          <p:nvPr/>
        </p:nvSpPr>
        <p:spPr>
          <a:xfrm>
            <a:off x="236763" y="2223079"/>
            <a:ext cx="319386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densa/intrincada;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1667E0-053F-4D0A-9A60-6A90222E4680}"/>
              </a:ext>
            </a:extLst>
          </p:cNvPr>
          <p:cNvSpPr txBox="1"/>
          <p:nvPr/>
        </p:nvSpPr>
        <p:spPr>
          <a:xfrm>
            <a:off x="236763" y="2713980"/>
            <a:ext cx="3568655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heterogênea;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DCA6396-14DB-4E12-8534-562D4D5B40DE}"/>
              </a:ext>
            </a:extLst>
          </p:cNvPr>
          <p:cNvSpPr txBox="1"/>
          <p:nvPr/>
        </p:nvSpPr>
        <p:spPr>
          <a:xfrm>
            <a:off x="236763" y="3231818"/>
            <a:ext cx="258085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pobres;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ACC9A1-BF68-418D-8B03-F8E58E3F820E}"/>
              </a:ext>
            </a:extLst>
          </p:cNvPr>
          <p:cNvSpPr txBox="1"/>
          <p:nvPr/>
        </p:nvSpPr>
        <p:spPr>
          <a:xfrm>
            <a:off x="241656" y="3713028"/>
            <a:ext cx="174504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humos;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8327E2B-D288-4AE3-8F22-4CA25743E3BB}"/>
              </a:ext>
            </a:extLst>
          </p:cNvPr>
          <p:cNvSpPr txBox="1"/>
          <p:nvPr/>
        </p:nvSpPr>
        <p:spPr>
          <a:xfrm>
            <a:off x="236763" y="4263736"/>
            <a:ext cx="258085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estratos: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A24A423-EE2C-4D37-B51B-96504531DDE9}"/>
              </a:ext>
            </a:extLst>
          </p:cNvPr>
          <p:cNvSpPr txBox="1"/>
          <p:nvPr/>
        </p:nvSpPr>
        <p:spPr>
          <a:xfrm>
            <a:off x="309039" y="4814444"/>
            <a:ext cx="258085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mata de igapó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E19B317-1BA7-45AF-981C-D077CFEA56B1}"/>
              </a:ext>
            </a:extLst>
          </p:cNvPr>
          <p:cNvSpPr txBox="1"/>
          <p:nvPr/>
        </p:nvSpPr>
        <p:spPr>
          <a:xfrm>
            <a:off x="309040" y="5334785"/>
            <a:ext cx="2651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mata de várzea </a:t>
            </a:r>
            <a:endParaRPr lang="pt-BR" sz="24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9329BB4-80A3-49DF-A1DD-51200EFD8E24}"/>
              </a:ext>
            </a:extLst>
          </p:cNvPr>
          <p:cNvSpPr txBox="1"/>
          <p:nvPr/>
        </p:nvSpPr>
        <p:spPr>
          <a:xfrm>
            <a:off x="-593531" y="5981747"/>
            <a:ext cx="439894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mata de terra-firme. </a:t>
            </a: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3BF10D83-6774-4654-9202-06496F9EB47F}"/>
              </a:ext>
            </a:extLst>
          </p:cNvPr>
          <p:cNvSpPr/>
          <p:nvPr/>
        </p:nvSpPr>
        <p:spPr>
          <a:xfrm rot="879635">
            <a:off x="10877649" y="4702456"/>
            <a:ext cx="187918" cy="5507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aio 27">
            <a:extLst>
              <a:ext uri="{FF2B5EF4-FFF2-40B4-BE49-F238E27FC236}">
                <a16:creationId xmlns:a16="http://schemas.microsoft.com/office/drawing/2014/main" id="{4D147CE0-145D-42A4-816C-6B1395B5B1D7}"/>
              </a:ext>
            </a:extLst>
          </p:cNvPr>
          <p:cNvSpPr/>
          <p:nvPr/>
        </p:nvSpPr>
        <p:spPr>
          <a:xfrm flipH="1">
            <a:off x="2668150" y="4734242"/>
            <a:ext cx="344556" cy="20517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aio 35">
            <a:extLst>
              <a:ext uri="{FF2B5EF4-FFF2-40B4-BE49-F238E27FC236}">
                <a16:creationId xmlns:a16="http://schemas.microsoft.com/office/drawing/2014/main" id="{72DBAF0C-9CFF-4E7B-AEA1-493E8E89C50D}"/>
              </a:ext>
            </a:extLst>
          </p:cNvPr>
          <p:cNvSpPr/>
          <p:nvPr/>
        </p:nvSpPr>
        <p:spPr>
          <a:xfrm flipH="1">
            <a:off x="6724520" y="4471906"/>
            <a:ext cx="344556" cy="20517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aio 36">
            <a:extLst>
              <a:ext uri="{FF2B5EF4-FFF2-40B4-BE49-F238E27FC236}">
                <a16:creationId xmlns:a16="http://schemas.microsoft.com/office/drawing/2014/main" id="{0DBAB1C8-205B-472E-A1E6-BE2C58B982FE}"/>
              </a:ext>
            </a:extLst>
          </p:cNvPr>
          <p:cNvSpPr/>
          <p:nvPr/>
        </p:nvSpPr>
        <p:spPr>
          <a:xfrm flipH="1">
            <a:off x="2811306" y="5302505"/>
            <a:ext cx="344556" cy="205178"/>
          </a:xfrm>
          <a:prstGeom prst="lightningBol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aio 37">
            <a:extLst>
              <a:ext uri="{FF2B5EF4-FFF2-40B4-BE49-F238E27FC236}">
                <a16:creationId xmlns:a16="http://schemas.microsoft.com/office/drawing/2014/main" id="{80FC26F2-8836-4039-A358-91C5BEF0FDDF}"/>
              </a:ext>
            </a:extLst>
          </p:cNvPr>
          <p:cNvSpPr/>
          <p:nvPr/>
        </p:nvSpPr>
        <p:spPr>
          <a:xfrm flipH="1">
            <a:off x="5919794" y="4751351"/>
            <a:ext cx="344556" cy="205178"/>
          </a:xfrm>
          <a:prstGeom prst="lightningBol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aio 38">
            <a:extLst>
              <a:ext uri="{FF2B5EF4-FFF2-40B4-BE49-F238E27FC236}">
                <a16:creationId xmlns:a16="http://schemas.microsoft.com/office/drawing/2014/main" id="{8FA40DB3-71D7-46B4-BA60-E22CFBE0A1C7}"/>
              </a:ext>
            </a:extLst>
          </p:cNvPr>
          <p:cNvSpPr/>
          <p:nvPr/>
        </p:nvSpPr>
        <p:spPr>
          <a:xfrm flipH="1">
            <a:off x="3207799" y="5812784"/>
            <a:ext cx="344556" cy="205178"/>
          </a:xfrm>
          <a:prstGeom prst="lightningBolt">
            <a:avLst/>
          </a:prstGeom>
          <a:solidFill>
            <a:srgbClr val="00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aio 39">
            <a:extLst>
              <a:ext uri="{FF2B5EF4-FFF2-40B4-BE49-F238E27FC236}">
                <a16:creationId xmlns:a16="http://schemas.microsoft.com/office/drawing/2014/main" id="{16E133DB-4BBF-4EEC-A579-06F07DAF09AE}"/>
              </a:ext>
            </a:extLst>
          </p:cNvPr>
          <p:cNvSpPr/>
          <p:nvPr/>
        </p:nvSpPr>
        <p:spPr>
          <a:xfrm flipH="1">
            <a:off x="5657721" y="4486008"/>
            <a:ext cx="344556" cy="205178"/>
          </a:xfrm>
          <a:prstGeom prst="lightningBolt">
            <a:avLst/>
          </a:prstGeom>
          <a:solidFill>
            <a:srgbClr val="00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6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1448" y="132681"/>
            <a:ext cx="6987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geológica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33988" y="17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0" name="Picture 2" descr="http://dc359.4shared.com/doc/YT4VCGld/preview_html_7559b2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04" y="170688"/>
            <a:ext cx="494768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928230C-FA47-4794-9E79-25EF59ECB390}"/>
              </a:ext>
            </a:extLst>
          </p:cNvPr>
          <p:cNvSpPr txBox="1"/>
          <p:nvPr/>
        </p:nvSpPr>
        <p:spPr>
          <a:xfrm>
            <a:off x="384315" y="198967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cristalinas nas bordas norte e sul.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D75835-591F-4DAF-B093-52DD711B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3" y="3429000"/>
            <a:ext cx="6987596" cy="32820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FE7EC7-251A-4DFB-B09D-4653F7125811}"/>
              </a:ext>
            </a:extLst>
          </p:cNvPr>
          <p:cNvSpPr txBox="1"/>
          <p:nvPr/>
        </p:nvSpPr>
        <p:spPr>
          <a:xfrm>
            <a:off x="384315" y="1153513"/>
            <a:ext cx="7527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sedimentar ao centro;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3110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9607" y="5908597"/>
            <a:ext cx="7537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Pico da Neblina, localizado no norte do Estado do Amazonas, na serra do Imeri, é o ponto mais alto do Brasil com 2.995,30 metros de altitude.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3243" y="355354"/>
            <a:ext cx="256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33988" y="17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742" y="1071079"/>
            <a:ext cx="3204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Predomínio das terras baixas da Amazônia na porção central e planálticas nas bordas.</a:t>
            </a:r>
          </a:p>
        </p:txBody>
      </p:sp>
      <p:pic>
        <p:nvPicPr>
          <p:cNvPr id="3074" name="Picture 2" descr="Resultado de imagem para pico da neblina">
            <a:extLst>
              <a:ext uri="{FF2B5EF4-FFF2-40B4-BE49-F238E27FC236}">
                <a16:creationId xmlns:a16="http://schemas.microsoft.com/office/drawing/2014/main" id="{5A1CFCEF-3A26-487F-B284-D4C86964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53" y="3663245"/>
            <a:ext cx="3524826" cy="22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498CD65-53A8-4CDB-8D2C-6C4E9C2C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" y="3879895"/>
            <a:ext cx="4160604" cy="27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erfil-relevo de N">
            <a:extLst>
              <a:ext uri="{FF2B5EF4-FFF2-40B4-BE49-F238E27FC236}">
                <a16:creationId xmlns:a16="http://schemas.microsoft.com/office/drawing/2014/main" id="{92D82D19-E2AB-425D-B9E1-DFBD7C54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3" y="78145"/>
            <a:ext cx="8320499" cy="3801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8BAFC7-F056-446C-87E1-46FCCC03756D}"/>
              </a:ext>
            </a:extLst>
          </p:cNvPr>
          <p:cNvSpPr txBox="1"/>
          <p:nvPr/>
        </p:nvSpPr>
        <p:spPr>
          <a:xfrm>
            <a:off x="692731" y="4011055"/>
            <a:ext cx="321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Planície Amazônica</a:t>
            </a:r>
          </a:p>
        </p:txBody>
      </p:sp>
    </p:spTree>
    <p:extLst>
      <p:ext uri="{BB962C8B-B14F-4D97-AF65-F5344CB8AC3E}">
        <p14:creationId xmlns:p14="http://schemas.microsoft.com/office/powerpoint/2010/main" val="372542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5DC5AD-D1B2-4D06-B6B9-8BAB203E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823" y="0"/>
            <a:ext cx="7854714" cy="2286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25603A0-D51D-4246-A0F2-F89590B29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3" y="2454910"/>
            <a:ext cx="7854714" cy="42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lanalto Central Brasileiro - Toda Matéria">
            <a:extLst>
              <a:ext uri="{FF2B5EF4-FFF2-40B4-BE49-F238E27FC236}">
                <a16:creationId xmlns:a16="http://schemas.microsoft.com/office/drawing/2014/main" id="{D7CF7FA5-0D5E-4183-8C93-0C4987ECD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8" y="1520182"/>
            <a:ext cx="3809673" cy="42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010" y="0"/>
            <a:ext cx="11549980" cy="896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Domínios Morfoclimáticos, Biomas e Ecossistemas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0935" y="1034742"/>
            <a:ext cx="10250129" cy="56610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900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pt-BR" altLang="pt-BR" sz="3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Fatores: </a:t>
            </a:r>
            <a:endParaRPr lang="pt-BR" alt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bióticos</a:t>
            </a: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cooperação e ou competição entre as espécies animais e vegetais. </a:t>
            </a:r>
            <a:endParaRPr lang="pt-BR" altLang="pt-BR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pt-BR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químicos</a:t>
            </a: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macro e micro nutrientes necessários à</a:t>
            </a:r>
          </a:p>
          <a:p>
            <a:pPr>
              <a:lnSpc>
                <a:spcPct val="170000"/>
              </a:lnSpc>
              <a:buNone/>
            </a:pP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sobrevivência dos seres vivos.  </a:t>
            </a:r>
          </a:p>
          <a:p>
            <a:pPr>
              <a:lnSpc>
                <a:spcPct val="170000"/>
              </a:lnSpc>
              <a:buNone/>
            </a:pP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físicos</a:t>
            </a:r>
            <a:r>
              <a:rPr lang="pt-BR" alt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relevo, estrutura geológica, climas, vegetação, hidrografia e solos.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800" b="1" dirty="0"/>
          </a:p>
        </p:txBody>
      </p:sp>
    </p:spTree>
    <p:extLst>
      <p:ext uri="{BB962C8B-B14F-4D97-AF65-F5344CB8AC3E}">
        <p14:creationId xmlns:p14="http://schemas.microsoft.com/office/powerpoint/2010/main" val="2632423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hidrografia norde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76672"/>
            <a:ext cx="6840760" cy="63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C3F376-522A-4FD9-B33E-C1741B2442CC}"/>
              </a:ext>
            </a:extLst>
          </p:cNvPr>
          <p:cNvSpPr txBox="1"/>
          <p:nvPr/>
        </p:nvSpPr>
        <p:spPr>
          <a:xfrm>
            <a:off x="4007768" y="6607583"/>
            <a:ext cx="7433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111111"/>
                </a:solidFill>
                <a:latin typeface="Aprova"/>
              </a:rPr>
              <a:t>Disponível em: &lt;https://upload.wikimedia.org/</a:t>
            </a:r>
            <a:r>
              <a:rPr lang="pt-BR" sz="800" dirty="0" err="1">
                <a:solidFill>
                  <a:srgbClr val="111111"/>
                </a:solidFill>
                <a:latin typeface="Aprova"/>
              </a:rPr>
              <a:t>wikipedia</a:t>
            </a:r>
            <a:r>
              <a:rPr lang="pt-BR" sz="800" dirty="0">
                <a:solidFill>
                  <a:srgbClr val="111111"/>
                </a:solidFill>
                <a:latin typeface="Aprova"/>
              </a:rPr>
              <a:t>/</a:t>
            </a:r>
            <a:r>
              <a:rPr lang="pt-BR" sz="800" dirty="0" err="1">
                <a:solidFill>
                  <a:srgbClr val="111111"/>
                </a:solidFill>
                <a:latin typeface="Aprova"/>
              </a:rPr>
              <a:t>commons</a:t>
            </a:r>
            <a:r>
              <a:rPr lang="pt-BR" sz="800" dirty="0">
                <a:solidFill>
                  <a:srgbClr val="111111"/>
                </a:solidFill>
                <a:latin typeface="Aprova"/>
              </a:rPr>
              <a:t>/thumb/8/8c/</a:t>
            </a:r>
            <a:r>
              <a:rPr lang="pt-BR" sz="800" dirty="0" err="1">
                <a:solidFill>
                  <a:srgbClr val="111111"/>
                </a:solidFill>
                <a:latin typeface="Aprova"/>
              </a:rPr>
              <a:t>Brasil_Bacias_hidrograficas.svg</a:t>
            </a:r>
            <a:r>
              <a:rPr lang="pt-BR" sz="800" dirty="0">
                <a:solidFill>
                  <a:srgbClr val="111111"/>
                </a:solidFill>
                <a:latin typeface="Aprova"/>
              </a:rPr>
              <a:t>/300px-Brasil_Bacias_hidrograficas.svg.png&gt;.</a:t>
            </a:r>
            <a:endParaRPr lang="pt-BR" sz="8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F32846-EC40-46D9-A915-A0E08C744E6C}"/>
              </a:ext>
            </a:extLst>
          </p:cNvPr>
          <p:cNvSpPr txBox="1"/>
          <p:nvPr/>
        </p:nvSpPr>
        <p:spPr>
          <a:xfrm>
            <a:off x="2819168" y="34974"/>
            <a:ext cx="723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Bacias Hidrográficas do Brasil</a:t>
            </a:r>
          </a:p>
        </p:txBody>
      </p:sp>
    </p:spTree>
    <p:extLst>
      <p:ext uri="{BB962C8B-B14F-4D97-AF65-F5344CB8AC3E}">
        <p14:creationId xmlns:p14="http://schemas.microsoft.com/office/powerpoint/2010/main" val="375364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E8C5707-F071-4B11-B814-4B91488E51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2" y="89866"/>
            <a:ext cx="6768135" cy="66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hidrografia nordeste">
            <a:extLst>
              <a:ext uri="{FF2B5EF4-FFF2-40B4-BE49-F238E27FC236}">
                <a16:creationId xmlns:a16="http://schemas.microsoft.com/office/drawing/2014/main" id="{13362157-2914-4580-9A0E-28DD38C2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26" y="1331258"/>
            <a:ext cx="4789626" cy="44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B7BA46-947A-4FCD-A9F2-F0D1418942E8}"/>
              </a:ext>
            </a:extLst>
          </p:cNvPr>
          <p:cNvSpPr txBox="1"/>
          <p:nvPr/>
        </p:nvSpPr>
        <p:spPr>
          <a:xfrm>
            <a:off x="4111440" y="6533040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  <a:latin typeface="Trebuchet MS"/>
              </a:rPr>
              <a:t>https://danielmcarlos.files.wordpress.com/2017/04/rios.gif</a:t>
            </a:r>
          </a:p>
        </p:txBody>
      </p:sp>
    </p:spTree>
    <p:extLst>
      <p:ext uri="{BB962C8B-B14F-4D97-AF65-F5344CB8AC3E}">
        <p14:creationId xmlns:p14="http://schemas.microsoft.com/office/powerpoint/2010/main" val="64852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rede hidrografica amazo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49" y="3529243"/>
            <a:ext cx="3936375" cy="26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rede hidrografica amazo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6" y="2634968"/>
            <a:ext cx="3211739" cy="32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4973" y="11156"/>
            <a:ext cx="3090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2906" y="1979656"/>
            <a:ext cx="1031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aquífero Alter do Chão (no conjunto do SAGA), o maior do mundo.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6E1559-0CBC-4800-9DEE-90DF9913CD52}"/>
              </a:ext>
            </a:extLst>
          </p:cNvPr>
          <p:cNvSpPr txBox="1"/>
          <p:nvPr/>
        </p:nvSpPr>
        <p:spPr>
          <a:xfrm>
            <a:off x="172906" y="788293"/>
            <a:ext cx="10760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Drenada na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maior bacia hidrográfica do mundo;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AEAF59-FC1F-466C-845F-8BADC112544D}"/>
              </a:ext>
            </a:extLst>
          </p:cNvPr>
          <p:cNvSpPr txBox="1"/>
          <p:nvPr/>
        </p:nvSpPr>
        <p:spPr>
          <a:xfrm>
            <a:off x="172906" y="1364765"/>
            <a:ext cx="121413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Amazonas: regime pluvio-nival  com duas cheias anuais (setembro/março);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ra que serve um aquífero - e o que o governo pode fazer com eles? |  Natureza | G1">
            <a:extLst>
              <a:ext uri="{FF2B5EF4-FFF2-40B4-BE49-F238E27FC236}">
                <a16:creationId xmlns:a16="http://schemas.microsoft.com/office/drawing/2014/main" id="{55685D99-C4D9-4078-A6FF-2547F701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40" y="4271750"/>
            <a:ext cx="4493053" cy="25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TER DO CHÃO - O maior reservatório subterrâneo d&amp;#39;água doce do  Planeta//Amazônia-Brasil - YouTube">
            <a:extLst>
              <a:ext uri="{FF2B5EF4-FFF2-40B4-BE49-F238E27FC236}">
                <a16:creationId xmlns:a16="http://schemas.microsoft.com/office/drawing/2014/main" id="{AB319DE7-A9E1-4AAF-93E5-045162DE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989" y="2440480"/>
            <a:ext cx="2769105" cy="20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47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ia Amazônica">
            <a:extLst>
              <a:ext uri="{FF2B5EF4-FFF2-40B4-BE49-F238E27FC236}">
                <a16:creationId xmlns:a16="http://schemas.microsoft.com/office/drawing/2014/main" id="{99EA7856-6E7C-4570-81F4-3AB784C5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7" y="1063838"/>
            <a:ext cx="5686040" cy="47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estrutura geologica da amazonia">
            <a:extLst>
              <a:ext uri="{FF2B5EF4-FFF2-40B4-BE49-F238E27FC236}">
                <a16:creationId xmlns:a16="http://schemas.microsoft.com/office/drawing/2014/main" id="{CED6386E-9BF6-41FD-8CCC-626C9388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82" y="699247"/>
            <a:ext cx="6134091" cy="5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7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E0F4A5-5714-4233-AB67-203D8381BC6C}"/>
              </a:ext>
            </a:extLst>
          </p:cNvPr>
          <p:cNvSpPr txBox="1">
            <a:spLocks noChangeArrowheads="1"/>
          </p:cNvSpPr>
          <p:nvPr/>
        </p:nvSpPr>
        <p:spPr>
          <a:xfrm>
            <a:off x="321010" y="427703"/>
            <a:ext cx="11549980" cy="896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Domínios Morfoclimáticos, Biomas e Ecossistemas</a:t>
            </a:r>
            <a:endParaRPr lang="pt-BR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ECD119-AEF0-41D6-BE2A-3C231C13DA36}"/>
              </a:ext>
            </a:extLst>
          </p:cNvPr>
          <p:cNvSpPr txBox="1">
            <a:spLocks noChangeArrowheads="1"/>
          </p:cNvSpPr>
          <p:nvPr/>
        </p:nvSpPr>
        <p:spPr>
          <a:xfrm>
            <a:off x="1213553" y="1324641"/>
            <a:ext cx="10319686" cy="56610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Domínio: 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interação entre os fatores no conjunto natural </a:t>
            </a:r>
            <a:r>
              <a:rPr lang="pt-BR" altLang="pt-B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(relevo, clima e vegetação são determinantes)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dificuldades para definição de limites naturais, resolvido com áreas de transição;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semelhança em toda sua extensão.</a:t>
            </a:r>
            <a:endParaRPr lang="pt-BR" alt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Biomas ou ecossistemas: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Interdependência entre esses fatores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 contínua de energia e matéria entre componentes vivos e não vivos.</a:t>
            </a:r>
            <a:endParaRPr lang="pt-BR" alt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Ecossistema terrestre = biosfera: </a:t>
            </a:r>
          </a:p>
          <a:p>
            <a:pPr>
              <a:lnSpc>
                <a:spcPct val="80000"/>
              </a:lnSpc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mútuas entre atmosfera, litosfera e hidrosfera.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7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8BCB0-2D13-40EF-84CD-BC616C31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5" y="108236"/>
            <a:ext cx="7287465" cy="64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F23559-BCDF-4C05-8940-18DCDC9860E6}"/>
              </a:ext>
            </a:extLst>
          </p:cNvPr>
          <p:cNvSpPr txBox="1"/>
          <p:nvPr/>
        </p:nvSpPr>
        <p:spPr>
          <a:xfrm>
            <a:off x="8073310" y="6226061"/>
            <a:ext cx="171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Aziz Ab’ Sáber</a:t>
            </a:r>
          </a:p>
        </p:txBody>
      </p:sp>
    </p:spTree>
    <p:extLst>
      <p:ext uri="{BB962C8B-B14F-4D97-AF65-F5344CB8AC3E}">
        <p14:creationId xmlns:p14="http://schemas.microsoft.com/office/powerpoint/2010/main" val="293126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002-11-172-03-i001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88914"/>
            <a:ext cx="75612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751764" y="549275"/>
            <a:ext cx="151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000000"/>
                </a:solidFill>
              </a:rPr>
              <a:t>Aziz Ab’ Saber</a:t>
            </a:r>
          </a:p>
        </p:txBody>
      </p:sp>
    </p:spTree>
    <p:extLst>
      <p:ext uri="{BB962C8B-B14F-4D97-AF65-F5344CB8AC3E}">
        <p14:creationId xmlns:p14="http://schemas.microsoft.com/office/powerpoint/2010/main" val="110882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2496064" y="111211"/>
            <a:ext cx="836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Amazônico</a:t>
            </a:r>
          </a:p>
        </p:txBody>
      </p:sp>
      <p:pic>
        <p:nvPicPr>
          <p:cNvPr id="1026" name="Picture 2" descr="Resultado de imagem para dominio amaz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1" y="942208"/>
            <a:ext cx="4457185" cy="36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lo.br/img/revistas/ea/v19n54/06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648" y="2615933"/>
            <a:ext cx="3028436" cy="39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 floresta amazo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51" y="942208"/>
            <a:ext cx="3644130" cy="24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 floresta amazo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6" y="4831408"/>
            <a:ext cx="2917506" cy="19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59" y="4084793"/>
            <a:ext cx="3517386" cy="26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 floresta amazon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465" y="7704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36" y="5170033"/>
            <a:ext cx="1892540" cy="12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0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9188" y="544309"/>
            <a:ext cx="74341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 o clima equatorial (úmido e superunido);</a:t>
            </a:r>
          </a:p>
          <a:p>
            <a:pPr>
              <a:defRPr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quente com baixa amplitude térmica, entre 22°C e 28°C;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úmido, chuvas abundantes e bem</a:t>
            </a:r>
          </a:p>
          <a:p>
            <a:pPr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distribuídas, entre 1400mm a 3500mm/ano;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seca curta, quando existe;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predominante atuação das mEc e </a:t>
            </a:r>
            <a:r>
              <a:rPr lang="pt-BR" alt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dos ventos alísios, baixas pressões</a:t>
            </a: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equatoriais e pela Zona de Convergência Intertropical (ZCIT);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Amazônia Ocidental, o clima sofre a interferência da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mEc.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Amazônia Oriental, região do médio e baixo Amazonas e litoral, o clima sofre interferência da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da ZCIT;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esporadicamente ocorre a “FRIAGEM”.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93233" y="53016"/>
            <a:ext cx="505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CLIMA EQUATORIAL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FE493F-3108-4AF5-A426-06B52E1B1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52" y="1606474"/>
            <a:ext cx="1998602" cy="271877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CA4704A-A836-404D-AD36-FE46E18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06" y="3645598"/>
            <a:ext cx="3087806" cy="30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5E62A112-F6BD-44A2-A702-F8100A561488}"/>
              </a:ext>
            </a:extLst>
          </p:cNvPr>
          <p:cNvSpPr txBox="1">
            <a:spLocks noChangeArrowheads="1"/>
          </p:cNvSpPr>
          <p:nvPr/>
        </p:nvSpPr>
        <p:spPr>
          <a:xfrm>
            <a:off x="9023939" y="5728447"/>
            <a:ext cx="1397532" cy="80306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pt-BR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</a:t>
            </a:r>
            <a:r>
              <a:rPr lang="pt-B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 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</a:t>
            </a:r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</a:t>
            </a:r>
            <a:r>
              <a:rPr lang="pt-BR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quente/úmida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quente/seca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fria/úmida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D2DFB5-B67C-49A9-8573-FE33527BF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71" y="118297"/>
            <a:ext cx="3231541" cy="30301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B3BF048-B0A9-471E-AAEA-FFE3F553FF50}"/>
              </a:ext>
            </a:extLst>
          </p:cNvPr>
          <p:cNvSpPr txBox="1"/>
          <p:nvPr/>
        </p:nvSpPr>
        <p:spPr>
          <a:xfrm>
            <a:off x="9945052" y="3159070"/>
            <a:ext cx="2393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Fonte: FERREIRA, Graça M. L. Atlas </a:t>
            </a:r>
            <a:r>
              <a:rPr lang="pt-BR" sz="800" dirty="0" err="1"/>
              <a:t>geogr‡fico</a:t>
            </a:r>
            <a:r>
              <a:rPr lang="pt-BR" sz="800" dirty="0"/>
              <a:t>:</a:t>
            </a:r>
          </a:p>
          <a:p>
            <a:r>
              <a:rPr lang="pt-BR" sz="800" dirty="0"/>
              <a:t>espaço mundial. São Paulo: Moderna, 2013. p. 123.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CCDF565-DA88-4A70-8223-344E1735555B}"/>
              </a:ext>
            </a:extLst>
          </p:cNvPr>
          <p:cNvCxnSpPr>
            <a:cxnSpLocks/>
          </p:cNvCxnSpPr>
          <p:nvPr/>
        </p:nvCxnSpPr>
        <p:spPr>
          <a:xfrm>
            <a:off x="7023652" y="2597426"/>
            <a:ext cx="144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AF338B21-D4CC-4512-9E73-9C0D9AD050DE}"/>
              </a:ext>
            </a:extLst>
          </p:cNvPr>
          <p:cNvSpPr/>
          <p:nvPr/>
        </p:nvSpPr>
        <p:spPr>
          <a:xfrm>
            <a:off x="8150100" y="2425146"/>
            <a:ext cx="119270" cy="1325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A37D1AC-FDA0-4373-8749-00708A06B349}"/>
              </a:ext>
            </a:extLst>
          </p:cNvPr>
          <p:cNvSpPr/>
          <p:nvPr/>
        </p:nvSpPr>
        <p:spPr>
          <a:xfrm>
            <a:off x="7745908" y="2710067"/>
            <a:ext cx="119270" cy="1325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5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3">
            <a:extLst>
              <a:ext uri="{FF2B5EF4-FFF2-40B4-BE49-F238E27FC236}">
                <a16:creationId xmlns:a16="http://schemas.microsoft.com/office/drawing/2014/main" id="{D4B56127-DC25-432C-BAD7-8E7076A1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08" y="160340"/>
            <a:ext cx="40397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4400" b="1" dirty="0">
                <a:solidFill>
                  <a:srgbClr val="FFFF00"/>
                </a:solidFill>
              </a:rPr>
              <a:t>Massas de ar:   </a:t>
            </a:r>
            <a:r>
              <a:rPr lang="pt-BR" altLang="pt-BR" sz="2000" dirty="0"/>
              <a:t/>
            </a:r>
            <a:br>
              <a:rPr lang="pt-BR" altLang="pt-BR" sz="2000" dirty="0"/>
            </a:br>
            <a:endParaRPr lang="pt-BR" altLang="pt-BR" sz="2800" dirty="0">
              <a:solidFill>
                <a:schemeClr val="bg1"/>
              </a:solidFill>
            </a:endParaRPr>
          </a:p>
        </p:txBody>
      </p:sp>
      <p:pic>
        <p:nvPicPr>
          <p:cNvPr id="5123" name="Picture 5" descr="Massas de Ar â MP: Massas polares; ME: Massas Equatoriais; MT: Massas Tropicais">
            <a:extLst>
              <a:ext uri="{FF2B5EF4-FFF2-40B4-BE49-F238E27FC236}">
                <a16:creationId xmlns:a16="http://schemas.microsoft.com/office/drawing/2014/main" id="{329C7B42-E1E3-4090-BB08-FAB1AE59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9" y="2378073"/>
            <a:ext cx="83740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34A58B-70F0-4724-92D1-7D582982703D}"/>
              </a:ext>
            </a:extLst>
          </p:cNvPr>
          <p:cNvSpPr txBox="1"/>
          <p:nvPr/>
        </p:nvSpPr>
        <p:spPr>
          <a:xfrm>
            <a:off x="259308" y="945170"/>
            <a:ext cx="11177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porções extensas e espessas da atmosfera com características de sua área de origem (temperatura, umidade e pressão).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>
            <a:extLst>
              <a:ext uri="{FF2B5EF4-FFF2-40B4-BE49-F238E27FC236}">
                <a16:creationId xmlns:a16="http://schemas.microsoft.com/office/drawing/2014/main" id="{87C3CB23-7576-499B-926F-6CF5D960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2" y="1050926"/>
            <a:ext cx="6091413" cy="55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Imagem relacionada">
            <a:extLst>
              <a:ext uri="{FF2B5EF4-FFF2-40B4-BE49-F238E27FC236}">
                <a16:creationId xmlns:a16="http://schemas.microsoft.com/office/drawing/2014/main" id="{28193BA4-6DCC-456B-8631-209BC6C8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11" y="1596008"/>
            <a:ext cx="4745153" cy="449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2">
            <a:extLst>
              <a:ext uri="{FF2B5EF4-FFF2-40B4-BE49-F238E27FC236}">
                <a16:creationId xmlns:a16="http://schemas.microsoft.com/office/drawing/2014/main" id="{7AC967A6-52B6-4CEA-B6D5-4EE27D25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377" y="125032"/>
            <a:ext cx="526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Circulação atmosférica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772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7" baseType="lpstr">
      <vt:lpstr>Aprova</vt:lpstr>
      <vt:lpstr>arial</vt:lpstr>
      <vt:lpstr>arial</vt:lpstr>
      <vt:lpstr>Bradley Hand ITC</vt:lpstr>
      <vt:lpstr>Calibri</vt:lpstr>
      <vt:lpstr>Calibri Light</vt:lpstr>
      <vt:lpstr>Georgia</vt:lpstr>
      <vt:lpstr>Lato</vt:lpstr>
      <vt:lpstr>Roboto</vt:lpstr>
      <vt:lpstr>Trebuchet MS</vt:lpstr>
      <vt:lpstr>Wingdings</vt:lpstr>
      <vt:lpstr>Tema do Office</vt:lpstr>
      <vt:lpstr>Integração</vt:lpstr>
      <vt:lpstr>1_Integração</vt:lpstr>
      <vt:lpstr>Apresentação do PowerPoint</vt:lpstr>
      <vt:lpstr>Domínios Morfoclimáticos, Biomas e Ecossistemas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Floresta Latifoliada Equatorial (Amazônica)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</cp:lastModifiedBy>
  <cp:revision>88</cp:revision>
  <dcterms:created xsi:type="dcterms:W3CDTF">2018-02-11T10:58:45Z</dcterms:created>
  <dcterms:modified xsi:type="dcterms:W3CDTF">2023-03-15T19:50:24Z</dcterms:modified>
</cp:coreProperties>
</file>