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 id="2147483732" r:id="rId3"/>
    <p:sldMasterId id="2147483756" r:id="rId4"/>
  </p:sldMasterIdLst>
  <p:notesMasterIdLst>
    <p:notesMasterId r:id="rId54"/>
  </p:notesMasterIdLst>
  <p:sldIdLst>
    <p:sldId id="382" r:id="rId5"/>
    <p:sldId id="366" r:id="rId6"/>
    <p:sldId id="461" r:id="rId7"/>
    <p:sldId id="463" r:id="rId8"/>
    <p:sldId id="464" r:id="rId9"/>
    <p:sldId id="465" r:id="rId10"/>
    <p:sldId id="466" r:id="rId11"/>
    <p:sldId id="467" r:id="rId12"/>
    <p:sldId id="468" r:id="rId13"/>
    <p:sldId id="469" r:id="rId14"/>
    <p:sldId id="470" r:id="rId15"/>
    <p:sldId id="471" r:id="rId16"/>
    <p:sldId id="472" r:id="rId17"/>
    <p:sldId id="473" r:id="rId18"/>
    <p:sldId id="474" r:id="rId19"/>
    <p:sldId id="475" r:id="rId20"/>
    <p:sldId id="476" r:id="rId21"/>
    <p:sldId id="477" r:id="rId22"/>
    <p:sldId id="478" r:id="rId23"/>
    <p:sldId id="479" r:id="rId24"/>
    <p:sldId id="480" r:id="rId25"/>
    <p:sldId id="481" r:id="rId26"/>
    <p:sldId id="290" r:id="rId27"/>
    <p:sldId id="484" r:id="rId28"/>
    <p:sldId id="485" r:id="rId29"/>
    <p:sldId id="486" r:id="rId30"/>
    <p:sldId id="487" r:id="rId31"/>
    <p:sldId id="488" r:id="rId32"/>
    <p:sldId id="489" r:id="rId33"/>
    <p:sldId id="490" r:id="rId34"/>
    <p:sldId id="491" r:id="rId35"/>
    <p:sldId id="492" r:id="rId36"/>
    <p:sldId id="493" r:id="rId37"/>
    <p:sldId id="494" r:id="rId38"/>
    <p:sldId id="256" r:id="rId39"/>
    <p:sldId id="257" r:id="rId40"/>
    <p:sldId id="263" r:id="rId41"/>
    <p:sldId id="258" r:id="rId42"/>
    <p:sldId id="266" r:id="rId43"/>
    <p:sldId id="271" r:id="rId44"/>
    <p:sldId id="260" r:id="rId45"/>
    <p:sldId id="262" r:id="rId46"/>
    <p:sldId id="265" r:id="rId47"/>
    <p:sldId id="264" r:id="rId48"/>
    <p:sldId id="440" r:id="rId49"/>
    <p:sldId id="272" r:id="rId50"/>
    <p:sldId id="441" r:id="rId51"/>
    <p:sldId id="273" r:id="rId52"/>
    <p:sldId id="270" r:id="rId53"/>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LHcaVSQk8CvJaSez9RVv6Q==" hashData="CIGXcewkSdwCRwmaMr6uHBb2eZZTeT9uK1Co6CcK4od8y2tItZt6g15tUDsCmLDoDWoWOwbdGU8IeLKXcYUBIA=="/>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vandro luiz" initials="el" lastIdx="2" clrIdx="0">
    <p:extLst>
      <p:ext uri="{19B8F6BF-5375-455C-9EA6-DF929625EA0E}">
        <p15:presenceInfo xmlns:p15="http://schemas.microsoft.com/office/powerpoint/2012/main" userId="2adcc231e1b1d60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B2FE5"/>
    <a:srgbClr val="EA3AD5"/>
    <a:srgbClr val="F6D02E"/>
    <a:srgbClr val="FFFFFF"/>
    <a:srgbClr val="F8A662"/>
    <a:srgbClr val="E971EC"/>
    <a:srgbClr val="ED3B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217" autoAdjust="0"/>
  </p:normalViewPr>
  <p:slideViewPr>
    <p:cSldViewPr>
      <p:cViewPr varScale="1">
        <p:scale>
          <a:sx n="63" d="100"/>
          <a:sy n="63" d="100"/>
        </p:scale>
        <p:origin x="99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62F8A9-E0F7-457A-A291-229E6D5D2680}" type="datetimeFigureOut">
              <a:rPr lang="pt-BR" smtClean="0"/>
              <a:t>28/02/2023</a:t>
            </a:fld>
            <a:endParaRPr lang="pt-BR"/>
          </a:p>
        </p:txBody>
      </p:sp>
      <p:sp>
        <p:nvSpPr>
          <p:cNvPr id="4" name="Espaço Reservado para Imagem de Sli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51E5D0-C4DD-460E-BB42-0F982F283EC0}" type="slidenum">
              <a:rPr lang="pt-BR" smtClean="0"/>
              <a:t>‹nº›</a:t>
            </a:fld>
            <a:endParaRPr lang="pt-BR"/>
          </a:p>
        </p:txBody>
      </p:sp>
    </p:spTree>
    <p:extLst>
      <p:ext uri="{BB962C8B-B14F-4D97-AF65-F5344CB8AC3E}">
        <p14:creationId xmlns:p14="http://schemas.microsoft.com/office/powerpoint/2010/main" val="2901584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8EA343-4F39-47FB-9742-9FB52D209F02}" type="slidenum">
              <a:rPr kumimoji="0" lang="pt-B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pt-B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6208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6"/>
            <a:ext cx="10363200" cy="1470025"/>
          </a:xfrm>
        </p:spPr>
        <p:txBody>
          <a:bodyPr/>
          <a:lstStyle/>
          <a:p>
            <a:r>
              <a:rPr lang="pt-BR"/>
              <a:t>Clique para editar o título mestre</a:t>
            </a:r>
          </a:p>
        </p:txBody>
      </p:sp>
      <p:sp>
        <p:nvSpPr>
          <p:cNvPr id="3" name="Subtítu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4397453A-EDD3-4731-8E43-217C5D2D7C67}" type="datetimeFigureOut">
              <a:rPr lang="pt-BR" smtClean="0"/>
              <a:t>28/02/2023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46D2BA2-B8C9-420C-AB4F-8B34DBBE71AE}" type="slidenum">
              <a:rPr lang="pt-BR" smtClean="0"/>
              <a:t>‹nº›</a:t>
            </a:fld>
            <a:endParaRPr lang="pt-BR"/>
          </a:p>
        </p:txBody>
      </p:sp>
    </p:spTree>
    <p:extLst>
      <p:ext uri="{BB962C8B-B14F-4D97-AF65-F5344CB8AC3E}">
        <p14:creationId xmlns:p14="http://schemas.microsoft.com/office/powerpoint/2010/main" val="177847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4397453A-EDD3-4731-8E43-217C5D2D7C67}" type="datetimeFigureOut">
              <a:rPr lang="pt-BR" smtClean="0"/>
              <a:t>28/02/2023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46D2BA2-B8C9-420C-AB4F-8B34DBBE71AE}" type="slidenum">
              <a:rPr lang="pt-BR" smtClean="0"/>
              <a:t>‹nº›</a:t>
            </a:fld>
            <a:endParaRPr lang="pt-BR"/>
          </a:p>
        </p:txBody>
      </p:sp>
    </p:spTree>
    <p:extLst>
      <p:ext uri="{BB962C8B-B14F-4D97-AF65-F5344CB8AC3E}">
        <p14:creationId xmlns:p14="http://schemas.microsoft.com/office/powerpoint/2010/main" val="3922469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9"/>
            <a:ext cx="2743200" cy="585152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609600" y="274639"/>
            <a:ext cx="8026400" cy="585152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4397453A-EDD3-4731-8E43-217C5D2D7C67}" type="datetimeFigureOut">
              <a:rPr lang="pt-BR" smtClean="0"/>
              <a:t>28/02/2023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46D2BA2-B8C9-420C-AB4F-8B34DBBE71AE}" type="slidenum">
              <a:rPr lang="pt-BR" smtClean="0"/>
              <a:t>‹nº›</a:t>
            </a:fld>
            <a:endParaRPr lang="pt-BR"/>
          </a:p>
        </p:txBody>
      </p:sp>
    </p:spTree>
    <p:extLst>
      <p:ext uri="{BB962C8B-B14F-4D97-AF65-F5344CB8AC3E}">
        <p14:creationId xmlns:p14="http://schemas.microsoft.com/office/powerpoint/2010/main" val="272152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1F042BD4-C97D-407B-AE28-0ACCEB4189BF}" type="datetimeFigureOut">
              <a:rPr lang="pt-BR" smtClean="0"/>
              <a:t>28/02/2023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A5704AF-D0BB-43A7-9B01-C562D1939B7F}" type="slidenum">
              <a:rPr lang="pt-BR" smtClean="0"/>
              <a:t>‹nº›</a:t>
            </a:fld>
            <a:endParaRPr lang="pt-BR"/>
          </a:p>
        </p:txBody>
      </p:sp>
    </p:spTree>
    <p:extLst>
      <p:ext uri="{BB962C8B-B14F-4D97-AF65-F5344CB8AC3E}">
        <p14:creationId xmlns:p14="http://schemas.microsoft.com/office/powerpoint/2010/main" val="1090452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1F042BD4-C97D-407B-AE28-0ACCEB4189BF}" type="datetimeFigureOut">
              <a:rPr lang="pt-BR" smtClean="0"/>
              <a:t>28/02/2023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A5704AF-D0BB-43A7-9B01-C562D1939B7F}" type="slidenum">
              <a:rPr lang="pt-BR" smtClean="0"/>
              <a:t>‹nº›</a:t>
            </a:fld>
            <a:endParaRPr lang="pt-BR"/>
          </a:p>
        </p:txBody>
      </p:sp>
    </p:spTree>
    <p:extLst>
      <p:ext uri="{BB962C8B-B14F-4D97-AF65-F5344CB8AC3E}">
        <p14:creationId xmlns:p14="http://schemas.microsoft.com/office/powerpoint/2010/main" val="2070154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p:cNvSpPr>
            <a:spLocks noGrp="1"/>
          </p:cNvSpPr>
          <p:nvPr>
            <p:ph type="dt" sz="half" idx="10"/>
          </p:nvPr>
        </p:nvSpPr>
        <p:spPr/>
        <p:txBody>
          <a:bodyPr/>
          <a:lstStyle/>
          <a:p>
            <a:fld id="{1F042BD4-C97D-407B-AE28-0ACCEB4189BF}" type="datetimeFigureOut">
              <a:rPr lang="pt-BR" smtClean="0"/>
              <a:t>28/02/2023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A5704AF-D0BB-43A7-9B01-C562D1939B7F}" type="slidenum">
              <a:rPr lang="pt-BR" smtClean="0"/>
              <a:t>‹nº›</a:t>
            </a:fld>
            <a:endParaRPr lang="pt-BR"/>
          </a:p>
        </p:txBody>
      </p:sp>
    </p:spTree>
    <p:extLst>
      <p:ext uri="{BB962C8B-B14F-4D97-AF65-F5344CB8AC3E}">
        <p14:creationId xmlns:p14="http://schemas.microsoft.com/office/powerpoint/2010/main" val="3495623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1F042BD4-C97D-407B-AE28-0ACCEB4189BF}" type="datetimeFigureOut">
              <a:rPr lang="pt-BR" smtClean="0"/>
              <a:t>28/02/2023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8A5704AF-D0BB-43A7-9B01-C562D1939B7F}" type="slidenum">
              <a:rPr lang="pt-BR" smtClean="0"/>
              <a:t>‹nº›</a:t>
            </a:fld>
            <a:endParaRPr lang="pt-BR"/>
          </a:p>
        </p:txBody>
      </p:sp>
    </p:spTree>
    <p:extLst>
      <p:ext uri="{BB962C8B-B14F-4D97-AF65-F5344CB8AC3E}">
        <p14:creationId xmlns:p14="http://schemas.microsoft.com/office/powerpoint/2010/main" val="573113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1F042BD4-C97D-407B-AE28-0ACCEB4189BF}" type="datetimeFigureOut">
              <a:rPr lang="pt-BR" smtClean="0"/>
              <a:t>28/02/2023</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8A5704AF-D0BB-43A7-9B01-C562D1939B7F}" type="slidenum">
              <a:rPr lang="pt-BR" smtClean="0"/>
              <a:t>‹nº›</a:t>
            </a:fld>
            <a:endParaRPr lang="pt-BR"/>
          </a:p>
        </p:txBody>
      </p:sp>
    </p:spTree>
    <p:extLst>
      <p:ext uri="{BB962C8B-B14F-4D97-AF65-F5344CB8AC3E}">
        <p14:creationId xmlns:p14="http://schemas.microsoft.com/office/powerpoint/2010/main" val="37593077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1F042BD4-C97D-407B-AE28-0ACCEB4189BF}" type="datetimeFigureOut">
              <a:rPr lang="pt-BR" smtClean="0"/>
              <a:t>28/02/2023</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8A5704AF-D0BB-43A7-9B01-C562D1939B7F}" type="slidenum">
              <a:rPr lang="pt-BR" smtClean="0"/>
              <a:t>‹nº›</a:t>
            </a:fld>
            <a:endParaRPr lang="pt-BR"/>
          </a:p>
        </p:txBody>
      </p:sp>
    </p:spTree>
    <p:extLst>
      <p:ext uri="{BB962C8B-B14F-4D97-AF65-F5344CB8AC3E}">
        <p14:creationId xmlns:p14="http://schemas.microsoft.com/office/powerpoint/2010/main" val="27557223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1F042BD4-C97D-407B-AE28-0ACCEB4189BF}" type="datetimeFigureOut">
              <a:rPr lang="pt-BR" smtClean="0"/>
              <a:t>28/02/2023</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8A5704AF-D0BB-43A7-9B01-C562D1939B7F}" type="slidenum">
              <a:rPr lang="pt-BR" smtClean="0"/>
              <a:t>‹nº›</a:t>
            </a:fld>
            <a:endParaRPr lang="pt-BR"/>
          </a:p>
        </p:txBody>
      </p:sp>
    </p:spTree>
    <p:extLst>
      <p:ext uri="{BB962C8B-B14F-4D97-AF65-F5344CB8AC3E}">
        <p14:creationId xmlns:p14="http://schemas.microsoft.com/office/powerpoint/2010/main" val="37091641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1F042BD4-C97D-407B-AE28-0ACCEB4189BF}" type="datetimeFigureOut">
              <a:rPr lang="pt-BR" smtClean="0"/>
              <a:t>28/02/2023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8A5704AF-D0BB-43A7-9B01-C562D1939B7F}" type="slidenum">
              <a:rPr lang="pt-BR" smtClean="0"/>
              <a:t>‹nº›</a:t>
            </a:fld>
            <a:endParaRPr lang="pt-BR"/>
          </a:p>
        </p:txBody>
      </p:sp>
    </p:spTree>
    <p:extLst>
      <p:ext uri="{BB962C8B-B14F-4D97-AF65-F5344CB8AC3E}">
        <p14:creationId xmlns:p14="http://schemas.microsoft.com/office/powerpoint/2010/main" val="4026782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4397453A-EDD3-4731-8E43-217C5D2D7C67}" type="datetimeFigureOut">
              <a:rPr lang="pt-BR" smtClean="0"/>
              <a:t>28/02/2023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46D2BA2-B8C9-420C-AB4F-8B34DBBE71AE}" type="slidenum">
              <a:rPr lang="pt-BR" smtClean="0"/>
              <a:t>‹nº›</a:t>
            </a:fld>
            <a:endParaRPr lang="pt-BR"/>
          </a:p>
        </p:txBody>
      </p:sp>
    </p:spTree>
    <p:extLst>
      <p:ext uri="{BB962C8B-B14F-4D97-AF65-F5344CB8AC3E}">
        <p14:creationId xmlns:p14="http://schemas.microsoft.com/office/powerpoint/2010/main" val="26951477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1F042BD4-C97D-407B-AE28-0ACCEB4189BF}" type="datetimeFigureOut">
              <a:rPr lang="pt-BR" smtClean="0"/>
              <a:t>28/02/2023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8A5704AF-D0BB-43A7-9B01-C562D1939B7F}" type="slidenum">
              <a:rPr lang="pt-BR" smtClean="0"/>
              <a:t>‹nº›</a:t>
            </a:fld>
            <a:endParaRPr lang="pt-BR"/>
          </a:p>
        </p:txBody>
      </p:sp>
    </p:spTree>
    <p:extLst>
      <p:ext uri="{BB962C8B-B14F-4D97-AF65-F5344CB8AC3E}">
        <p14:creationId xmlns:p14="http://schemas.microsoft.com/office/powerpoint/2010/main" val="31190769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1F042BD4-C97D-407B-AE28-0ACCEB4189BF}" type="datetimeFigureOut">
              <a:rPr lang="pt-BR" smtClean="0"/>
              <a:t>28/02/2023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A5704AF-D0BB-43A7-9B01-C562D1939B7F}" type="slidenum">
              <a:rPr lang="pt-BR" smtClean="0"/>
              <a:t>‹nº›</a:t>
            </a:fld>
            <a:endParaRPr lang="pt-BR"/>
          </a:p>
        </p:txBody>
      </p:sp>
    </p:spTree>
    <p:extLst>
      <p:ext uri="{BB962C8B-B14F-4D97-AF65-F5344CB8AC3E}">
        <p14:creationId xmlns:p14="http://schemas.microsoft.com/office/powerpoint/2010/main" val="32801131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1F042BD4-C97D-407B-AE28-0ACCEB4189BF}" type="datetimeFigureOut">
              <a:rPr lang="pt-BR" smtClean="0"/>
              <a:t>28/02/2023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A5704AF-D0BB-43A7-9B01-C562D1939B7F}" type="slidenum">
              <a:rPr lang="pt-BR" smtClean="0"/>
              <a:t>‹nº›</a:t>
            </a:fld>
            <a:endParaRPr lang="pt-BR"/>
          </a:p>
        </p:txBody>
      </p:sp>
    </p:spTree>
    <p:extLst>
      <p:ext uri="{BB962C8B-B14F-4D97-AF65-F5344CB8AC3E}">
        <p14:creationId xmlns:p14="http://schemas.microsoft.com/office/powerpoint/2010/main" val="1373337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394A8225-71E7-409E-8D58-0FF53D303482}" type="datetimeFigureOut">
              <a:rPr lang="pt-BR" smtClean="0"/>
              <a:t>28/02/2023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3FBF4B3-8FFA-45EE-9E94-66953768BC66}" type="slidenum">
              <a:rPr lang="pt-BR" smtClean="0"/>
              <a:t>‹nº›</a:t>
            </a:fld>
            <a:endParaRPr lang="pt-BR"/>
          </a:p>
        </p:txBody>
      </p:sp>
    </p:spTree>
    <p:extLst>
      <p:ext uri="{BB962C8B-B14F-4D97-AF65-F5344CB8AC3E}">
        <p14:creationId xmlns:p14="http://schemas.microsoft.com/office/powerpoint/2010/main" val="29736974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394A8225-71E7-409E-8D58-0FF53D303482}" type="datetimeFigureOut">
              <a:rPr lang="pt-BR" smtClean="0"/>
              <a:t>28/02/2023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3FBF4B3-8FFA-45EE-9E94-66953768BC66}" type="slidenum">
              <a:rPr lang="pt-BR" smtClean="0"/>
              <a:t>‹nº›</a:t>
            </a:fld>
            <a:endParaRPr lang="pt-BR"/>
          </a:p>
        </p:txBody>
      </p:sp>
    </p:spTree>
    <p:extLst>
      <p:ext uri="{BB962C8B-B14F-4D97-AF65-F5344CB8AC3E}">
        <p14:creationId xmlns:p14="http://schemas.microsoft.com/office/powerpoint/2010/main" val="17596021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p:cNvSpPr>
            <a:spLocks noGrp="1"/>
          </p:cNvSpPr>
          <p:nvPr>
            <p:ph type="dt" sz="half" idx="10"/>
          </p:nvPr>
        </p:nvSpPr>
        <p:spPr/>
        <p:txBody>
          <a:bodyPr/>
          <a:lstStyle/>
          <a:p>
            <a:fld id="{394A8225-71E7-409E-8D58-0FF53D303482}" type="datetimeFigureOut">
              <a:rPr lang="pt-BR" smtClean="0"/>
              <a:t>28/02/2023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3FBF4B3-8FFA-45EE-9E94-66953768BC66}" type="slidenum">
              <a:rPr lang="pt-BR" smtClean="0"/>
              <a:t>‹nº›</a:t>
            </a:fld>
            <a:endParaRPr lang="pt-BR"/>
          </a:p>
        </p:txBody>
      </p:sp>
    </p:spTree>
    <p:extLst>
      <p:ext uri="{BB962C8B-B14F-4D97-AF65-F5344CB8AC3E}">
        <p14:creationId xmlns:p14="http://schemas.microsoft.com/office/powerpoint/2010/main" val="42151754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394A8225-71E7-409E-8D58-0FF53D303482}" type="datetimeFigureOut">
              <a:rPr lang="pt-BR" smtClean="0"/>
              <a:t>28/02/2023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3FBF4B3-8FFA-45EE-9E94-66953768BC66}" type="slidenum">
              <a:rPr lang="pt-BR" smtClean="0"/>
              <a:t>‹nº›</a:t>
            </a:fld>
            <a:endParaRPr lang="pt-BR"/>
          </a:p>
        </p:txBody>
      </p:sp>
    </p:spTree>
    <p:extLst>
      <p:ext uri="{BB962C8B-B14F-4D97-AF65-F5344CB8AC3E}">
        <p14:creationId xmlns:p14="http://schemas.microsoft.com/office/powerpoint/2010/main" val="37006696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394A8225-71E7-409E-8D58-0FF53D303482}" type="datetimeFigureOut">
              <a:rPr lang="pt-BR" smtClean="0"/>
              <a:t>28/02/2023</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B3FBF4B3-8FFA-45EE-9E94-66953768BC66}" type="slidenum">
              <a:rPr lang="pt-BR" smtClean="0"/>
              <a:t>‹nº›</a:t>
            </a:fld>
            <a:endParaRPr lang="pt-BR"/>
          </a:p>
        </p:txBody>
      </p:sp>
    </p:spTree>
    <p:extLst>
      <p:ext uri="{BB962C8B-B14F-4D97-AF65-F5344CB8AC3E}">
        <p14:creationId xmlns:p14="http://schemas.microsoft.com/office/powerpoint/2010/main" val="24941650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394A8225-71E7-409E-8D58-0FF53D303482}" type="datetimeFigureOut">
              <a:rPr lang="pt-BR" smtClean="0"/>
              <a:t>28/02/2023</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B3FBF4B3-8FFA-45EE-9E94-66953768BC66}" type="slidenum">
              <a:rPr lang="pt-BR" smtClean="0"/>
              <a:t>‹nº›</a:t>
            </a:fld>
            <a:endParaRPr lang="pt-BR"/>
          </a:p>
        </p:txBody>
      </p:sp>
    </p:spTree>
    <p:extLst>
      <p:ext uri="{BB962C8B-B14F-4D97-AF65-F5344CB8AC3E}">
        <p14:creationId xmlns:p14="http://schemas.microsoft.com/office/powerpoint/2010/main" val="40173938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394A8225-71E7-409E-8D58-0FF53D303482}" type="datetimeFigureOut">
              <a:rPr lang="pt-BR" smtClean="0"/>
              <a:t>28/02/2023</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B3FBF4B3-8FFA-45EE-9E94-66953768BC66}" type="slidenum">
              <a:rPr lang="pt-BR" smtClean="0"/>
              <a:t>‹nº›</a:t>
            </a:fld>
            <a:endParaRPr lang="pt-BR"/>
          </a:p>
        </p:txBody>
      </p:sp>
    </p:spTree>
    <p:extLst>
      <p:ext uri="{BB962C8B-B14F-4D97-AF65-F5344CB8AC3E}">
        <p14:creationId xmlns:p14="http://schemas.microsoft.com/office/powerpoint/2010/main" val="2632782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1"/>
            <a:ext cx="10363200" cy="1362075"/>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4397453A-EDD3-4731-8E43-217C5D2D7C67}" type="datetimeFigureOut">
              <a:rPr lang="pt-BR" smtClean="0"/>
              <a:t>28/02/2023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46D2BA2-B8C9-420C-AB4F-8B34DBBE71AE}" type="slidenum">
              <a:rPr lang="pt-BR" smtClean="0"/>
              <a:t>‹nº›</a:t>
            </a:fld>
            <a:endParaRPr lang="pt-BR"/>
          </a:p>
        </p:txBody>
      </p:sp>
    </p:spTree>
    <p:extLst>
      <p:ext uri="{BB962C8B-B14F-4D97-AF65-F5344CB8AC3E}">
        <p14:creationId xmlns:p14="http://schemas.microsoft.com/office/powerpoint/2010/main" val="14877171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394A8225-71E7-409E-8D58-0FF53D303482}" type="datetimeFigureOut">
              <a:rPr lang="pt-BR" smtClean="0"/>
              <a:t>28/02/2023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3FBF4B3-8FFA-45EE-9E94-66953768BC66}" type="slidenum">
              <a:rPr lang="pt-BR" smtClean="0"/>
              <a:t>‹nº›</a:t>
            </a:fld>
            <a:endParaRPr lang="pt-BR"/>
          </a:p>
        </p:txBody>
      </p:sp>
    </p:spTree>
    <p:extLst>
      <p:ext uri="{BB962C8B-B14F-4D97-AF65-F5344CB8AC3E}">
        <p14:creationId xmlns:p14="http://schemas.microsoft.com/office/powerpoint/2010/main" val="33789300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394A8225-71E7-409E-8D58-0FF53D303482}" type="datetimeFigureOut">
              <a:rPr lang="pt-BR" smtClean="0"/>
              <a:t>28/02/2023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3FBF4B3-8FFA-45EE-9E94-66953768BC66}" type="slidenum">
              <a:rPr lang="pt-BR" smtClean="0"/>
              <a:t>‹nº›</a:t>
            </a:fld>
            <a:endParaRPr lang="pt-BR"/>
          </a:p>
        </p:txBody>
      </p:sp>
    </p:spTree>
    <p:extLst>
      <p:ext uri="{BB962C8B-B14F-4D97-AF65-F5344CB8AC3E}">
        <p14:creationId xmlns:p14="http://schemas.microsoft.com/office/powerpoint/2010/main" val="12094037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394A8225-71E7-409E-8D58-0FF53D303482}" type="datetimeFigureOut">
              <a:rPr lang="pt-BR" smtClean="0"/>
              <a:t>28/02/2023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3FBF4B3-8FFA-45EE-9E94-66953768BC66}" type="slidenum">
              <a:rPr lang="pt-BR" smtClean="0"/>
              <a:t>‹nº›</a:t>
            </a:fld>
            <a:endParaRPr lang="pt-BR"/>
          </a:p>
        </p:txBody>
      </p:sp>
    </p:spTree>
    <p:extLst>
      <p:ext uri="{BB962C8B-B14F-4D97-AF65-F5344CB8AC3E}">
        <p14:creationId xmlns:p14="http://schemas.microsoft.com/office/powerpoint/2010/main" val="15879464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394A8225-71E7-409E-8D58-0FF53D303482}" type="datetimeFigureOut">
              <a:rPr lang="pt-BR" smtClean="0"/>
              <a:t>28/02/2023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3FBF4B3-8FFA-45EE-9E94-66953768BC66}" type="slidenum">
              <a:rPr lang="pt-BR" smtClean="0"/>
              <a:t>‹nº›</a:t>
            </a:fld>
            <a:endParaRPr lang="pt-BR"/>
          </a:p>
        </p:txBody>
      </p:sp>
    </p:spTree>
    <p:extLst>
      <p:ext uri="{BB962C8B-B14F-4D97-AF65-F5344CB8AC3E}">
        <p14:creationId xmlns:p14="http://schemas.microsoft.com/office/powerpoint/2010/main" val="10425299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2" name="Group 2"/>
          <p:cNvGrpSpPr>
            <a:grpSpLocks/>
          </p:cNvGrpSpPr>
          <p:nvPr/>
        </p:nvGrpSpPr>
        <p:grpSpPr bwMode="auto">
          <a:xfrm>
            <a:off x="-8467" y="20638"/>
            <a:ext cx="12192000" cy="6858000"/>
            <a:chOff x="0" y="0"/>
            <a:chExt cx="5760" cy="4320"/>
          </a:xfrm>
        </p:grpSpPr>
        <p:sp>
          <p:nvSpPr>
            <p:cNvPr id="1331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Arial"/>
                <a:ea typeface="+mn-ea"/>
                <a:cs typeface="+mn-cs"/>
              </a:endParaRPr>
            </a:p>
          </p:txBody>
        </p:sp>
        <p:sp>
          <p:nvSpPr>
            <p:cNvPr id="1331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331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3" name="Group 6"/>
          <p:cNvGrpSpPr>
            <a:grpSpLocks/>
          </p:cNvGrpSpPr>
          <p:nvPr/>
        </p:nvGrpSpPr>
        <p:grpSpPr bwMode="auto">
          <a:xfrm>
            <a:off x="-2117" y="6034088"/>
            <a:ext cx="10460568" cy="850900"/>
            <a:chOff x="0" y="3792"/>
            <a:chExt cx="4942" cy="536"/>
          </a:xfrm>
        </p:grpSpPr>
        <p:sp>
          <p:nvSpPr>
            <p:cNvPr id="1331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4" name="Group 8"/>
            <p:cNvGrpSpPr>
              <a:grpSpLocks/>
            </p:cNvGrpSpPr>
            <p:nvPr userDrawn="1"/>
          </p:nvGrpSpPr>
          <p:grpSpPr bwMode="auto">
            <a:xfrm>
              <a:off x="2486" y="3792"/>
              <a:ext cx="2456" cy="536"/>
              <a:chOff x="2486" y="3792"/>
              <a:chExt cx="2456" cy="536"/>
            </a:xfrm>
          </p:grpSpPr>
          <p:sp>
            <p:nvSpPr>
              <p:cNvPr id="13321"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Arial"/>
                  <a:ea typeface="+mn-ea"/>
                  <a:cs typeface="+mn-cs"/>
                </a:endParaRPr>
              </a:p>
            </p:txBody>
          </p:sp>
          <p:sp>
            <p:nvSpPr>
              <p:cNvPr id="13322"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Arial"/>
                  <a:ea typeface="+mn-ea"/>
                  <a:cs typeface="+mn-cs"/>
                </a:endParaRPr>
              </a:p>
            </p:txBody>
          </p:sp>
          <p:sp>
            <p:nvSpPr>
              <p:cNvPr id="13323"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Arial"/>
                  <a:ea typeface="+mn-ea"/>
                  <a:cs typeface="+mn-cs"/>
                </a:endParaRPr>
              </a:p>
            </p:txBody>
          </p:sp>
          <p:sp>
            <p:nvSpPr>
              <p:cNvPr id="13324"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Arial"/>
                  <a:ea typeface="+mn-ea"/>
                  <a:cs typeface="+mn-cs"/>
                </a:endParaRPr>
              </a:p>
            </p:txBody>
          </p:sp>
          <p:sp>
            <p:nvSpPr>
              <p:cNvPr id="13325"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3326"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5" name="Group 15"/>
          <p:cNvGrpSpPr>
            <a:grpSpLocks/>
          </p:cNvGrpSpPr>
          <p:nvPr/>
        </p:nvGrpSpPr>
        <p:grpSpPr bwMode="auto">
          <a:xfrm>
            <a:off x="836085" y="6021388"/>
            <a:ext cx="7579783" cy="849312"/>
            <a:chOff x="395" y="3793"/>
            <a:chExt cx="3581" cy="535"/>
          </a:xfrm>
        </p:grpSpPr>
        <p:sp>
          <p:nvSpPr>
            <p:cNvPr id="1332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Arial"/>
                <a:ea typeface="+mn-ea"/>
                <a:cs typeface="+mn-cs"/>
              </a:endParaRPr>
            </a:p>
          </p:txBody>
        </p:sp>
        <p:sp>
          <p:nvSpPr>
            <p:cNvPr id="1332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Arial"/>
                <a:ea typeface="+mn-ea"/>
                <a:cs typeface="+mn-cs"/>
              </a:endParaRPr>
            </a:p>
          </p:txBody>
        </p:sp>
        <p:sp>
          <p:nvSpPr>
            <p:cNvPr id="1333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Arial"/>
                <a:ea typeface="+mn-ea"/>
                <a:cs typeface="+mn-cs"/>
              </a:endParaRPr>
            </a:p>
          </p:txBody>
        </p:sp>
        <p:sp>
          <p:nvSpPr>
            <p:cNvPr id="1333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Arial"/>
                <a:ea typeface="+mn-ea"/>
                <a:cs typeface="+mn-cs"/>
              </a:endParaRPr>
            </a:p>
          </p:txBody>
        </p:sp>
        <p:sp>
          <p:nvSpPr>
            <p:cNvPr id="1333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Arial"/>
                <a:ea typeface="+mn-ea"/>
                <a:cs typeface="+mn-cs"/>
              </a:endParaRPr>
            </a:p>
          </p:txBody>
        </p:sp>
        <p:sp>
          <p:nvSpPr>
            <p:cNvPr id="1333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3334" name="Rectangle 22"/>
          <p:cNvSpPr>
            <a:spLocks noGrp="1" noChangeArrowheads="1"/>
          </p:cNvSpPr>
          <p:nvPr>
            <p:ph type="ctrTitle" sz="quarter"/>
          </p:nvPr>
        </p:nvSpPr>
        <p:spPr>
          <a:xfrm>
            <a:off x="609600" y="1447801"/>
            <a:ext cx="10972800" cy="1736725"/>
          </a:xfrm>
        </p:spPr>
        <p:txBody>
          <a:bodyPr/>
          <a:lstStyle>
            <a:lvl1pPr>
              <a:defRPr sz="5400"/>
            </a:lvl1pPr>
          </a:lstStyle>
          <a:p>
            <a:r>
              <a:rPr lang="pt-BR"/>
              <a:t>Clique para editar o estilo do título mestre</a:t>
            </a:r>
          </a:p>
        </p:txBody>
      </p:sp>
      <p:sp>
        <p:nvSpPr>
          <p:cNvPr id="13335"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pt-BR"/>
              <a:t>Clique para editar o estilo do subtítulo mestre</a:t>
            </a:r>
          </a:p>
        </p:txBody>
      </p:sp>
      <p:sp>
        <p:nvSpPr>
          <p:cNvPr id="13336" name="Rectangle 24"/>
          <p:cNvSpPr>
            <a:spLocks noGrp="1" noChangeArrowheads="1"/>
          </p:cNvSpPr>
          <p:nvPr>
            <p:ph type="dt" sz="quarter" idx="2"/>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EB628CC-AFF5-4746-AFCB-6DA52D446B82}" type="datetimeFigureOut">
              <a:rPr kumimoji="0" lang="pt-BR" sz="12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28/02/2023</a:t>
            </a:fld>
            <a:endParaRPr kumimoji="0" lang="pt-BR"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13337" name="Rectangle 25"/>
          <p:cNvSpPr>
            <a:spLocks noGrp="1" noChangeArrowheads="1"/>
          </p:cNvSpPr>
          <p:nvPr>
            <p:ph type="sldNum" sz="quarter" idx="4"/>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D81A01-9589-4116-9DD4-EF549873E47E}" type="slidenum">
              <a:rPr kumimoji="0" lang="pt-BR" sz="12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13338" name="Rectangle 26"/>
          <p:cNvSpPr>
            <a:spLocks noGrp="1" noChangeArrowheads="1"/>
          </p:cNvSpPr>
          <p:nvPr>
            <p:ph type="ftr" sz="quarter" idx="3"/>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27" name="CaixaDeTexto 7">
            <a:extLst>
              <a:ext uri="{FF2B5EF4-FFF2-40B4-BE49-F238E27FC236}">
                <a16:creationId xmlns:a16="http://schemas.microsoft.com/office/drawing/2014/main" id="{AFB62FE0-D988-4434-8B82-A2A2AB0D3A15}"/>
              </a:ext>
            </a:extLst>
          </p:cNvPr>
          <p:cNvSpPr txBox="1"/>
          <p:nvPr userDrawn="1"/>
        </p:nvSpPr>
        <p:spPr>
          <a:xfrm rot="19435882">
            <a:off x="-5666901" y="2921169"/>
            <a:ext cx="23525800" cy="1015663"/>
          </a:xfrm>
          <a:prstGeom prst="rect">
            <a:avLst/>
          </a:prstGeom>
          <a:noFill/>
        </p:spPr>
        <p:txBody>
          <a:bodyPr wrap="squar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6000" b="0" i="0" u="none" strike="noStrike" kern="1200" cap="none" spc="0" normalizeH="0" baseline="0" noProof="0" dirty="0" err="1">
                <a:ln>
                  <a:noFill/>
                </a:ln>
                <a:solidFill>
                  <a:srgbClr val="FFFFFF">
                    <a:alpha val="20000"/>
                  </a:srgbClr>
                </a:solidFill>
                <a:effectLst/>
                <a:uLnTx/>
                <a:uFillTx/>
                <a:latin typeface="Bradley Hand ITC" panose="03070402050302030203" pitchFamily="66" charset="0"/>
                <a:ea typeface="+mn-ea"/>
                <a:cs typeface="+mn-cs"/>
              </a:rPr>
              <a:t>Profº</a:t>
            </a:r>
            <a:r>
              <a:rPr kumimoji="0" lang="pt-BR" sz="6000" b="0" i="0" u="none" strike="noStrike" kern="1200" cap="none" spc="0" normalizeH="0" baseline="0" noProof="0" dirty="0">
                <a:ln>
                  <a:noFill/>
                </a:ln>
                <a:solidFill>
                  <a:srgbClr val="FFFFFF">
                    <a:alpha val="20000"/>
                  </a:srgbClr>
                </a:solidFill>
                <a:effectLst/>
                <a:uLnTx/>
                <a:uFillTx/>
                <a:latin typeface="Bradley Hand ITC" panose="03070402050302030203" pitchFamily="66" charset="0"/>
                <a:ea typeface="+mn-ea"/>
                <a:cs typeface="+mn-cs"/>
              </a:rPr>
              <a:t> Evandro Luiz </a:t>
            </a:r>
            <a:r>
              <a:rPr kumimoji="0" lang="pt-BR" sz="6000" b="0" i="0" u="none" strike="noStrike" kern="1200" cap="none" spc="0" normalizeH="0" baseline="0" noProof="0" dirty="0" err="1">
                <a:ln>
                  <a:noFill/>
                </a:ln>
                <a:solidFill>
                  <a:srgbClr val="FFFFFF">
                    <a:alpha val="20000"/>
                  </a:srgbClr>
                </a:solidFill>
                <a:effectLst/>
                <a:uLnTx/>
                <a:uFillTx/>
                <a:latin typeface="Bradley Hand ITC" panose="03070402050302030203" pitchFamily="66" charset="0"/>
                <a:ea typeface="+mn-ea"/>
                <a:cs typeface="+mn-cs"/>
              </a:rPr>
              <a:t>Casetta</a:t>
            </a:r>
            <a:endParaRPr kumimoji="0" lang="pt-BR" sz="6000" b="0" i="0" u="none" strike="noStrike" kern="1200" cap="none" spc="0" normalizeH="0" baseline="0" noProof="0" dirty="0">
              <a:ln>
                <a:noFill/>
              </a:ln>
              <a:solidFill>
                <a:srgbClr val="FFFFFF">
                  <a:alpha val="20000"/>
                </a:srgbClr>
              </a:solidFill>
              <a:effectLst/>
              <a:uLnTx/>
              <a:uFillTx/>
              <a:latin typeface="Bradley Hand ITC" panose="03070402050302030203" pitchFamily="66" charset="0"/>
              <a:ea typeface="+mn-ea"/>
              <a:cs typeface="+mn-cs"/>
            </a:endParaRPr>
          </a:p>
        </p:txBody>
      </p:sp>
    </p:spTree>
    <p:extLst>
      <p:ext uri="{BB962C8B-B14F-4D97-AF65-F5344CB8AC3E}">
        <p14:creationId xmlns:p14="http://schemas.microsoft.com/office/powerpoint/2010/main" val="12997769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EB628CC-AFF5-4746-AFCB-6DA52D446B82}" type="datetimeFigureOut">
              <a:rPr kumimoji="0" lang="pt-BR" sz="12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28/02/2023</a:t>
            </a:fld>
            <a:endParaRPr kumimoji="0" lang="pt-BR"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5" name="Espaço Reservado para Rodapé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6" name="Espaço Reservado para Número de Slide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D81A01-9589-4116-9DD4-EF549873E47E}" type="slidenum">
              <a:rPr kumimoji="0" lang="pt-BR" sz="12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7" name="CaixaDeTexto 7">
            <a:extLst>
              <a:ext uri="{FF2B5EF4-FFF2-40B4-BE49-F238E27FC236}">
                <a16:creationId xmlns:a16="http://schemas.microsoft.com/office/drawing/2014/main" id="{A41E488B-9720-44DA-B708-4E30A30F7D19}"/>
              </a:ext>
            </a:extLst>
          </p:cNvPr>
          <p:cNvSpPr txBox="1"/>
          <p:nvPr userDrawn="1"/>
        </p:nvSpPr>
        <p:spPr>
          <a:xfrm rot="19435882">
            <a:off x="-5666901" y="2921169"/>
            <a:ext cx="23525800" cy="1015663"/>
          </a:xfrm>
          <a:prstGeom prst="rect">
            <a:avLst/>
          </a:prstGeom>
          <a:noFill/>
        </p:spPr>
        <p:txBody>
          <a:bodyPr wrap="squar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6000" b="0" i="0" u="none" strike="noStrike" kern="1200" cap="none" spc="0" normalizeH="0" baseline="0" noProof="0" dirty="0" err="1">
                <a:ln>
                  <a:noFill/>
                </a:ln>
                <a:solidFill>
                  <a:srgbClr val="FFFFFF">
                    <a:alpha val="20000"/>
                  </a:srgbClr>
                </a:solidFill>
                <a:effectLst/>
                <a:uLnTx/>
                <a:uFillTx/>
                <a:latin typeface="Bradley Hand ITC" panose="03070402050302030203" pitchFamily="66" charset="0"/>
                <a:ea typeface="+mn-ea"/>
                <a:cs typeface="+mn-cs"/>
              </a:rPr>
              <a:t>Profº</a:t>
            </a:r>
            <a:r>
              <a:rPr kumimoji="0" lang="pt-BR" sz="6000" b="0" i="0" u="none" strike="noStrike" kern="1200" cap="none" spc="0" normalizeH="0" baseline="0" noProof="0" dirty="0">
                <a:ln>
                  <a:noFill/>
                </a:ln>
                <a:solidFill>
                  <a:srgbClr val="FFFFFF">
                    <a:alpha val="20000"/>
                  </a:srgbClr>
                </a:solidFill>
                <a:effectLst/>
                <a:uLnTx/>
                <a:uFillTx/>
                <a:latin typeface="Bradley Hand ITC" panose="03070402050302030203" pitchFamily="66" charset="0"/>
                <a:ea typeface="+mn-ea"/>
                <a:cs typeface="+mn-cs"/>
              </a:rPr>
              <a:t> Evandro Luiz </a:t>
            </a:r>
            <a:r>
              <a:rPr kumimoji="0" lang="pt-BR" sz="6000" b="0" i="0" u="none" strike="noStrike" kern="1200" cap="none" spc="0" normalizeH="0" baseline="0" noProof="0" dirty="0" err="1">
                <a:ln>
                  <a:noFill/>
                </a:ln>
                <a:solidFill>
                  <a:srgbClr val="FFFFFF">
                    <a:alpha val="20000"/>
                  </a:srgbClr>
                </a:solidFill>
                <a:effectLst/>
                <a:uLnTx/>
                <a:uFillTx/>
                <a:latin typeface="Bradley Hand ITC" panose="03070402050302030203" pitchFamily="66" charset="0"/>
                <a:ea typeface="+mn-ea"/>
                <a:cs typeface="+mn-cs"/>
              </a:rPr>
              <a:t>Casetta</a:t>
            </a:r>
            <a:endParaRPr kumimoji="0" lang="pt-BR" sz="6000" b="0" i="0" u="none" strike="noStrike" kern="1200" cap="none" spc="0" normalizeH="0" baseline="0" noProof="0" dirty="0">
              <a:ln>
                <a:noFill/>
              </a:ln>
              <a:solidFill>
                <a:srgbClr val="FFFFFF">
                  <a:alpha val="20000"/>
                </a:srgbClr>
              </a:solidFill>
              <a:effectLst/>
              <a:uLnTx/>
              <a:uFillTx/>
              <a:latin typeface="Bradley Hand ITC" panose="03070402050302030203" pitchFamily="66" charset="0"/>
              <a:ea typeface="+mn-ea"/>
              <a:cs typeface="+mn-cs"/>
            </a:endParaRPr>
          </a:p>
        </p:txBody>
      </p:sp>
    </p:spTree>
    <p:extLst>
      <p:ext uri="{BB962C8B-B14F-4D97-AF65-F5344CB8AC3E}">
        <p14:creationId xmlns:p14="http://schemas.microsoft.com/office/powerpoint/2010/main" val="19639902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1"/>
            <a:ext cx="10363200" cy="1362075"/>
          </a:xfrm>
        </p:spPr>
        <p:txBody>
          <a:bodyPr anchor="t"/>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a:t>Clique para editar os estilos do texto mestre</a:t>
            </a:r>
          </a:p>
        </p:txBody>
      </p:sp>
      <p:sp>
        <p:nvSpPr>
          <p:cNvPr id="4" name="Espaço Reservado para Data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EB628CC-AFF5-4746-AFCB-6DA52D446B82}" type="datetimeFigureOut">
              <a:rPr kumimoji="0" lang="pt-BR" sz="12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28/02/2023</a:t>
            </a:fld>
            <a:endParaRPr kumimoji="0" lang="pt-BR"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5" name="Espaço Reservado para Rodapé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6" name="Espaço Reservado para Número de Slide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D81A01-9589-4116-9DD4-EF549873E47E}" type="slidenum">
              <a:rPr kumimoji="0" lang="pt-BR" sz="12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7" name="CaixaDeTexto 7">
            <a:extLst>
              <a:ext uri="{FF2B5EF4-FFF2-40B4-BE49-F238E27FC236}">
                <a16:creationId xmlns:a16="http://schemas.microsoft.com/office/drawing/2014/main" id="{A03D2757-968F-420A-9A3F-65CBEC58FE81}"/>
              </a:ext>
            </a:extLst>
          </p:cNvPr>
          <p:cNvSpPr txBox="1"/>
          <p:nvPr userDrawn="1"/>
        </p:nvSpPr>
        <p:spPr>
          <a:xfrm rot="19435882">
            <a:off x="-5666901" y="2921169"/>
            <a:ext cx="23525800" cy="1015663"/>
          </a:xfrm>
          <a:prstGeom prst="rect">
            <a:avLst/>
          </a:prstGeom>
          <a:noFill/>
        </p:spPr>
        <p:txBody>
          <a:bodyPr wrap="squar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6000" b="0" i="0" u="none" strike="noStrike" kern="1200" cap="none" spc="0" normalizeH="0" baseline="0" noProof="0" dirty="0" err="1">
                <a:ln>
                  <a:noFill/>
                </a:ln>
                <a:solidFill>
                  <a:srgbClr val="FFFFFF">
                    <a:alpha val="20000"/>
                  </a:srgbClr>
                </a:solidFill>
                <a:effectLst/>
                <a:uLnTx/>
                <a:uFillTx/>
                <a:latin typeface="Bradley Hand ITC" panose="03070402050302030203" pitchFamily="66" charset="0"/>
                <a:ea typeface="+mn-ea"/>
                <a:cs typeface="+mn-cs"/>
              </a:rPr>
              <a:t>Profº</a:t>
            </a:r>
            <a:r>
              <a:rPr kumimoji="0" lang="pt-BR" sz="6000" b="0" i="0" u="none" strike="noStrike" kern="1200" cap="none" spc="0" normalizeH="0" baseline="0" noProof="0" dirty="0">
                <a:ln>
                  <a:noFill/>
                </a:ln>
                <a:solidFill>
                  <a:srgbClr val="FFFFFF">
                    <a:alpha val="20000"/>
                  </a:srgbClr>
                </a:solidFill>
                <a:effectLst/>
                <a:uLnTx/>
                <a:uFillTx/>
                <a:latin typeface="Bradley Hand ITC" panose="03070402050302030203" pitchFamily="66" charset="0"/>
                <a:ea typeface="+mn-ea"/>
                <a:cs typeface="+mn-cs"/>
              </a:rPr>
              <a:t> Evandro Luiz </a:t>
            </a:r>
            <a:r>
              <a:rPr kumimoji="0" lang="pt-BR" sz="6000" b="0" i="0" u="none" strike="noStrike" kern="1200" cap="none" spc="0" normalizeH="0" baseline="0" noProof="0" dirty="0" err="1">
                <a:ln>
                  <a:noFill/>
                </a:ln>
                <a:solidFill>
                  <a:srgbClr val="FFFFFF">
                    <a:alpha val="20000"/>
                  </a:srgbClr>
                </a:solidFill>
                <a:effectLst/>
                <a:uLnTx/>
                <a:uFillTx/>
                <a:latin typeface="Bradley Hand ITC" panose="03070402050302030203" pitchFamily="66" charset="0"/>
                <a:ea typeface="+mn-ea"/>
                <a:cs typeface="+mn-cs"/>
              </a:rPr>
              <a:t>Casetta</a:t>
            </a:r>
            <a:endParaRPr kumimoji="0" lang="pt-BR" sz="6000" b="0" i="0" u="none" strike="noStrike" kern="1200" cap="none" spc="0" normalizeH="0" baseline="0" noProof="0" dirty="0">
              <a:ln>
                <a:noFill/>
              </a:ln>
              <a:solidFill>
                <a:srgbClr val="FFFFFF">
                  <a:alpha val="20000"/>
                </a:srgbClr>
              </a:solidFill>
              <a:effectLst/>
              <a:uLnTx/>
              <a:uFillTx/>
              <a:latin typeface="Bradley Hand ITC" panose="03070402050302030203" pitchFamily="66" charset="0"/>
              <a:ea typeface="+mn-ea"/>
              <a:cs typeface="+mn-cs"/>
            </a:endParaRPr>
          </a:p>
        </p:txBody>
      </p:sp>
    </p:spTree>
    <p:extLst>
      <p:ext uri="{BB962C8B-B14F-4D97-AF65-F5344CB8AC3E}">
        <p14:creationId xmlns:p14="http://schemas.microsoft.com/office/powerpoint/2010/main" val="6498334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EB628CC-AFF5-4746-AFCB-6DA52D446B82}" type="datetimeFigureOut">
              <a:rPr kumimoji="0" lang="pt-BR" sz="12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28/02/2023</a:t>
            </a:fld>
            <a:endParaRPr kumimoji="0" lang="pt-BR"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6" name="Espaço Reservado para Rodapé 5"/>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7" name="Espaço Reservado para Número de Slide 6"/>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D81A01-9589-4116-9DD4-EF549873E47E}" type="slidenum">
              <a:rPr kumimoji="0" lang="pt-BR" sz="12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8" name="CaixaDeTexto 7">
            <a:extLst>
              <a:ext uri="{FF2B5EF4-FFF2-40B4-BE49-F238E27FC236}">
                <a16:creationId xmlns:a16="http://schemas.microsoft.com/office/drawing/2014/main" id="{EDD19B8F-2FED-4CAD-B221-35862F3D2156}"/>
              </a:ext>
            </a:extLst>
          </p:cNvPr>
          <p:cNvSpPr txBox="1"/>
          <p:nvPr userDrawn="1"/>
        </p:nvSpPr>
        <p:spPr>
          <a:xfrm rot="19435882">
            <a:off x="-5666901" y="2921169"/>
            <a:ext cx="23525800" cy="1015663"/>
          </a:xfrm>
          <a:prstGeom prst="rect">
            <a:avLst/>
          </a:prstGeom>
          <a:noFill/>
        </p:spPr>
        <p:txBody>
          <a:bodyPr wrap="squar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6000" b="0" i="0" u="none" strike="noStrike" kern="1200" cap="none" spc="0" normalizeH="0" baseline="0" noProof="0" dirty="0" err="1">
                <a:ln>
                  <a:noFill/>
                </a:ln>
                <a:solidFill>
                  <a:srgbClr val="FFFFFF">
                    <a:alpha val="20000"/>
                  </a:srgbClr>
                </a:solidFill>
                <a:effectLst/>
                <a:uLnTx/>
                <a:uFillTx/>
                <a:latin typeface="Bradley Hand ITC" panose="03070402050302030203" pitchFamily="66" charset="0"/>
                <a:ea typeface="+mn-ea"/>
                <a:cs typeface="+mn-cs"/>
              </a:rPr>
              <a:t>Profº</a:t>
            </a:r>
            <a:r>
              <a:rPr kumimoji="0" lang="pt-BR" sz="6000" b="0" i="0" u="none" strike="noStrike" kern="1200" cap="none" spc="0" normalizeH="0" baseline="0" noProof="0" dirty="0">
                <a:ln>
                  <a:noFill/>
                </a:ln>
                <a:solidFill>
                  <a:srgbClr val="FFFFFF">
                    <a:alpha val="20000"/>
                  </a:srgbClr>
                </a:solidFill>
                <a:effectLst/>
                <a:uLnTx/>
                <a:uFillTx/>
                <a:latin typeface="Bradley Hand ITC" panose="03070402050302030203" pitchFamily="66" charset="0"/>
                <a:ea typeface="+mn-ea"/>
                <a:cs typeface="+mn-cs"/>
              </a:rPr>
              <a:t> Evandro Luiz </a:t>
            </a:r>
            <a:r>
              <a:rPr kumimoji="0" lang="pt-BR" sz="6000" b="0" i="0" u="none" strike="noStrike" kern="1200" cap="none" spc="0" normalizeH="0" baseline="0" noProof="0" dirty="0" err="1">
                <a:ln>
                  <a:noFill/>
                </a:ln>
                <a:solidFill>
                  <a:srgbClr val="FFFFFF">
                    <a:alpha val="20000"/>
                  </a:srgbClr>
                </a:solidFill>
                <a:effectLst/>
                <a:uLnTx/>
                <a:uFillTx/>
                <a:latin typeface="Bradley Hand ITC" panose="03070402050302030203" pitchFamily="66" charset="0"/>
                <a:ea typeface="+mn-ea"/>
                <a:cs typeface="+mn-cs"/>
              </a:rPr>
              <a:t>Casetta</a:t>
            </a:r>
            <a:endParaRPr kumimoji="0" lang="pt-BR" sz="6000" b="0" i="0" u="none" strike="noStrike" kern="1200" cap="none" spc="0" normalizeH="0" baseline="0" noProof="0" dirty="0">
              <a:ln>
                <a:noFill/>
              </a:ln>
              <a:solidFill>
                <a:srgbClr val="FFFFFF">
                  <a:alpha val="20000"/>
                </a:srgbClr>
              </a:solidFill>
              <a:effectLst/>
              <a:uLnTx/>
              <a:uFillTx/>
              <a:latin typeface="Bradley Hand ITC" panose="03070402050302030203" pitchFamily="66" charset="0"/>
              <a:ea typeface="+mn-ea"/>
              <a:cs typeface="+mn-cs"/>
            </a:endParaRPr>
          </a:p>
        </p:txBody>
      </p:sp>
    </p:spTree>
    <p:extLst>
      <p:ext uri="{BB962C8B-B14F-4D97-AF65-F5344CB8AC3E}">
        <p14:creationId xmlns:p14="http://schemas.microsoft.com/office/powerpoint/2010/main" val="12093691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1143000"/>
          </a:xfrm>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EB628CC-AFF5-4746-AFCB-6DA52D446B82}" type="datetimeFigureOut">
              <a:rPr kumimoji="0" lang="pt-BR" sz="12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28/02/2023</a:t>
            </a:fld>
            <a:endParaRPr kumimoji="0" lang="pt-BR"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8" name="Espaço Reservado para Rodapé 7"/>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9" name="Espaço Reservado para Número de Slide 8"/>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D81A01-9589-4116-9DD4-EF549873E47E}" type="slidenum">
              <a:rPr kumimoji="0" lang="pt-BR" sz="12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10" name="CaixaDeTexto 7">
            <a:extLst>
              <a:ext uri="{FF2B5EF4-FFF2-40B4-BE49-F238E27FC236}">
                <a16:creationId xmlns:a16="http://schemas.microsoft.com/office/drawing/2014/main" id="{BFB39827-DE51-43CC-8F92-C65F2110B20C}"/>
              </a:ext>
            </a:extLst>
          </p:cNvPr>
          <p:cNvSpPr txBox="1"/>
          <p:nvPr userDrawn="1"/>
        </p:nvSpPr>
        <p:spPr>
          <a:xfrm rot="19435882">
            <a:off x="-5666901" y="2921169"/>
            <a:ext cx="23525800" cy="1015663"/>
          </a:xfrm>
          <a:prstGeom prst="rect">
            <a:avLst/>
          </a:prstGeom>
          <a:noFill/>
        </p:spPr>
        <p:txBody>
          <a:bodyPr wrap="squar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6000" b="0" i="0" u="none" strike="noStrike" kern="1200" cap="none" spc="0" normalizeH="0" baseline="0" noProof="0" dirty="0" err="1">
                <a:ln>
                  <a:noFill/>
                </a:ln>
                <a:solidFill>
                  <a:srgbClr val="FFFFFF">
                    <a:alpha val="20000"/>
                  </a:srgbClr>
                </a:solidFill>
                <a:effectLst/>
                <a:uLnTx/>
                <a:uFillTx/>
                <a:latin typeface="Bradley Hand ITC" panose="03070402050302030203" pitchFamily="66" charset="0"/>
                <a:ea typeface="+mn-ea"/>
                <a:cs typeface="+mn-cs"/>
              </a:rPr>
              <a:t>Profº</a:t>
            </a:r>
            <a:r>
              <a:rPr kumimoji="0" lang="pt-BR" sz="6000" b="0" i="0" u="none" strike="noStrike" kern="1200" cap="none" spc="0" normalizeH="0" baseline="0" noProof="0" dirty="0">
                <a:ln>
                  <a:noFill/>
                </a:ln>
                <a:solidFill>
                  <a:srgbClr val="FFFFFF">
                    <a:alpha val="20000"/>
                  </a:srgbClr>
                </a:solidFill>
                <a:effectLst/>
                <a:uLnTx/>
                <a:uFillTx/>
                <a:latin typeface="Bradley Hand ITC" panose="03070402050302030203" pitchFamily="66" charset="0"/>
                <a:ea typeface="+mn-ea"/>
                <a:cs typeface="+mn-cs"/>
              </a:rPr>
              <a:t> Evandro Luiz </a:t>
            </a:r>
            <a:r>
              <a:rPr kumimoji="0" lang="pt-BR" sz="6000" b="0" i="0" u="none" strike="noStrike" kern="1200" cap="none" spc="0" normalizeH="0" baseline="0" noProof="0" dirty="0" err="1">
                <a:ln>
                  <a:noFill/>
                </a:ln>
                <a:solidFill>
                  <a:srgbClr val="FFFFFF">
                    <a:alpha val="20000"/>
                  </a:srgbClr>
                </a:solidFill>
                <a:effectLst/>
                <a:uLnTx/>
                <a:uFillTx/>
                <a:latin typeface="Bradley Hand ITC" panose="03070402050302030203" pitchFamily="66" charset="0"/>
                <a:ea typeface="+mn-ea"/>
                <a:cs typeface="+mn-cs"/>
              </a:rPr>
              <a:t>Casetta</a:t>
            </a:r>
            <a:endParaRPr kumimoji="0" lang="pt-BR" sz="6000" b="0" i="0" u="none" strike="noStrike" kern="1200" cap="none" spc="0" normalizeH="0" baseline="0" noProof="0" dirty="0">
              <a:ln>
                <a:noFill/>
              </a:ln>
              <a:solidFill>
                <a:srgbClr val="FFFFFF">
                  <a:alpha val="20000"/>
                </a:srgbClr>
              </a:solidFill>
              <a:effectLst/>
              <a:uLnTx/>
              <a:uFillTx/>
              <a:latin typeface="Bradley Hand ITC" panose="03070402050302030203" pitchFamily="66" charset="0"/>
              <a:ea typeface="+mn-ea"/>
              <a:cs typeface="+mn-cs"/>
            </a:endParaRPr>
          </a:p>
        </p:txBody>
      </p:sp>
    </p:spTree>
    <p:extLst>
      <p:ext uri="{BB962C8B-B14F-4D97-AF65-F5344CB8AC3E}">
        <p14:creationId xmlns:p14="http://schemas.microsoft.com/office/powerpoint/2010/main" val="14037401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Data 2"/>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EB628CC-AFF5-4746-AFCB-6DA52D446B82}" type="datetimeFigureOut">
              <a:rPr kumimoji="0" lang="pt-BR" sz="12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28/02/2023</a:t>
            </a:fld>
            <a:endParaRPr kumimoji="0" lang="pt-BR"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4" name="Espaço Reservado para Rodapé 3"/>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5" name="Espaço Reservado para Número de Slide 4"/>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D81A01-9589-4116-9DD4-EF549873E47E}" type="slidenum">
              <a:rPr kumimoji="0" lang="pt-BR" sz="12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6" name="CaixaDeTexto 7">
            <a:extLst>
              <a:ext uri="{FF2B5EF4-FFF2-40B4-BE49-F238E27FC236}">
                <a16:creationId xmlns:a16="http://schemas.microsoft.com/office/drawing/2014/main" id="{8C512091-615A-4839-9D8F-167BE815C1E9}"/>
              </a:ext>
            </a:extLst>
          </p:cNvPr>
          <p:cNvSpPr txBox="1"/>
          <p:nvPr userDrawn="1"/>
        </p:nvSpPr>
        <p:spPr>
          <a:xfrm rot="19435882">
            <a:off x="-5666901" y="2921169"/>
            <a:ext cx="23525800" cy="1015663"/>
          </a:xfrm>
          <a:prstGeom prst="rect">
            <a:avLst/>
          </a:prstGeom>
          <a:noFill/>
        </p:spPr>
        <p:txBody>
          <a:bodyPr wrap="squar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6000" b="0" i="0" u="none" strike="noStrike" kern="1200" cap="none" spc="0" normalizeH="0" baseline="0" noProof="0" dirty="0" err="1">
                <a:ln>
                  <a:noFill/>
                </a:ln>
                <a:solidFill>
                  <a:srgbClr val="FFFFFF">
                    <a:alpha val="20000"/>
                  </a:srgbClr>
                </a:solidFill>
                <a:effectLst/>
                <a:uLnTx/>
                <a:uFillTx/>
                <a:latin typeface="Bradley Hand ITC" panose="03070402050302030203" pitchFamily="66" charset="0"/>
                <a:ea typeface="+mn-ea"/>
                <a:cs typeface="+mn-cs"/>
              </a:rPr>
              <a:t>Profº</a:t>
            </a:r>
            <a:r>
              <a:rPr kumimoji="0" lang="pt-BR" sz="6000" b="0" i="0" u="none" strike="noStrike" kern="1200" cap="none" spc="0" normalizeH="0" baseline="0" noProof="0" dirty="0">
                <a:ln>
                  <a:noFill/>
                </a:ln>
                <a:solidFill>
                  <a:srgbClr val="FFFFFF">
                    <a:alpha val="20000"/>
                  </a:srgbClr>
                </a:solidFill>
                <a:effectLst/>
                <a:uLnTx/>
                <a:uFillTx/>
                <a:latin typeface="Bradley Hand ITC" panose="03070402050302030203" pitchFamily="66" charset="0"/>
                <a:ea typeface="+mn-ea"/>
                <a:cs typeface="+mn-cs"/>
              </a:rPr>
              <a:t> Evandro Luiz </a:t>
            </a:r>
            <a:r>
              <a:rPr kumimoji="0" lang="pt-BR" sz="6000" b="0" i="0" u="none" strike="noStrike" kern="1200" cap="none" spc="0" normalizeH="0" baseline="0" noProof="0" dirty="0" err="1">
                <a:ln>
                  <a:noFill/>
                </a:ln>
                <a:solidFill>
                  <a:srgbClr val="FFFFFF">
                    <a:alpha val="20000"/>
                  </a:srgbClr>
                </a:solidFill>
                <a:effectLst/>
                <a:uLnTx/>
                <a:uFillTx/>
                <a:latin typeface="Bradley Hand ITC" panose="03070402050302030203" pitchFamily="66" charset="0"/>
                <a:ea typeface="+mn-ea"/>
                <a:cs typeface="+mn-cs"/>
              </a:rPr>
              <a:t>Casetta</a:t>
            </a:r>
            <a:endParaRPr kumimoji="0" lang="pt-BR" sz="6000" b="0" i="0" u="none" strike="noStrike" kern="1200" cap="none" spc="0" normalizeH="0" baseline="0" noProof="0" dirty="0">
              <a:ln>
                <a:noFill/>
              </a:ln>
              <a:solidFill>
                <a:srgbClr val="FFFFFF">
                  <a:alpha val="20000"/>
                </a:srgbClr>
              </a:solidFill>
              <a:effectLst/>
              <a:uLnTx/>
              <a:uFillTx/>
              <a:latin typeface="Bradley Hand ITC" panose="03070402050302030203" pitchFamily="66" charset="0"/>
              <a:ea typeface="+mn-ea"/>
              <a:cs typeface="+mn-cs"/>
            </a:endParaRPr>
          </a:p>
        </p:txBody>
      </p:sp>
    </p:spTree>
    <p:extLst>
      <p:ext uri="{BB962C8B-B14F-4D97-AF65-F5344CB8AC3E}">
        <p14:creationId xmlns:p14="http://schemas.microsoft.com/office/powerpoint/2010/main" val="2755714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4397453A-EDD3-4731-8E43-217C5D2D7C67}" type="datetimeFigureOut">
              <a:rPr lang="pt-BR" smtClean="0"/>
              <a:t>28/02/2023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46D2BA2-B8C9-420C-AB4F-8B34DBBE71AE}" type="slidenum">
              <a:rPr lang="pt-BR" smtClean="0"/>
              <a:t>‹nº›</a:t>
            </a:fld>
            <a:endParaRPr lang="pt-BR"/>
          </a:p>
        </p:txBody>
      </p:sp>
    </p:spTree>
    <p:extLst>
      <p:ext uri="{BB962C8B-B14F-4D97-AF65-F5344CB8AC3E}">
        <p14:creationId xmlns:p14="http://schemas.microsoft.com/office/powerpoint/2010/main" val="19040357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EB628CC-AFF5-4746-AFCB-6DA52D446B82}" type="datetimeFigureOut">
              <a:rPr kumimoji="0" lang="pt-BR" sz="12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28/02/2023</a:t>
            </a:fld>
            <a:endParaRPr kumimoji="0" lang="pt-BR"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3" name="Espaço Reservado para Rodapé 2"/>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4" name="Espaço Reservado para Número de Slide 3"/>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D81A01-9589-4116-9DD4-EF549873E47E}" type="slidenum">
              <a:rPr kumimoji="0" lang="pt-BR" sz="12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5" name="CaixaDeTexto 7">
            <a:extLst>
              <a:ext uri="{FF2B5EF4-FFF2-40B4-BE49-F238E27FC236}">
                <a16:creationId xmlns:a16="http://schemas.microsoft.com/office/drawing/2014/main" id="{C4AFEB37-4387-44FC-9581-D9C8E8BBD53D}"/>
              </a:ext>
            </a:extLst>
          </p:cNvPr>
          <p:cNvSpPr txBox="1"/>
          <p:nvPr userDrawn="1"/>
        </p:nvSpPr>
        <p:spPr>
          <a:xfrm rot="19435882">
            <a:off x="-5666901" y="2921169"/>
            <a:ext cx="23525800" cy="1015663"/>
          </a:xfrm>
          <a:prstGeom prst="rect">
            <a:avLst/>
          </a:prstGeom>
          <a:noFill/>
        </p:spPr>
        <p:txBody>
          <a:bodyPr wrap="squar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6000" b="0" i="0" u="none" strike="noStrike" kern="1200" cap="none" spc="0" normalizeH="0" baseline="0" noProof="0" dirty="0" err="1">
                <a:ln>
                  <a:noFill/>
                </a:ln>
                <a:solidFill>
                  <a:srgbClr val="FFFFFF">
                    <a:alpha val="20000"/>
                  </a:srgbClr>
                </a:solidFill>
                <a:effectLst/>
                <a:uLnTx/>
                <a:uFillTx/>
                <a:latin typeface="Bradley Hand ITC" panose="03070402050302030203" pitchFamily="66" charset="0"/>
                <a:ea typeface="+mn-ea"/>
                <a:cs typeface="+mn-cs"/>
              </a:rPr>
              <a:t>Profº</a:t>
            </a:r>
            <a:r>
              <a:rPr kumimoji="0" lang="pt-BR" sz="6000" b="0" i="0" u="none" strike="noStrike" kern="1200" cap="none" spc="0" normalizeH="0" baseline="0" noProof="0" dirty="0">
                <a:ln>
                  <a:noFill/>
                </a:ln>
                <a:solidFill>
                  <a:srgbClr val="FFFFFF">
                    <a:alpha val="20000"/>
                  </a:srgbClr>
                </a:solidFill>
                <a:effectLst/>
                <a:uLnTx/>
                <a:uFillTx/>
                <a:latin typeface="Bradley Hand ITC" panose="03070402050302030203" pitchFamily="66" charset="0"/>
                <a:ea typeface="+mn-ea"/>
                <a:cs typeface="+mn-cs"/>
              </a:rPr>
              <a:t> Evandro Luiz </a:t>
            </a:r>
            <a:r>
              <a:rPr kumimoji="0" lang="pt-BR" sz="6000" b="0" i="0" u="none" strike="noStrike" kern="1200" cap="none" spc="0" normalizeH="0" baseline="0" noProof="0" dirty="0" err="1">
                <a:ln>
                  <a:noFill/>
                </a:ln>
                <a:solidFill>
                  <a:srgbClr val="FFFFFF">
                    <a:alpha val="20000"/>
                  </a:srgbClr>
                </a:solidFill>
                <a:effectLst/>
                <a:uLnTx/>
                <a:uFillTx/>
                <a:latin typeface="Bradley Hand ITC" panose="03070402050302030203" pitchFamily="66" charset="0"/>
                <a:ea typeface="+mn-ea"/>
                <a:cs typeface="+mn-cs"/>
              </a:rPr>
              <a:t>Casetta</a:t>
            </a:r>
            <a:endParaRPr kumimoji="0" lang="pt-BR" sz="6000" b="0" i="0" u="none" strike="noStrike" kern="1200" cap="none" spc="0" normalizeH="0" baseline="0" noProof="0" dirty="0">
              <a:ln>
                <a:noFill/>
              </a:ln>
              <a:solidFill>
                <a:srgbClr val="FFFFFF">
                  <a:alpha val="20000"/>
                </a:srgbClr>
              </a:solidFill>
              <a:effectLst/>
              <a:uLnTx/>
              <a:uFillTx/>
              <a:latin typeface="Bradley Hand ITC" panose="03070402050302030203" pitchFamily="66" charset="0"/>
              <a:ea typeface="+mn-ea"/>
              <a:cs typeface="+mn-cs"/>
            </a:endParaRPr>
          </a:p>
        </p:txBody>
      </p:sp>
    </p:spTree>
    <p:extLst>
      <p:ext uri="{BB962C8B-B14F-4D97-AF65-F5344CB8AC3E}">
        <p14:creationId xmlns:p14="http://schemas.microsoft.com/office/powerpoint/2010/main" val="37975058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1" y="273050"/>
            <a:ext cx="4011084" cy="1162050"/>
          </a:xfrm>
        </p:spPr>
        <p:txBody>
          <a:bodyPr anchor="b"/>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EB628CC-AFF5-4746-AFCB-6DA52D446B82}" type="datetimeFigureOut">
              <a:rPr kumimoji="0" lang="pt-BR" sz="12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28/02/2023</a:t>
            </a:fld>
            <a:endParaRPr kumimoji="0" lang="pt-BR"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6" name="Espaço Reservado para Rodapé 5"/>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7" name="Espaço Reservado para Número de Slide 6"/>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D81A01-9589-4116-9DD4-EF549873E47E}" type="slidenum">
              <a:rPr kumimoji="0" lang="pt-BR" sz="12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8" name="CaixaDeTexto 7">
            <a:extLst>
              <a:ext uri="{FF2B5EF4-FFF2-40B4-BE49-F238E27FC236}">
                <a16:creationId xmlns:a16="http://schemas.microsoft.com/office/drawing/2014/main" id="{1403F30A-2A19-45FA-9CAC-B87EE68535A6}"/>
              </a:ext>
            </a:extLst>
          </p:cNvPr>
          <p:cNvSpPr txBox="1"/>
          <p:nvPr userDrawn="1"/>
        </p:nvSpPr>
        <p:spPr>
          <a:xfrm rot="19435882">
            <a:off x="-5666901" y="2921169"/>
            <a:ext cx="23525800" cy="1015663"/>
          </a:xfrm>
          <a:prstGeom prst="rect">
            <a:avLst/>
          </a:prstGeom>
          <a:noFill/>
        </p:spPr>
        <p:txBody>
          <a:bodyPr wrap="squar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6000" b="0" i="0" u="none" strike="noStrike" kern="1200" cap="none" spc="0" normalizeH="0" baseline="0" noProof="0" dirty="0" err="1">
                <a:ln>
                  <a:noFill/>
                </a:ln>
                <a:solidFill>
                  <a:srgbClr val="FFFFFF">
                    <a:alpha val="20000"/>
                  </a:srgbClr>
                </a:solidFill>
                <a:effectLst/>
                <a:uLnTx/>
                <a:uFillTx/>
                <a:latin typeface="Bradley Hand ITC" panose="03070402050302030203" pitchFamily="66" charset="0"/>
                <a:ea typeface="+mn-ea"/>
                <a:cs typeface="+mn-cs"/>
              </a:rPr>
              <a:t>Profº</a:t>
            </a:r>
            <a:r>
              <a:rPr kumimoji="0" lang="pt-BR" sz="6000" b="0" i="0" u="none" strike="noStrike" kern="1200" cap="none" spc="0" normalizeH="0" baseline="0" noProof="0" dirty="0">
                <a:ln>
                  <a:noFill/>
                </a:ln>
                <a:solidFill>
                  <a:srgbClr val="FFFFFF">
                    <a:alpha val="20000"/>
                  </a:srgbClr>
                </a:solidFill>
                <a:effectLst/>
                <a:uLnTx/>
                <a:uFillTx/>
                <a:latin typeface="Bradley Hand ITC" panose="03070402050302030203" pitchFamily="66" charset="0"/>
                <a:ea typeface="+mn-ea"/>
                <a:cs typeface="+mn-cs"/>
              </a:rPr>
              <a:t> Evandro Luiz </a:t>
            </a:r>
            <a:r>
              <a:rPr kumimoji="0" lang="pt-BR" sz="6000" b="0" i="0" u="none" strike="noStrike" kern="1200" cap="none" spc="0" normalizeH="0" baseline="0" noProof="0" dirty="0" err="1">
                <a:ln>
                  <a:noFill/>
                </a:ln>
                <a:solidFill>
                  <a:srgbClr val="FFFFFF">
                    <a:alpha val="20000"/>
                  </a:srgbClr>
                </a:solidFill>
                <a:effectLst/>
                <a:uLnTx/>
                <a:uFillTx/>
                <a:latin typeface="Bradley Hand ITC" panose="03070402050302030203" pitchFamily="66" charset="0"/>
                <a:ea typeface="+mn-ea"/>
                <a:cs typeface="+mn-cs"/>
              </a:rPr>
              <a:t>Casetta</a:t>
            </a:r>
            <a:endParaRPr kumimoji="0" lang="pt-BR" sz="6000" b="0" i="0" u="none" strike="noStrike" kern="1200" cap="none" spc="0" normalizeH="0" baseline="0" noProof="0" dirty="0">
              <a:ln>
                <a:noFill/>
              </a:ln>
              <a:solidFill>
                <a:srgbClr val="FFFFFF">
                  <a:alpha val="20000"/>
                </a:srgbClr>
              </a:solidFill>
              <a:effectLst/>
              <a:uLnTx/>
              <a:uFillTx/>
              <a:latin typeface="Bradley Hand ITC" panose="03070402050302030203" pitchFamily="66" charset="0"/>
              <a:ea typeface="+mn-ea"/>
              <a:cs typeface="+mn-cs"/>
            </a:endParaRPr>
          </a:p>
        </p:txBody>
      </p:sp>
    </p:spTree>
    <p:extLst>
      <p:ext uri="{BB962C8B-B14F-4D97-AF65-F5344CB8AC3E}">
        <p14:creationId xmlns:p14="http://schemas.microsoft.com/office/powerpoint/2010/main" val="3089287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pt-BR"/>
              <a:t>Clique para editar o estilo do título mestre</a:t>
            </a:r>
          </a:p>
        </p:txBody>
      </p:sp>
      <p:sp>
        <p:nvSpPr>
          <p:cNvPr id="3" name="Espaço Reservado para Imagem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p>
        </p:txBody>
      </p:sp>
      <p:sp>
        <p:nvSpPr>
          <p:cNvPr id="4" name="Espaço Reservado para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EB628CC-AFF5-4746-AFCB-6DA52D446B82}" type="datetimeFigureOut">
              <a:rPr kumimoji="0" lang="pt-BR" sz="12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28/02/2023</a:t>
            </a:fld>
            <a:endParaRPr kumimoji="0" lang="pt-BR"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6" name="Espaço Reservado para Rodapé 5"/>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7" name="Espaço Reservado para Número de Slide 6"/>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D81A01-9589-4116-9DD4-EF549873E47E}" type="slidenum">
              <a:rPr kumimoji="0" lang="pt-BR" sz="12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8" name="CaixaDeTexto 7">
            <a:extLst>
              <a:ext uri="{FF2B5EF4-FFF2-40B4-BE49-F238E27FC236}">
                <a16:creationId xmlns:a16="http://schemas.microsoft.com/office/drawing/2014/main" id="{13E817B9-31D8-43B1-8E3E-D7B86036ACF2}"/>
              </a:ext>
            </a:extLst>
          </p:cNvPr>
          <p:cNvSpPr txBox="1"/>
          <p:nvPr userDrawn="1"/>
        </p:nvSpPr>
        <p:spPr>
          <a:xfrm rot="19435882">
            <a:off x="-5666901" y="2921169"/>
            <a:ext cx="23525800" cy="1015663"/>
          </a:xfrm>
          <a:prstGeom prst="rect">
            <a:avLst/>
          </a:prstGeom>
          <a:noFill/>
        </p:spPr>
        <p:txBody>
          <a:bodyPr wrap="squar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6000" b="0" i="0" u="none" strike="noStrike" kern="1200" cap="none" spc="0" normalizeH="0" baseline="0" noProof="0" dirty="0" err="1">
                <a:ln>
                  <a:noFill/>
                </a:ln>
                <a:solidFill>
                  <a:srgbClr val="FFFFFF">
                    <a:alpha val="20000"/>
                  </a:srgbClr>
                </a:solidFill>
                <a:effectLst/>
                <a:uLnTx/>
                <a:uFillTx/>
                <a:latin typeface="Bradley Hand ITC" panose="03070402050302030203" pitchFamily="66" charset="0"/>
                <a:ea typeface="+mn-ea"/>
                <a:cs typeface="+mn-cs"/>
              </a:rPr>
              <a:t>Profº</a:t>
            </a:r>
            <a:r>
              <a:rPr kumimoji="0" lang="pt-BR" sz="6000" b="0" i="0" u="none" strike="noStrike" kern="1200" cap="none" spc="0" normalizeH="0" baseline="0" noProof="0" dirty="0">
                <a:ln>
                  <a:noFill/>
                </a:ln>
                <a:solidFill>
                  <a:srgbClr val="FFFFFF">
                    <a:alpha val="20000"/>
                  </a:srgbClr>
                </a:solidFill>
                <a:effectLst/>
                <a:uLnTx/>
                <a:uFillTx/>
                <a:latin typeface="Bradley Hand ITC" panose="03070402050302030203" pitchFamily="66" charset="0"/>
                <a:ea typeface="+mn-ea"/>
                <a:cs typeface="+mn-cs"/>
              </a:rPr>
              <a:t> Evandro Luiz </a:t>
            </a:r>
            <a:r>
              <a:rPr kumimoji="0" lang="pt-BR" sz="6000" b="0" i="0" u="none" strike="noStrike" kern="1200" cap="none" spc="0" normalizeH="0" baseline="0" noProof="0" dirty="0" err="1">
                <a:ln>
                  <a:noFill/>
                </a:ln>
                <a:solidFill>
                  <a:srgbClr val="FFFFFF">
                    <a:alpha val="20000"/>
                  </a:srgbClr>
                </a:solidFill>
                <a:effectLst/>
                <a:uLnTx/>
                <a:uFillTx/>
                <a:latin typeface="Bradley Hand ITC" panose="03070402050302030203" pitchFamily="66" charset="0"/>
                <a:ea typeface="+mn-ea"/>
                <a:cs typeface="+mn-cs"/>
              </a:rPr>
              <a:t>Casetta</a:t>
            </a:r>
            <a:endParaRPr kumimoji="0" lang="pt-BR" sz="6000" b="0" i="0" u="none" strike="noStrike" kern="1200" cap="none" spc="0" normalizeH="0" baseline="0" noProof="0" dirty="0">
              <a:ln>
                <a:noFill/>
              </a:ln>
              <a:solidFill>
                <a:srgbClr val="FFFFFF">
                  <a:alpha val="20000"/>
                </a:srgbClr>
              </a:solidFill>
              <a:effectLst/>
              <a:uLnTx/>
              <a:uFillTx/>
              <a:latin typeface="Bradley Hand ITC" panose="03070402050302030203" pitchFamily="66" charset="0"/>
              <a:ea typeface="+mn-ea"/>
              <a:cs typeface="+mn-cs"/>
            </a:endParaRPr>
          </a:p>
        </p:txBody>
      </p:sp>
    </p:spTree>
    <p:extLst>
      <p:ext uri="{BB962C8B-B14F-4D97-AF65-F5344CB8AC3E}">
        <p14:creationId xmlns:p14="http://schemas.microsoft.com/office/powerpoint/2010/main" val="34732454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EB628CC-AFF5-4746-AFCB-6DA52D446B82}" type="datetimeFigureOut">
              <a:rPr kumimoji="0" lang="pt-BR" sz="12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28/02/2023</a:t>
            </a:fld>
            <a:endParaRPr kumimoji="0" lang="pt-BR"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5" name="Espaço Reservado para Rodapé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6" name="Espaço Reservado para Número de Slide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D81A01-9589-4116-9DD4-EF549873E47E}" type="slidenum">
              <a:rPr kumimoji="0" lang="pt-BR" sz="12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7" name="CaixaDeTexto 7">
            <a:extLst>
              <a:ext uri="{FF2B5EF4-FFF2-40B4-BE49-F238E27FC236}">
                <a16:creationId xmlns:a16="http://schemas.microsoft.com/office/drawing/2014/main" id="{3D64BE8B-8A47-4563-8930-5F0272B0BFD9}"/>
              </a:ext>
            </a:extLst>
          </p:cNvPr>
          <p:cNvSpPr txBox="1"/>
          <p:nvPr userDrawn="1"/>
        </p:nvSpPr>
        <p:spPr>
          <a:xfrm rot="19435882">
            <a:off x="-5666901" y="2921169"/>
            <a:ext cx="23525800" cy="1015663"/>
          </a:xfrm>
          <a:prstGeom prst="rect">
            <a:avLst/>
          </a:prstGeom>
          <a:noFill/>
        </p:spPr>
        <p:txBody>
          <a:bodyPr wrap="squar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6000" b="0" i="0" u="none" strike="noStrike" kern="1200" cap="none" spc="0" normalizeH="0" baseline="0" noProof="0" dirty="0" err="1">
                <a:ln>
                  <a:noFill/>
                </a:ln>
                <a:solidFill>
                  <a:srgbClr val="FFFFFF">
                    <a:alpha val="20000"/>
                  </a:srgbClr>
                </a:solidFill>
                <a:effectLst/>
                <a:uLnTx/>
                <a:uFillTx/>
                <a:latin typeface="Bradley Hand ITC" panose="03070402050302030203" pitchFamily="66" charset="0"/>
                <a:ea typeface="+mn-ea"/>
                <a:cs typeface="+mn-cs"/>
              </a:rPr>
              <a:t>Profº</a:t>
            </a:r>
            <a:r>
              <a:rPr kumimoji="0" lang="pt-BR" sz="6000" b="0" i="0" u="none" strike="noStrike" kern="1200" cap="none" spc="0" normalizeH="0" baseline="0" noProof="0" dirty="0">
                <a:ln>
                  <a:noFill/>
                </a:ln>
                <a:solidFill>
                  <a:srgbClr val="FFFFFF">
                    <a:alpha val="20000"/>
                  </a:srgbClr>
                </a:solidFill>
                <a:effectLst/>
                <a:uLnTx/>
                <a:uFillTx/>
                <a:latin typeface="Bradley Hand ITC" panose="03070402050302030203" pitchFamily="66" charset="0"/>
                <a:ea typeface="+mn-ea"/>
                <a:cs typeface="+mn-cs"/>
              </a:rPr>
              <a:t> Evandro Luiz </a:t>
            </a:r>
            <a:r>
              <a:rPr kumimoji="0" lang="pt-BR" sz="6000" b="0" i="0" u="none" strike="noStrike" kern="1200" cap="none" spc="0" normalizeH="0" baseline="0" noProof="0" dirty="0" err="1">
                <a:ln>
                  <a:noFill/>
                </a:ln>
                <a:solidFill>
                  <a:srgbClr val="FFFFFF">
                    <a:alpha val="20000"/>
                  </a:srgbClr>
                </a:solidFill>
                <a:effectLst/>
                <a:uLnTx/>
                <a:uFillTx/>
                <a:latin typeface="Bradley Hand ITC" panose="03070402050302030203" pitchFamily="66" charset="0"/>
                <a:ea typeface="+mn-ea"/>
                <a:cs typeface="+mn-cs"/>
              </a:rPr>
              <a:t>Casetta</a:t>
            </a:r>
            <a:endParaRPr kumimoji="0" lang="pt-BR" sz="6000" b="0" i="0" u="none" strike="noStrike" kern="1200" cap="none" spc="0" normalizeH="0" baseline="0" noProof="0" dirty="0">
              <a:ln>
                <a:noFill/>
              </a:ln>
              <a:solidFill>
                <a:srgbClr val="FFFFFF">
                  <a:alpha val="20000"/>
                </a:srgbClr>
              </a:solidFill>
              <a:effectLst/>
              <a:uLnTx/>
              <a:uFillTx/>
              <a:latin typeface="Bradley Hand ITC" panose="03070402050302030203" pitchFamily="66" charset="0"/>
              <a:ea typeface="+mn-ea"/>
              <a:cs typeface="+mn-cs"/>
            </a:endParaRPr>
          </a:p>
        </p:txBody>
      </p:sp>
    </p:spTree>
    <p:extLst>
      <p:ext uri="{BB962C8B-B14F-4D97-AF65-F5344CB8AC3E}">
        <p14:creationId xmlns:p14="http://schemas.microsoft.com/office/powerpoint/2010/main" val="5151647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28600"/>
            <a:ext cx="2743200" cy="5867400"/>
          </a:xfr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609600" y="228600"/>
            <a:ext cx="8026400" cy="5867400"/>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EB628CC-AFF5-4746-AFCB-6DA52D446B82}" type="datetimeFigureOut">
              <a:rPr kumimoji="0" lang="pt-BR" sz="12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28/02/2023</a:t>
            </a:fld>
            <a:endParaRPr kumimoji="0" lang="pt-BR"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5" name="Espaço Reservado para Rodapé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6" name="Espaço Reservado para Número de Slide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D81A01-9589-4116-9DD4-EF549873E47E}" type="slidenum">
              <a:rPr kumimoji="0" lang="pt-BR" sz="12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7" name="CaixaDeTexto 7">
            <a:extLst>
              <a:ext uri="{FF2B5EF4-FFF2-40B4-BE49-F238E27FC236}">
                <a16:creationId xmlns:a16="http://schemas.microsoft.com/office/drawing/2014/main" id="{CB551DE6-6FEB-45C3-8E75-1B81FA46CC30}"/>
              </a:ext>
            </a:extLst>
          </p:cNvPr>
          <p:cNvSpPr txBox="1"/>
          <p:nvPr userDrawn="1"/>
        </p:nvSpPr>
        <p:spPr>
          <a:xfrm rot="19435882">
            <a:off x="-5666901" y="2921169"/>
            <a:ext cx="23525800" cy="1015663"/>
          </a:xfrm>
          <a:prstGeom prst="rect">
            <a:avLst/>
          </a:prstGeom>
          <a:noFill/>
        </p:spPr>
        <p:txBody>
          <a:bodyPr wrap="squar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6000" b="0" i="0" u="none" strike="noStrike" kern="1200" cap="none" spc="0" normalizeH="0" baseline="0" noProof="0" dirty="0" err="1">
                <a:ln>
                  <a:noFill/>
                </a:ln>
                <a:solidFill>
                  <a:srgbClr val="FFFFFF">
                    <a:alpha val="20000"/>
                  </a:srgbClr>
                </a:solidFill>
                <a:effectLst/>
                <a:uLnTx/>
                <a:uFillTx/>
                <a:latin typeface="Bradley Hand ITC" panose="03070402050302030203" pitchFamily="66" charset="0"/>
                <a:ea typeface="+mn-ea"/>
                <a:cs typeface="+mn-cs"/>
              </a:rPr>
              <a:t>Profº</a:t>
            </a:r>
            <a:r>
              <a:rPr kumimoji="0" lang="pt-BR" sz="6000" b="0" i="0" u="none" strike="noStrike" kern="1200" cap="none" spc="0" normalizeH="0" baseline="0" noProof="0" dirty="0">
                <a:ln>
                  <a:noFill/>
                </a:ln>
                <a:solidFill>
                  <a:srgbClr val="FFFFFF">
                    <a:alpha val="20000"/>
                  </a:srgbClr>
                </a:solidFill>
                <a:effectLst/>
                <a:uLnTx/>
                <a:uFillTx/>
                <a:latin typeface="Bradley Hand ITC" panose="03070402050302030203" pitchFamily="66" charset="0"/>
                <a:ea typeface="+mn-ea"/>
                <a:cs typeface="+mn-cs"/>
              </a:rPr>
              <a:t> Evandro Luiz </a:t>
            </a:r>
            <a:r>
              <a:rPr kumimoji="0" lang="pt-BR" sz="6000" b="0" i="0" u="none" strike="noStrike" kern="1200" cap="none" spc="0" normalizeH="0" baseline="0" noProof="0" dirty="0" err="1">
                <a:ln>
                  <a:noFill/>
                </a:ln>
                <a:solidFill>
                  <a:srgbClr val="FFFFFF">
                    <a:alpha val="20000"/>
                  </a:srgbClr>
                </a:solidFill>
                <a:effectLst/>
                <a:uLnTx/>
                <a:uFillTx/>
                <a:latin typeface="Bradley Hand ITC" panose="03070402050302030203" pitchFamily="66" charset="0"/>
                <a:ea typeface="+mn-ea"/>
                <a:cs typeface="+mn-cs"/>
              </a:rPr>
              <a:t>Casetta</a:t>
            </a:r>
            <a:endParaRPr kumimoji="0" lang="pt-BR" sz="6000" b="0" i="0" u="none" strike="noStrike" kern="1200" cap="none" spc="0" normalizeH="0" baseline="0" noProof="0" dirty="0">
              <a:ln>
                <a:noFill/>
              </a:ln>
              <a:solidFill>
                <a:srgbClr val="FFFFFF">
                  <a:alpha val="20000"/>
                </a:srgbClr>
              </a:solidFill>
              <a:effectLst/>
              <a:uLnTx/>
              <a:uFillTx/>
              <a:latin typeface="Bradley Hand ITC" panose="03070402050302030203" pitchFamily="66" charset="0"/>
              <a:ea typeface="+mn-ea"/>
              <a:cs typeface="+mn-cs"/>
            </a:endParaRPr>
          </a:p>
        </p:txBody>
      </p:sp>
    </p:spTree>
    <p:extLst>
      <p:ext uri="{BB962C8B-B14F-4D97-AF65-F5344CB8AC3E}">
        <p14:creationId xmlns:p14="http://schemas.microsoft.com/office/powerpoint/2010/main" val="3170188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4397453A-EDD3-4731-8E43-217C5D2D7C67}" type="datetimeFigureOut">
              <a:rPr lang="pt-BR" smtClean="0"/>
              <a:t>28/02/2023</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B46D2BA2-B8C9-420C-AB4F-8B34DBBE71AE}" type="slidenum">
              <a:rPr lang="pt-BR" smtClean="0"/>
              <a:t>‹nº›</a:t>
            </a:fld>
            <a:endParaRPr lang="pt-BR"/>
          </a:p>
        </p:txBody>
      </p:sp>
    </p:spTree>
    <p:extLst>
      <p:ext uri="{BB962C8B-B14F-4D97-AF65-F5344CB8AC3E}">
        <p14:creationId xmlns:p14="http://schemas.microsoft.com/office/powerpoint/2010/main" val="1850692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4397453A-EDD3-4731-8E43-217C5D2D7C67}" type="datetimeFigureOut">
              <a:rPr lang="pt-BR" smtClean="0"/>
              <a:t>28/02/2023</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B46D2BA2-B8C9-420C-AB4F-8B34DBBE71AE}" type="slidenum">
              <a:rPr lang="pt-BR" smtClean="0"/>
              <a:t>‹nº›</a:t>
            </a:fld>
            <a:endParaRPr lang="pt-BR"/>
          </a:p>
        </p:txBody>
      </p:sp>
    </p:spTree>
    <p:extLst>
      <p:ext uri="{BB962C8B-B14F-4D97-AF65-F5344CB8AC3E}">
        <p14:creationId xmlns:p14="http://schemas.microsoft.com/office/powerpoint/2010/main" val="1552752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4397453A-EDD3-4731-8E43-217C5D2D7C67}" type="datetimeFigureOut">
              <a:rPr lang="pt-BR" smtClean="0"/>
              <a:t>28/02/2023</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B46D2BA2-B8C9-420C-AB4F-8B34DBBE71AE}" type="slidenum">
              <a:rPr lang="pt-BR" smtClean="0"/>
              <a:t>‹nº›</a:t>
            </a:fld>
            <a:endParaRPr lang="pt-BR"/>
          </a:p>
        </p:txBody>
      </p:sp>
    </p:spTree>
    <p:extLst>
      <p:ext uri="{BB962C8B-B14F-4D97-AF65-F5344CB8AC3E}">
        <p14:creationId xmlns:p14="http://schemas.microsoft.com/office/powerpoint/2010/main" val="638436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1" y="273050"/>
            <a:ext cx="4011084" cy="1162050"/>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4397453A-EDD3-4731-8E43-217C5D2D7C67}" type="datetimeFigureOut">
              <a:rPr lang="pt-BR" smtClean="0"/>
              <a:t>28/02/2023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46D2BA2-B8C9-420C-AB4F-8B34DBBE71AE}" type="slidenum">
              <a:rPr lang="pt-BR" smtClean="0"/>
              <a:t>‹nº›</a:t>
            </a:fld>
            <a:endParaRPr lang="pt-BR"/>
          </a:p>
        </p:txBody>
      </p:sp>
    </p:spTree>
    <p:extLst>
      <p:ext uri="{BB962C8B-B14F-4D97-AF65-F5344CB8AC3E}">
        <p14:creationId xmlns:p14="http://schemas.microsoft.com/office/powerpoint/2010/main" val="324637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4397453A-EDD3-4731-8E43-217C5D2D7C67}" type="datetimeFigureOut">
              <a:rPr lang="pt-BR" smtClean="0"/>
              <a:t>28/02/2023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46D2BA2-B8C9-420C-AB4F-8B34DBBE71AE}" type="slidenum">
              <a:rPr lang="pt-BR" smtClean="0"/>
              <a:t>‹nº›</a:t>
            </a:fld>
            <a:endParaRPr lang="pt-BR"/>
          </a:p>
        </p:txBody>
      </p:sp>
    </p:spTree>
    <p:extLst>
      <p:ext uri="{BB962C8B-B14F-4D97-AF65-F5344CB8AC3E}">
        <p14:creationId xmlns:p14="http://schemas.microsoft.com/office/powerpoint/2010/main" val="3487790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5000">
              <a:srgbClr val="00B0F0"/>
            </a:gs>
            <a:gs pos="100000">
              <a:schemeClr val="bg2">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97453A-EDD3-4731-8E43-217C5D2D7C67}" type="datetimeFigureOut">
              <a:rPr lang="pt-BR" smtClean="0"/>
              <a:t>28/02/2023</a:t>
            </a:fld>
            <a:endParaRPr lang="pt-BR"/>
          </a:p>
        </p:txBody>
      </p:sp>
      <p:sp>
        <p:nvSpPr>
          <p:cNvPr id="5" name="Espaço Reservado para Rodapé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6D2BA2-B8C9-420C-AB4F-8B34DBBE71AE}" type="slidenum">
              <a:rPr lang="pt-BR" smtClean="0"/>
              <a:t>‹nº›</a:t>
            </a:fld>
            <a:endParaRPr lang="pt-BR"/>
          </a:p>
        </p:txBody>
      </p:sp>
      <p:sp>
        <p:nvSpPr>
          <p:cNvPr id="7" name="CaixaDeTexto 7">
            <a:extLst>
              <a:ext uri="{FF2B5EF4-FFF2-40B4-BE49-F238E27FC236}">
                <a16:creationId xmlns:a16="http://schemas.microsoft.com/office/drawing/2014/main" id="{B135BC6F-2AC8-4C05-9FC8-C46CD24C6257}"/>
              </a:ext>
            </a:extLst>
          </p:cNvPr>
          <p:cNvSpPr txBox="1"/>
          <p:nvPr userDrawn="1"/>
        </p:nvSpPr>
        <p:spPr>
          <a:xfrm rot="19435882">
            <a:off x="-5666901" y="2921169"/>
            <a:ext cx="23525800" cy="1015663"/>
          </a:xfrm>
          <a:prstGeom prst="rect">
            <a:avLst/>
          </a:prstGeom>
          <a:noFill/>
        </p:spPr>
        <p:txBody>
          <a:bodyPr wrap="squar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t-BR" sz="6000" dirty="0" err="1">
                <a:solidFill>
                  <a:schemeClr val="bg1">
                    <a:alpha val="20000"/>
                  </a:schemeClr>
                </a:solidFill>
                <a:latin typeface="Bradley Hand ITC" panose="03070402050302030203" pitchFamily="66" charset="0"/>
              </a:rPr>
              <a:t>Profº</a:t>
            </a:r>
            <a:r>
              <a:rPr lang="pt-BR" sz="6000" dirty="0">
                <a:solidFill>
                  <a:schemeClr val="bg1">
                    <a:alpha val="20000"/>
                  </a:schemeClr>
                </a:solidFill>
                <a:latin typeface="Bradley Hand ITC" panose="03070402050302030203" pitchFamily="66" charset="0"/>
              </a:rPr>
              <a:t> Evandro Luiz </a:t>
            </a:r>
            <a:r>
              <a:rPr lang="pt-BR" sz="6000" dirty="0" err="1">
                <a:solidFill>
                  <a:schemeClr val="bg1">
                    <a:alpha val="20000"/>
                  </a:schemeClr>
                </a:solidFill>
                <a:latin typeface="Bradley Hand ITC" panose="03070402050302030203" pitchFamily="66" charset="0"/>
              </a:rPr>
              <a:t>Casetta</a:t>
            </a:r>
            <a:endParaRPr lang="pt-BR" sz="6000" dirty="0">
              <a:solidFill>
                <a:schemeClr val="bg1">
                  <a:alpha val="20000"/>
                </a:schemeClr>
              </a:solidFill>
              <a:latin typeface="Bradley Hand ITC" panose="03070402050302030203" pitchFamily="66" charset="0"/>
            </a:endParaRPr>
          </a:p>
        </p:txBody>
      </p:sp>
    </p:spTree>
    <p:extLst>
      <p:ext uri="{BB962C8B-B14F-4D97-AF65-F5344CB8AC3E}">
        <p14:creationId xmlns:p14="http://schemas.microsoft.com/office/powerpoint/2010/main" val="2428432802"/>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042BD4-C97D-407B-AE28-0ACCEB4189BF}" type="datetimeFigureOut">
              <a:rPr lang="pt-BR" smtClean="0"/>
              <a:t>28/02/2023</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704AF-D0BB-43A7-9B01-C562D1939B7F}" type="slidenum">
              <a:rPr lang="pt-BR" smtClean="0"/>
              <a:t>‹nº›</a:t>
            </a:fld>
            <a:endParaRPr lang="pt-BR"/>
          </a:p>
        </p:txBody>
      </p:sp>
      <p:sp>
        <p:nvSpPr>
          <p:cNvPr id="7" name="CaixaDeTexto 7">
            <a:extLst>
              <a:ext uri="{FF2B5EF4-FFF2-40B4-BE49-F238E27FC236}">
                <a16:creationId xmlns:a16="http://schemas.microsoft.com/office/drawing/2014/main" id="{B135BC6F-2AC8-4C05-9FC8-C46CD24C6257}"/>
              </a:ext>
            </a:extLst>
          </p:cNvPr>
          <p:cNvSpPr txBox="1"/>
          <p:nvPr userDrawn="1"/>
        </p:nvSpPr>
        <p:spPr>
          <a:xfrm rot="19435882">
            <a:off x="-2726175" y="2921168"/>
            <a:ext cx="17644350" cy="1015663"/>
          </a:xfrm>
          <a:prstGeom prst="rect">
            <a:avLst/>
          </a:prstGeom>
          <a:noFill/>
        </p:spPr>
        <p:txBody>
          <a:bodyPr wrap="squar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t-BR" sz="6000" dirty="0" err="1">
                <a:solidFill>
                  <a:schemeClr val="bg1">
                    <a:alpha val="20000"/>
                  </a:schemeClr>
                </a:solidFill>
                <a:latin typeface="Bradley Hand ITC" panose="03070402050302030203" pitchFamily="66" charset="0"/>
              </a:rPr>
              <a:t>Profº</a:t>
            </a:r>
            <a:r>
              <a:rPr lang="pt-BR" sz="6000" dirty="0">
                <a:solidFill>
                  <a:schemeClr val="bg1">
                    <a:alpha val="20000"/>
                  </a:schemeClr>
                </a:solidFill>
                <a:latin typeface="Bradley Hand ITC" panose="03070402050302030203" pitchFamily="66" charset="0"/>
              </a:rPr>
              <a:t> Evandro Luiz </a:t>
            </a:r>
            <a:r>
              <a:rPr lang="pt-BR" sz="6000" dirty="0" err="1">
                <a:solidFill>
                  <a:schemeClr val="bg1">
                    <a:alpha val="20000"/>
                  </a:schemeClr>
                </a:solidFill>
                <a:latin typeface="Bradley Hand ITC" panose="03070402050302030203" pitchFamily="66" charset="0"/>
              </a:rPr>
              <a:t>Casetta</a:t>
            </a:r>
            <a:endParaRPr lang="pt-BR" sz="6000" dirty="0">
              <a:solidFill>
                <a:schemeClr val="bg1">
                  <a:alpha val="20000"/>
                </a:schemeClr>
              </a:solidFill>
              <a:latin typeface="Bradley Hand ITC" panose="03070402050302030203" pitchFamily="66" charset="0"/>
            </a:endParaRPr>
          </a:p>
        </p:txBody>
      </p:sp>
    </p:spTree>
    <p:extLst>
      <p:ext uri="{BB962C8B-B14F-4D97-AF65-F5344CB8AC3E}">
        <p14:creationId xmlns:p14="http://schemas.microsoft.com/office/powerpoint/2010/main" val="282289665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4A8225-71E7-409E-8D58-0FF53D303482}" type="datetimeFigureOut">
              <a:rPr lang="pt-BR" smtClean="0"/>
              <a:t>28/02/2023</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FBF4B3-8FFA-45EE-9E94-66953768BC66}" type="slidenum">
              <a:rPr lang="pt-BR" smtClean="0"/>
              <a:t>‹nº›</a:t>
            </a:fld>
            <a:endParaRPr lang="pt-BR"/>
          </a:p>
        </p:txBody>
      </p:sp>
      <p:sp>
        <p:nvSpPr>
          <p:cNvPr id="7" name="CaixaDeTexto 7">
            <a:extLst>
              <a:ext uri="{FF2B5EF4-FFF2-40B4-BE49-F238E27FC236}">
                <a16:creationId xmlns:a16="http://schemas.microsoft.com/office/drawing/2014/main" id="{D99948CA-FA45-46CC-9B94-883743DFF217}"/>
              </a:ext>
            </a:extLst>
          </p:cNvPr>
          <p:cNvSpPr txBox="1"/>
          <p:nvPr userDrawn="1"/>
        </p:nvSpPr>
        <p:spPr>
          <a:xfrm rot="19435882">
            <a:off x="-4250175" y="2921168"/>
            <a:ext cx="17644350" cy="1015663"/>
          </a:xfrm>
          <a:prstGeom prst="rect">
            <a:avLst/>
          </a:prstGeom>
          <a:noFill/>
        </p:spPr>
        <p:txBody>
          <a:bodyPr wrap="squar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t-BR" sz="6000" dirty="0" err="1">
                <a:solidFill>
                  <a:schemeClr val="bg1">
                    <a:alpha val="20000"/>
                  </a:schemeClr>
                </a:solidFill>
                <a:latin typeface="Bradley Hand ITC" panose="03070402050302030203" pitchFamily="66" charset="0"/>
              </a:rPr>
              <a:t>Profº</a:t>
            </a:r>
            <a:r>
              <a:rPr lang="pt-BR" sz="6000" dirty="0">
                <a:solidFill>
                  <a:schemeClr val="bg1">
                    <a:alpha val="20000"/>
                  </a:schemeClr>
                </a:solidFill>
                <a:latin typeface="Bradley Hand ITC" panose="03070402050302030203" pitchFamily="66" charset="0"/>
              </a:rPr>
              <a:t> Evandro Luiz </a:t>
            </a:r>
            <a:r>
              <a:rPr lang="pt-BR" sz="6000" dirty="0" err="1">
                <a:solidFill>
                  <a:schemeClr val="bg1">
                    <a:alpha val="20000"/>
                  </a:schemeClr>
                </a:solidFill>
                <a:latin typeface="Bradley Hand ITC" panose="03070402050302030203" pitchFamily="66" charset="0"/>
              </a:rPr>
              <a:t>Casetta</a:t>
            </a:r>
            <a:endParaRPr lang="pt-BR" sz="6000" dirty="0">
              <a:solidFill>
                <a:schemeClr val="bg1">
                  <a:alpha val="20000"/>
                </a:schemeClr>
              </a:solidFill>
              <a:latin typeface="Bradley Hand ITC" panose="03070402050302030203" pitchFamily="66" charset="0"/>
            </a:endParaRPr>
          </a:p>
        </p:txBody>
      </p:sp>
    </p:spTree>
    <p:extLst>
      <p:ext uri="{BB962C8B-B14F-4D97-AF65-F5344CB8AC3E}">
        <p14:creationId xmlns:p14="http://schemas.microsoft.com/office/powerpoint/2010/main" val="349783013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7000">
              <a:srgbClr val="0000CC"/>
            </a:gs>
            <a:gs pos="99000">
              <a:schemeClr val="accent1">
                <a:lumMod val="45000"/>
                <a:lumOff val="55000"/>
              </a:schemeClr>
            </a:gs>
            <a:gs pos="96000">
              <a:schemeClr val="accent1">
                <a:lumMod val="45000"/>
                <a:lumOff val="55000"/>
              </a:schemeClr>
            </a:gs>
            <a:gs pos="97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2192000" cy="6858000"/>
            <a:chOff x="0" y="0"/>
            <a:chExt cx="5760" cy="4320"/>
          </a:xfrm>
        </p:grpSpPr>
        <p:sp>
          <p:nvSpPr>
            <p:cNvPr id="12291"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Arial"/>
                <a:ea typeface="+mn-ea"/>
                <a:cs typeface="+mn-cs"/>
              </a:endParaRPr>
            </a:p>
          </p:txBody>
        </p:sp>
        <p:sp>
          <p:nvSpPr>
            <p:cNvPr id="12292"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2293"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3" name="Group 6"/>
          <p:cNvGrpSpPr>
            <a:grpSpLocks/>
          </p:cNvGrpSpPr>
          <p:nvPr/>
        </p:nvGrpSpPr>
        <p:grpSpPr bwMode="auto">
          <a:xfrm>
            <a:off x="0" y="6019800"/>
            <a:ext cx="10464800" cy="857250"/>
            <a:chOff x="0" y="3792"/>
            <a:chExt cx="4944" cy="540"/>
          </a:xfrm>
        </p:grpSpPr>
        <p:sp>
          <p:nvSpPr>
            <p:cNvPr id="12295"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4" name="Group 8"/>
            <p:cNvGrpSpPr>
              <a:grpSpLocks/>
            </p:cNvGrpSpPr>
            <p:nvPr userDrawn="1"/>
          </p:nvGrpSpPr>
          <p:grpSpPr bwMode="auto">
            <a:xfrm>
              <a:off x="2486" y="3792"/>
              <a:ext cx="2458" cy="540"/>
              <a:chOff x="2486" y="3792"/>
              <a:chExt cx="2458" cy="540"/>
            </a:xfrm>
          </p:grpSpPr>
          <p:sp>
            <p:nvSpPr>
              <p:cNvPr id="12297"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Arial"/>
                  <a:ea typeface="+mn-ea"/>
                  <a:cs typeface="+mn-cs"/>
                </a:endParaRPr>
              </a:p>
            </p:txBody>
          </p:sp>
          <p:sp>
            <p:nvSpPr>
              <p:cNvPr id="12298"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Arial"/>
                  <a:ea typeface="+mn-ea"/>
                  <a:cs typeface="+mn-cs"/>
                </a:endParaRPr>
              </a:p>
            </p:txBody>
          </p:sp>
          <p:sp>
            <p:nvSpPr>
              <p:cNvPr id="12299"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Arial"/>
                  <a:ea typeface="+mn-ea"/>
                  <a:cs typeface="+mn-cs"/>
                </a:endParaRPr>
              </a:p>
            </p:txBody>
          </p:sp>
          <p:sp>
            <p:nvSpPr>
              <p:cNvPr id="12300"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Arial"/>
                  <a:ea typeface="+mn-ea"/>
                  <a:cs typeface="+mn-cs"/>
                </a:endParaRPr>
              </a:p>
            </p:txBody>
          </p:sp>
          <p:sp>
            <p:nvSpPr>
              <p:cNvPr id="12301"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2302"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5" name="Group 15"/>
          <p:cNvGrpSpPr>
            <a:grpSpLocks/>
          </p:cNvGrpSpPr>
          <p:nvPr/>
        </p:nvGrpSpPr>
        <p:grpSpPr bwMode="auto">
          <a:xfrm>
            <a:off x="836085" y="6021388"/>
            <a:ext cx="7579783" cy="849312"/>
            <a:chOff x="395" y="3793"/>
            <a:chExt cx="3581" cy="535"/>
          </a:xfrm>
        </p:grpSpPr>
        <p:sp>
          <p:nvSpPr>
            <p:cNvPr id="12304"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Arial"/>
                <a:ea typeface="+mn-ea"/>
                <a:cs typeface="+mn-cs"/>
              </a:endParaRPr>
            </a:p>
          </p:txBody>
        </p:sp>
        <p:sp>
          <p:nvSpPr>
            <p:cNvPr id="12305"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Arial"/>
                <a:ea typeface="+mn-ea"/>
                <a:cs typeface="+mn-cs"/>
              </a:endParaRPr>
            </a:p>
          </p:txBody>
        </p:sp>
        <p:sp>
          <p:nvSpPr>
            <p:cNvPr id="12306"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Arial"/>
                <a:ea typeface="+mn-ea"/>
                <a:cs typeface="+mn-cs"/>
              </a:endParaRPr>
            </a:p>
          </p:txBody>
        </p:sp>
        <p:sp>
          <p:nvSpPr>
            <p:cNvPr id="12307"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Arial"/>
                <a:ea typeface="+mn-ea"/>
                <a:cs typeface="+mn-cs"/>
              </a:endParaRPr>
            </a:p>
          </p:txBody>
        </p:sp>
        <p:sp>
          <p:nvSpPr>
            <p:cNvPr id="12308"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Arial"/>
                <a:ea typeface="+mn-ea"/>
                <a:cs typeface="+mn-cs"/>
              </a:endParaRPr>
            </a:p>
          </p:txBody>
        </p:sp>
        <p:sp>
          <p:nvSpPr>
            <p:cNvPr id="12309"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2310"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t-BR"/>
              <a:t>Clique para editar o estilo do título mestre</a:t>
            </a:r>
          </a:p>
        </p:txBody>
      </p:sp>
      <p:sp>
        <p:nvSpPr>
          <p:cNvPr id="1231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BR" dirty="0"/>
              <a:t>Clique para editar os estilos do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12312"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EB628CC-AFF5-4746-AFCB-6DA52D446B82}" type="datetimeFigureOut">
              <a:rPr kumimoji="0" lang="pt-BR" sz="12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28/02/2023</a:t>
            </a:fld>
            <a:endParaRPr kumimoji="0" lang="pt-BR"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12313"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12314"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D81A01-9589-4116-9DD4-EF549873E47E}" type="slidenum">
              <a:rPr kumimoji="0" lang="pt-BR" sz="12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27" name="CaixaDeTexto 7">
            <a:extLst>
              <a:ext uri="{FF2B5EF4-FFF2-40B4-BE49-F238E27FC236}">
                <a16:creationId xmlns:a16="http://schemas.microsoft.com/office/drawing/2014/main" id="{66F3113E-59E1-481B-BBF9-FC8AB9A06221}"/>
              </a:ext>
            </a:extLst>
          </p:cNvPr>
          <p:cNvSpPr txBox="1"/>
          <p:nvPr userDrawn="1"/>
        </p:nvSpPr>
        <p:spPr>
          <a:xfrm rot="19435882">
            <a:off x="-5666901" y="2921169"/>
            <a:ext cx="23525800" cy="1015663"/>
          </a:xfrm>
          <a:prstGeom prst="rect">
            <a:avLst/>
          </a:prstGeom>
          <a:noFill/>
        </p:spPr>
        <p:txBody>
          <a:bodyPr wrap="squar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6000" b="0" i="0" u="none" strike="noStrike" kern="1200" cap="none" spc="0" normalizeH="0" baseline="0" noProof="0" dirty="0" err="1">
                <a:ln>
                  <a:noFill/>
                </a:ln>
                <a:solidFill>
                  <a:srgbClr val="FFFFFF">
                    <a:alpha val="20000"/>
                  </a:srgbClr>
                </a:solidFill>
                <a:effectLst/>
                <a:uLnTx/>
                <a:uFillTx/>
                <a:latin typeface="Bradley Hand ITC" panose="03070402050302030203" pitchFamily="66" charset="0"/>
                <a:ea typeface="+mn-ea"/>
                <a:cs typeface="+mn-cs"/>
              </a:rPr>
              <a:t>Profº</a:t>
            </a:r>
            <a:r>
              <a:rPr kumimoji="0" lang="pt-BR" sz="6000" b="0" i="0" u="none" strike="noStrike" kern="1200" cap="none" spc="0" normalizeH="0" baseline="0" noProof="0" dirty="0">
                <a:ln>
                  <a:noFill/>
                </a:ln>
                <a:solidFill>
                  <a:srgbClr val="FFFFFF">
                    <a:alpha val="20000"/>
                  </a:srgbClr>
                </a:solidFill>
                <a:effectLst/>
                <a:uLnTx/>
                <a:uFillTx/>
                <a:latin typeface="Bradley Hand ITC" panose="03070402050302030203" pitchFamily="66" charset="0"/>
                <a:ea typeface="+mn-ea"/>
                <a:cs typeface="+mn-cs"/>
              </a:rPr>
              <a:t> Evandro Luiz </a:t>
            </a:r>
            <a:r>
              <a:rPr kumimoji="0" lang="pt-BR" sz="6000" b="0" i="0" u="none" strike="noStrike" kern="1200" cap="none" spc="0" normalizeH="0" baseline="0" noProof="0" dirty="0" err="1">
                <a:ln>
                  <a:noFill/>
                </a:ln>
                <a:solidFill>
                  <a:srgbClr val="FFFFFF">
                    <a:alpha val="20000"/>
                  </a:srgbClr>
                </a:solidFill>
                <a:effectLst/>
                <a:uLnTx/>
                <a:uFillTx/>
                <a:latin typeface="Bradley Hand ITC" panose="03070402050302030203" pitchFamily="66" charset="0"/>
                <a:ea typeface="+mn-ea"/>
                <a:cs typeface="+mn-cs"/>
              </a:rPr>
              <a:t>Casetta</a:t>
            </a:r>
            <a:endParaRPr kumimoji="0" lang="pt-BR" sz="6000" b="0" i="0" u="none" strike="noStrike" kern="1200" cap="none" spc="0" normalizeH="0" baseline="0" noProof="0" dirty="0">
              <a:ln>
                <a:noFill/>
              </a:ln>
              <a:solidFill>
                <a:srgbClr val="FFFFFF">
                  <a:alpha val="20000"/>
                </a:srgbClr>
              </a:solidFill>
              <a:effectLst/>
              <a:uLnTx/>
              <a:uFillTx/>
              <a:latin typeface="Bradley Hand ITC" panose="03070402050302030203" pitchFamily="66" charset="0"/>
              <a:ea typeface="+mn-ea"/>
              <a:cs typeface="+mn-cs"/>
            </a:endParaRPr>
          </a:p>
        </p:txBody>
      </p:sp>
    </p:spTree>
    <p:extLst>
      <p:ext uri="{BB962C8B-B14F-4D97-AF65-F5344CB8AC3E}">
        <p14:creationId xmlns:p14="http://schemas.microsoft.com/office/powerpoint/2010/main" val="3044330261"/>
      </p:ext>
    </p:extLst>
  </p:cSld>
  <p:clrMap bg1="dk2" tx1="lt1" bg2="dk1"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9.xml"/><Relationship Id="rId4" Type="http://schemas.openxmlformats.org/officeDocument/2006/relationships/image" Target="../media/image19.jpeg"/></Relationships>
</file>

<file path=ppt/slides/_rels/slide3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eg"/><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9.xml"/><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2.bp.blogspot.com/-COfZOyfjcJY/WC9XS9kY4SI/AAAAAAAAFPA/Onrar2vl46gZAaGPV52XdAiTVjSt52CZACEw/s1600/Quest%C3%A3o_16.png" TargetMode="External"/><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0.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C58FDED-F0B5-4A5D-A85D-AEE92774EC7F}"/>
              </a:ext>
            </a:extLst>
          </p:cNvPr>
          <p:cNvSpPr txBox="1"/>
          <p:nvPr/>
        </p:nvSpPr>
        <p:spPr>
          <a:xfrm>
            <a:off x="1847528" y="1484784"/>
            <a:ext cx="8699818" cy="2923877"/>
          </a:xfrm>
          <a:prstGeom prst="rect">
            <a:avLst/>
          </a:prstGeom>
          <a:noFill/>
        </p:spPr>
        <p:txBody>
          <a:bodyPr wrap="none" rtlCol="0">
            <a:spAutoFit/>
          </a:bodyPr>
          <a:lstStyle/>
          <a:p>
            <a:pPr algn="ctr"/>
            <a:r>
              <a:rPr lang="pt-BR" sz="7200" b="1" dirty="0">
                <a:solidFill>
                  <a:srgbClr val="FFFF00"/>
                </a:solidFill>
                <a:latin typeface="Arial" panose="020B0604020202020204" pitchFamily="34" charset="0"/>
                <a:cs typeface="Arial" panose="020B0604020202020204" pitchFamily="34" charset="0"/>
              </a:rPr>
              <a:t>Introdução à </a:t>
            </a:r>
          </a:p>
          <a:p>
            <a:pPr algn="ctr"/>
            <a:r>
              <a:rPr lang="pt-BR" sz="7200" b="1" dirty="0">
                <a:solidFill>
                  <a:srgbClr val="FFFF00"/>
                </a:solidFill>
                <a:latin typeface="Arial" panose="020B0604020202020204" pitchFamily="34" charset="0"/>
                <a:cs typeface="Arial" panose="020B0604020202020204" pitchFamily="34" charset="0"/>
              </a:rPr>
              <a:t>Geografia do </a:t>
            </a:r>
            <a:r>
              <a:rPr lang="pt-BR" sz="7200" b="1" dirty="0" smtClean="0">
                <a:solidFill>
                  <a:srgbClr val="FFFF00"/>
                </a:solidFill>
                <a:latin typeface="Arial" panose="020B0604020202020204" pitchFamily="34" charset="0"/>
                <a:cs typeface="Arial" panose="020B0604020202020204" pitchFamily="34" charset="0"/>
              </a:rPr>
              <a:t>Brasil</a:t>
            </a:r>
          </a:p>
          <a:p>
            <a:pPr algn="ctr"/>
            <a:r>
              <a:rPr lang="pt-BR" sz="4000" b="1" dirty="0" smtClean="0">
                <a:solidFill>
                  <a:srgbClr val="FFFF00"/>
                </a:solidFill>
                <a:latin typeface="Arial" panose="020B0604020202020204" pitchFamily="34" charset="0"/>
                <a:cs typeface="Arial" panose="020B0604020202020204" pitchFamily="34" charset="0"/>
              </a:rPr>
              <a:t>Parte 2</a:t>
            </a:r>
            <a:endParaRPr lang="pt-BR" sz="4000" b="1" dirty="0">
              <a:solidFill>
                <a:srgbClr val="FFFF00"/>
              </a:solidFill>
              <a:latin typeface="Arial" panose="020B0604020202020204" pitchFamily="34" charset="0"/>
              <a:cs typeface="Arial" panose="020B0604020202020204" pitchFamily="34" charset="0"/>
            </a:endParaRPr>
          </a:p>
        </p:txBody>
      </p:sp>
      <p:sp>
        <p:nvSpPr>
          <p:cNvPr id="3" name="CaixaDeTexto 2">
            <a:extLst>
              <a:ext uri="{FF2B5EF4-FFF2-40B4-BE49-F238E27FC236}">
                <a16:creationId xmlns:a16="http://schemas.microsoft.com/office/drawing/2014/main" id="{3CFB4844-EF02-4B05-BEE7-52345FA7E7EA}"/>
              </a:ext>
            </a:extLst>
          </p:cNvPr>
          <p:cNvSpPr txBox="1"/>
          <p:nvPr/>
        </p:nvSpPr>
        <p:spPr>
          <a:xfrm>
            <a:off x="407368" y="5805264"/>
            <a:ext cx="2719014" cy="707886"/>
          </a:xfrm>
          <a:prstGeom prst="rect">
            <a:avLst/>
          </a:prstGeom>
          <a:noFill/>
        </p:spPr>
        <p:txBody>
          <a:bodyPr wrap="none" rtlCol="0">
            <a:spAutoFit/>
          </a:bodyPr>
          <a:lstStyle/>
          <a:p>
            <a:r>
              <a:rPr lang="pt-BR" sz="4000" b="1" dirty="0">
                <a:solidFill>
                  <a:srgbClr val="FFFF00"/>
                </a:solidFill>
                <a:latin typeface="Arial" panose="020B0604020202020204" pitchFamily="34" charset="0"/>
                <a:cs typeface="Arial" panose="020B0604020202020204" pitchFamily="34" charset="0"/>
              </a:rPr>
              <a:t>Módulo 01</a:t>
            </a:r>
          </a:p>
        </p:txBody>
      </p:sp>
      <p:sp>
        <p:nvSpPr>
          <p:cNvPr id="4" name="CaixaDeTexto 3">
            <a:extLst>
              <a:ext uri="{FF2B5EF4-FFF2-40B4-BE49-F238E27FC236}">
                <a16:creationId xmlns:a16="http://schemas.microsoft.com/office/drawing/2014/main" id="{43078179-7615-461D-A952-6A29DC01236B}"/>
              </a:ext>
            </a:extLst>
          </p:cNvPr>
          <p:cNvSpPr txBox="1"/>
          <p:nvPr/>
        </p:nvSpPr>
        <p:spPr>
          <a:xfrm>
            <a:off x="9065620" y="5805264"/>
            <a:ext cx="2863284" cy="707886"/>
          </a:xfrm>
          <a:prstGeom prst="rect">
            <a:avLst/>
          </a:prstGeom>
          <a:noFill/>
        </p:spPr>
        <p:txBody>
          <a:bodyPr wrap="none" rtlCol="0">
            <a:spAutoFit/>
          </a:bodyPr>
          <a:lstStyle/>
          <a:p>
            <a:r>
              <a:rPr lang="pt-BR" sz="4000" b="1" dirty="0">
                <a:solidFill>
                  <a:srgbClr val="FFFF00"/>
                </a:solidFill>
                <a:latin typeface="Arial" panose="020B0604020202020204" pitchFamily="34" charset="0"/>
                <a:cs typeface="Arial" panose="020B0604020202020204" pitchFamily="34" charset="0"/>
              </a:rPr>
              <a:t>Página 210</a:t>
            </a:r>
          </a:p>
        </p:txBody>
      </p:sp>
    </p:spTree>
    <p:extLst>
      <p:ext uri="{BB962C8B-B14F-4D97-AF65-F5344CB8AC3E}">
        <p14:creationId xmlns:p14="http://schemas.microsoft.com/office/powerpoint/2010/main" val="3251921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A315AD5C-DA5A-4B1D-9A04-423DDCC18227}"/>
              </a:ext>
            </a:extLst>
          </p:cNvPr>
          <p:cNvSpPr txBox="1"/>
          <p:nvPr/>
        </p:nvSpPr>
        <p:spPr>
          <a:xfrm>
            <a:off x="2855641" y="157337"/>
            <a:ext cx="6208273" cy="923330"/>
          </a:xfrm>
          <a:prstGeom prst="rect">
            <a:avLst/>
          </a:prstGeom>
          <a:noFill/>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pt-BR" sz="5400" b="1" i="0" u="none" strike="noStrike" kern="1200" cap="none" spc="0" normalizeH="0" baseline="0" noProof="0" dirty="0">
                <a:ln>
                  <a:noFill/>
                </a:ln>
                <a:solidFill>
                  <a:srgbClr val="FFFF00"/>
                </a:solidFill>
                <a:effectLst/>
                <a:uLnTx/>
                <a:uFillTx/>
                <a:latin typeface="Arial" charset="0"/>
                <a:ea typeface="+mn-ea"/>
                <a:cs typeface="+mn-cs"/>
              </a:rPr>
              <a:t>Geoeconômica</a:t>
            </a:r>
          </a:p>
        </p:txBody>
      </p:sp>
      <p:sp>
        <p:nvSpPr>
          <p:cNvPr id="4" name="CaixaDeTexto 3">
            <a:extLst>
              <a:ext uri="{FF2B5EF4-FFF2-40B4-BE49-F238E27FC236}">
                <a16:creationId xmlns:a16="http://schemas.microsoft.com/office/drawing/2014/main" id="{30A8AE92-309E-45A1-8AA8-4C0D3B667042}"/>
              </a:ext>
            </a:extLst>
          </p:cNvPr>
          <p:cNvSpPr txBox="1"/>
          <p:nvPr/>
        </p:nvSpPr>
        <p:spPr>
          <a:xfrm>
            <a:off x="1736144" y="1628800"/>
            <a:ext cx="8719712" cy="6124754"/>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2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Pedro Pincas Geiger 1967;</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2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3 Complexos Regionais Geoeconômicos;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2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não se estabelece pelos limites das unidades de federação;</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2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considera além das semelhanças nos aspectos naturais, também a formação histórico-econômica do território,</a:t>
            </a:r>
            <a:r>
              <a:rPr kumimoji="0" lang="pt-BR" sz="28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lang="pt-BR" sz="2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com base nas atividades predominantes, diferentes maneiras de ocupação, produção e organização do espaço do país.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t-BR" sz="2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t-BR" sz="2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t-BR" sz="2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t-BR" sz="2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 name="CaixaDeTexto 7">
            <a:extLst>
              <a:ext uri="{FF2B5EF4-FFF2-40B4-BE49-F238E27FC236}">
                <a16:creationId xmlns:a16="http://schemas.microsoft.com/office/drawing/2014/main" id="{FED12F17-5ED7-4743-988B-C9A59AFA071B}"/>
              </a:ext>
            </a:extLst>
          </p:cNvPr>
          <p:cNvSpPr txBox="1"/>
          <p:nvPr/>
        </p:nvSpPr>
        <p:spPr>
          <a:xfrm rot="19435882">
            <a:off x="-2726176" y="2921169"/>
            <a:ext cx="17644350" cy="1015663"/>
          </a:xfrm>
          <a:prstGeom prst="rect">
            <a:avLst/>
          </a:prstGeom>
          <a:noFill/>
        </p:spPr>
        <p:txBody>
          <a:bodyPr wrap="squar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6000" b="0" i="0" u="none" strike="noStrike" kern="1200" cap="none" spc="0" normalizeH="0" baseline="0" noProof="0" dirty="0" err="1">
                <a:ln>
                  <a:noFill/>
                </a:ln>
                <a:solidFill>
                  <a:srgbClr val="FFFFFF">
                    <a:alpha val="20000"/>
                  </a:srgbClr>
                </a:solidFill>
                <a:effectLst/>
                <a:uLnTx/>
                <a:uFillTx/>
                <a:latin typeface="Bradley Hand ITC" panose="03070402050302030203" pitchFamily="66" charset="0"/>
                <a:ea typeface="+mn-ea"/>
                <a:cs typeface="+mn-cs"/>
              </a:rPr>
              <a:t>Profº</a:t>
            </a:r>
            <a:r>
              <a:rPr kumimoji="0" lang="pt-BR" sz="6000" b="0" i="0" u="none" strike="noStrike" kern="1200" cap="none" spc="0" normalizeH="0" baseline="0" noProof="0" dirty="0">
                <a:ln>
                  <a:noFill/>
                </a:ln>
                <a:solidFill>
                  <a:srgbClr val="FFFFFF">
                    <a:alpha val="20000"/>
                  </a:srgbClr>
                </a:solidFill>
                <a:effectLst/>
                <a:uLnTx/>
                <a:uFillTx/>
                <a:latin typeface="Bradley Hand ITC" panose="03070402050302030203" pitchFamily="66" charset="0"/>
                <a:ea typeface="+mn-ea"/>
                <a:cs typeface="+mn-cs"/>
              </a:rPr>
              <a:t> Evandro Luiz </a:t>
            </a:r>
            <a:r>
              <a:rPr kumimoji="0" lang="pt-BR" sz="6000" b="0" i="0" u="none" strike="noStrike" kern="1200" cap="none" spc="0" normalizeH="0" baseline="0" noProof="0" dirty="0" err="1">
                <a:ln>
                  <a:noFill/>
                </a:ln>
                <a:solidFill>
                  <a:srgbClr val="FFFFFF">
                    <a:alpha val="20000"/>
                  </a:srgbClr>
                </a:solidFill>
                <a:effectLst/>
                <a:uLnTx/>
                <a:uFillTx/>
                <a:latin typeface="Bradley Hand ITC" panose="03070402050302030203" pitchFamily="66" charset="0"/>
                <a:ea typeface="+mn-ea"/>
                <a:cs typeface="+mn-cs"/>
              </a:rPr>
              <a:t>Casetta</a:t>
            </a:r>
            <a:endParaRPr kumimoji="0" lang="pt-BR" sz="6000" b="0" i="0" u="none" strike="noStrike" kern="1200" cap="none" spc="0" normalizeH="0" baseline="0" noProof="0" dirty="0">
              <a:ln>
                <a:noFill/>
              </a:ln>
              <a:solidFill>
                <a:srgbClr val="FFFFFF">
                  <a:alpha val="20000"/>
                </a:srgbClr>
              </a:solidFill>
              <a:effectLst/>
              <a:uLnTx/>
              <a:uFillTx/>
              <a:latin typeface="Bradley Hand ITC" panose="03070402050302030203" pitchFamily="66" charset="0"/>
              <a:ea typeface="+mn-ea"/>
              <a:cs typeface="+mn-cs"/>
            </a:endParaRPr>
          </a:p>
        </p:txBody>
      </p:sp>
    </p:spTree>
    <p:extLst>
      <p:ext uri="{BB962C8B-B14F-4D97-AF65-F5344CB8AC3E}">
        <p14:creationId xmlns:p14="http://schemas.microsoft.com/office/powerpoint/2010/main" val="1532177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E0F0E8B-4CA0-4618-898B-192605B16C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9616" y="1052283"/>
            <a:ext cx="6454834" cy="5674223"/>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a:extLst>
              <a:ext uri="{FF2B5EF4-FFF2-40B4-BE49-F238E27FC236}">
                <a16:creationId xmlns:a16="http://schemas.microsoft.com/office/drawing/2014/main" id="{7F1A0AA8-1B26-4740-94B1-0BB2C0EEBCE4}"/>
              </a:ext>
            </a:extLst>
          </p:cNvPr>
          <p:cNvSpPr txBox="1"/>
          <p:nvPr/>
        </p:nvSpPr>
        <p:spPr>
          <a:xfrm>
            <a:off x="1199456" y="404664"/>
            <a:ext cx="1123324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COMPLEXOS REGIONAIS GEOECONÔMICOS</a:t>
            </a:r>
          </a:p>
        </p:txBody>
      </p:sp>
      <p:sp>
        <p:nvSpPr>
          <p:cNvPr id="4" name="CaixaDeTexto 7">
            <a:extLst>
              <a:ext uri="{FF2B5EF4-FFF2-40B4-BE49-F238E27FC236}">
                <a16:creationId xmlns:a16="http://schemas.microsoft.com/office/drawing/2014/main" id="{DCA10B41-85ED-4828-94F4-F612F70B7821}"/>
              </a:ext>
            </a:extLst>
          </p:cNvPr>
          <p:cNvSpPr txBox="1"/>
          <p:nvPr/>
        </p:nvSpPr>
        <p:spPr>
          <a:xfrm rot="19435882">
            <a:off x="-2726176" y="2921169"/>
            <a:ext cx="17644350" cy="1015663"/>
          </a:xfrm>
          <a:prstGeom prst="rect">
            <a:avLst/>
          </a:prstGeom>
          <a:noFill/>
        </p:spPr>
        <p:txBody>
          <a:bodyPr wrap="squar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6000" b="0" i="0" u="none" strike="noStrike" kern="1200" cap="none" spc="0" normalizeH="0" baseline="0" noProof="0" dirty="0" err="1">
                <a:ln>
                  <a:noFill/>
                </a:ln>
                <a:solidFill>
                  <a:srgbClr val="463416">
                    <a:alpha val="20000"/>
                  </a:srgbClr>
                </a:solidFill>
                <a:effectLst/>
                <a:uLnTx/>
                <a:uFillTx/>
                <a:latin typeface="Bradley Hand ITC" panose="03070402050302030203" pitchFamily="66" charset="0"/>
                <a:ea typeface="+mn-ea"/>
                <a:cs typeface="+mn-cs"/>
              </a:rPr>
              <a:t>Profº</a:t>
            </a:r>
            <a:r>
              <a:rPr kumimoji="0" lang="pt-BR" sz="6000" b="0" i="0" u="none" strike="noStrike" kern="1200" cap="none" spc="0" normalizeH="0" baseline="0" noProof="0" dirty="0">
                <a:ln>
                  <a:noFill/>
                </a:ln>
                <a:solidFill>
                  <a:srgbClr val="463416">
                    <a:alpha val="20000"/>
                  </a:srgbClr>
                </a:solidFill>
                <a:effectLst/>
                <a:uLnTx/>
                <a:uFillTx/>
                <a:latin typeface="Bradley Hand ITC" panose="03070402050302030203" pitchFamily="66" charset="0"/>
                <a:ea typeface="+mn-ea"/>
                <a:cs typeface="+mn-cs"/>
              </a:rPr>
              <a:t> Evandro Luiz </a:t>
            </a:r>
            <a:r>
              <a:rPr kumimoji="0" lang="pt-BR" sz="6000" b="0" i="0" u="none" strike="noStrike" kern="1200" cap="none" spc="0" normalizeH="0" baseline="0" noProof="0" dirty="0" err="1">
                <a:ln>
                  <a:noFill/>
                </a:ln>
                <a:solidFill>
                  <a:srgbClr val="463416">
                    <a:alpha val="20000"/>
                  </a:srgbClr>
                </a:solidFill>
                <a:effectLst/>
                <a:uLnTx/>
                <a:uFillTx/>
                <a:latin typeface="Bradley Hand ITC" panose="03070402050302030203" pitchFamily="66" charset="0"/>
                <a:ea typeface="+mn-ea"/>
                <a:cs typeface="+mn-cs"/>
              </a:rPr>
              <a:t>Casetta</a:t>
            </a:r>
            <a:endParaRPr kumimoji="0" lang="pt-BR" sz="6000" b="0" i="0" u="none" strike="noStrike" kern="1200" cap="none" spc="0" normalizeH="0" baseline="0" noProof="0" dirty="0">
              <a:ln>
                <a:noFill/>
              </a:ln>
              <a:solidFill>
                <a:srgbClr val="463416">
                  <a:alpha val="20000"/>
                </a:srgbClr>
              </a:solidFill>
              <a:effectLst/>
              <a:uLnTx/>
              <a:uFillTx/>
              <a:latin typeface="Bradley Hand ITC" panose="03070402050302030203" pitchFamily="66" charset="0"/>
              <a:ea typeface="+mn-ea"/>
              <a:cs typeface="+mn-cs"/>
            </a:endParaRPr>
          </a:p>
        </p:txBody>
      </p:sp>
    </p:spTree>
    <p:extLst>
      <p:ext uri="{BB962C8B-B14F-4D97-AF65-F5344CB8AC3E}">
        <p14:creationId xmlns:p14="http://schemas.microsoft.com/office/powerpoint/2010/main" val="3409404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D99221B8-C0A7-4205-A908-792C42EB6AF0}"/>
              </a:ext>
            </a:extLst>
          </p:cNvPr>
          <p:cNvSpPr txBox="1"/>
          <p:nvPr/>
        </p:nvSpPr>
        <p:spPr>
          <a:xfrm>
            <a:off x="1731620" y="289023"/>
            <a:ext cx="8697686" cy="261610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400" b="1" i="0" u="none" strike="noStrike" kern="1200" cap="none" spc="0" normalizeH="0" baseline="0" noProof="0" dirty="0">
                <a:ln>
                  <a:noFill/>
                </a:ln>
                <a:solidFill>
                  <a:srgbClr val="FFFF00"/>
                </a:solidFill>
                <a:effectLst/>
                <a:uLnTx/>
                <a:uFillTx/>
                <a:latin typeface="Arial" charset="0"/>
                <a:ea typeface="+mn-ea"/>
                <a:cs typeface="+mn-cs"/>
              </a:rPr>
              <a:t>MEIO TÉCINICO-CIENTÍFICO-INFORMACIONAL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3600" b="1" i="0" u="none" strike="noStrike" kern="1200" cap="none" spc="0" normalizeH="0" baseline="0" noProof="0" dirty="0">
              <a:ln>
                <a:noFill/>
              </a:ln>
              <a:solidFill>
                <a:srgbClr val="FFFF00"/>
              </a:solidFill>
              <a:effectLst/>
              <a:uLnTx/>
              <a:uFillTx/>
              <a:latin typeface="Arial"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a:noFill/>
                </a:ln>
                <a:solidFill>
                  <a:srgbClr val="FFFF00"/>
                </a:solidFill>
                <a:effectLst/>
                <a:uLnTx/>
                <a:uFillTx/>
                <a:latin typeface="Arial" charset="0"/>
                <a:ea typeface="+mn-ea"/>
                <a:cs typeface="+mn-cs"/>
              </a:rPr>
              <a:t>Teoria dos Quatro Brasis</a:t>
            </a:r>
            <a:endParaRPr kumimoji="0" lang="pt-BR" sz="4000" b="0" i="0" u="none" strike="noStrike" kern="1200" cap="none" spc="0" normalizeH="0" baseline="0" noProof="0" dirty="0">
              <a:ln>
                <a:noFill/>
              </a:ln>
              <a:solidFill>
                <a:srgbClr val="FFFF00"/>
              </a:solidFill>
              <a:effectLst/>
              <a:uLnTx/>
              <a:uFillTx/>
              <a:latin typeface="Arial"/>
              <a:ea typeface="+mn-ea"/>
              <a:cs typeface="+mn-cs"/>
            </a:endParaRPr>
          </a:p>
        </p:txBody>
      </p:sp>
      <p:pic>
        <p:nvPicPr>
          <p:cNvPr id="1026" name="Picture 2" descr="O legado de Milton Santos: um novo mundo possível surgirá | Cultura">
            <a:extLst>
              <a:ext uri="{FF2B5EF4-FFF2-40B4-BE49-F238E27FC236}">
                <a16:creationId xmlns:a16="http://schemas.microsoft.com/office/drawing/2014/main" id="{864DF984-07CF-4C16-9AB3-5E5887D901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285524"/>
            <a:ext cx="4170040" cy="2976366"/>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a:extLst>
              <a:ext uri="{FF2B5EF4-FFF2-40B4-BE49-F238E27FC236}">
                <a16:creationId xmlns:a16="http://schemas.microsoft.com/office/drawing/2014/main" id="{B11F03E3-38E1-4EB4-B38E-FF0B8288C543}"/>
              </a:ext>
            </a:extLst>
          </p:cNvPr>
          <p:cNvSpPr txBox="1"/>
          <p:nvPr/>
        </p:nvSpPr>
        <p:spPr>
          <a:xfrm>
            <a:off x="8295388" y="6244426"/>
            <a:ext cx="213391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srgbClr val="FFFFFF"/>
                </a:solidFill>
                <a:effectLst/>
                <a:uLnTx/>
                <a:uFillTx/>
                <a:latin typeface="Arial"/>
                <a:ea typeface="+mn-ea"/>
                <a:cs typeface="+mn-cs"/>
              </a:rPr>
              <a:t>Prof. Milton Santos</a:t>
            </a:r>
          </a:p>
        </p:txBody>
      </p:sp>
      <p:sp>
        <p:nvSpPr>
          <p:cNvPr id="5" name="CaixaDeTexto 7">
            <a:extLst>
              <a:ext uri="{FF2B5EF4-FFF2-40B4-BE49-F238E27FC236}">
                <a16:creationId xmlns:a16="http://schemas.microsoft.com/office/drawing/2014/main" id="{36B5061A-623B-4369-A6F1-1547EBA75867}"/>
              </a:ext>
            </a:extLst>
          </p:cNvPr>
          <p:cNvSpPr txBox="1"/>
          <p:nvPr/>
        </p:nvSpPr>
        <p:spPr>
          <a:xfrm rot="19435882">
            <a:off x="-2726176" y="2921169"/>
            <a:ext cx="17644350" cy="1015663"/>
          </a:xfrm>
          <a:prstGeom prst="rect">
            <a:avLst/>
          </a:prstGeom>
          <a:noFill/>
        </p:spPr>
        <p:txBody>
          <a:bodyPr wrap="squar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6000" b="0" i="0" u="none" strike="noStrike" kern="1200" cap="none" spc="0" normalizeH="0" baseline="0" noProof="0" dirty="0" err="1">
                <a:ln>
                  <a:noFill/>
                </a:ln>
                <a:solidFill>
                  <a:srgbClr val="FFFFFF">
                    <a:alpha val="20000"/>
                  </a:srgbClr>
                </a:solidFill>
                <a:effectLst/>
                <a:uLnTx/>
                <a:uFillTx/>
                <a:latin typeface="Bradley Hand ITC" panose="03070402050302030203" pitchFamily="66" charset="0"/>
                <a:ea typeface="+mn-ea"/>
                <a:cs typeface="+mn-cs"/>
              </a:rPr>
              <a:t>Profº</a:t>
            </a:r>
            <a:r>
              <a:rPr kumimoji="0" lang="pt-BR" sz="6000" b="0" i="0" u="none" strike="noStrike" kern="1200" cap="none" spc="0" normalizeH="0" baseline="0" noProof="0" dirty="0">
                <a:ln>
                  <a:noFill/>
                </a:ln>
                <a:solidFill>
                  <a:srgbClr val="FFFFFF">
                    <a:alpha val="20000"/>
                  </a:srgbClr>
                </a:solidFill>
                <a:effectLst/>
                <a:uLnTx/>
                <a:uFillTx/>
                <a:latin typeface="Bradley Hand ITC" panose="03070402050302030203" pitchFamily="66" charset="0"/>
                <a:ea typeface="+mn-ea"/>
                <a:cs typeface="+mn-cs"/>
              </a:rPr>
              <a:t> Evandro Luiz </a:t>
            </a:r>
            <a:r>
              <a:rPr kumimoji="0" lang="pt-BR" sz="6000" b="0" i="0" u="none" strike="noStrike" kern="1200" cap="none" spc="0" normalizeH="0" baseline="0" noProof="0" dirty="0" err="1">
                <a:ln>
                  <a:noFill/>
                </a:ln>
                <a:solidFill>
                  <a:srgbClr val="FFFFFF">
                    <a:alpha val="20000"/>
                  </a:srgbClr>
                </a:solidFill>
                <a:effectLst/>
                <a:uLnTx/>
                <a:uFillTx/>
                <a:latin typeface="Bradley Hand ITC" panose="03070402050302030203" pitchFamily="66" charset="0"/>
                <a:ea typeface="+mn-ea"/>
                <a:cs typeface="+mn-cs"/>
              </a:rPr>
              <a:t>Casetta</a:t>
            </a:r>
            <a:endParaRPr kumimoji="0" lang="pt-BR" sz="6000" b="0" i="0" u="none" strike="noStrike" kern="1200" cap="none" spc="0" normalizeH="0" baseline="0" noProof="0" dirty="0">
              <a:ln>
                <a:noFill/>
              </a:ln>
              <a:solidFill>
                <a:srgbClr val="FFFFFF">
                  <a:alpha val="20000"/>
                </a:srgbClr>
              </a:solidFill>
              <a:effectLst/>
              <a:uLnTx/>
              <a:uFillTx/>
              <a:latin typeface="Bradley Hand ITC" panose="03070402050302030203" pitchFamily="66" charset="0"/>
              <a:ea typeface="+mn-ea"/>
              <a:cs typeface="+mn-cs"/>
            </a:endParaRPr>
          </a:p>
        </p:txBody>
      </p:sp>
    </p:spTree>
    <p:extLst>
      <p:ext uri="{BB962C8B-B14F-4D97-AF65-F5344CB8AC3E}">
        <p14:creationId xmlns:p14="http://schemas.microsoft.com/office/powerpoint/2010/main" val="3901669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E42D28B6-EAD3-4C04-AA2F-8C93CE3B6EB3}"/>
              </a:ext>
            </a:extLst>
          </p:cNvPr>
          <p:cNvSpPr txBox="1"/>
          <p:nvPr/>
        </p:nvSpPr>
        <p:spPr>
          <a:xfrm>
            <a:off x="1793776" y="1166842"/>
            <a:ext cx="8604448" cy="5016758"/>
          </a:xfrm>
          <a:prstGeom prst="rect">
            <a:avLst/>
          </a:prstGeom>
          <a:noFill/>
        </p:spPr>
        <p:txBody>
          <a:bodyPr wrap="square">
            <a:spAutoFit/>
          </a:bodyPr>
          <a:lstStyle/>
          <a:p>
            <a:pPr marL="342900" marR="0" lvl="0" indent="-342900" algn="l" defTabSz="914400" rtl="0" eaLnBrk="1" fontAlgn="auto" latinLnBrk="0" hangingPunct="1">
              <a:lnSpc>
                <a:spcPct val="100000"/>
              </a:lnSpc>
              <a:spcBef>
                <a:spcPct val="0"/>
              </a:spcBef>
              <a:spcAft>
                <a:spcPts val="0"/>
              </a:spcAft>
              <a:buClr>
                <a:srgbClr val="FFFFFF"/>
              </a:buClr>
              <a:buSzTx/>
              <a:buFont typeface="Arial" panose="020B0604020202020204" pitchFamily="34" charset="0"/>
              <a:buChar char="•"/>
              <a:tabLst/>
              <a:defRPr/>
            </a:pPr>
            <a:r>
              <a:rPr kumimoji="0" lang="pt-BR" altLang="pt-BR" sz="3200" b="1" i="0" u="none" strike="noStrike" kern="1200" cap="none" spc="0" normalizeH="0" baseline="0" noProof="0" dirty="0">
                <a:ln>
                  <a:noFill/>
                </a:ln>
                <a:solidFill>
                  <a:srgbClr val="FFFF99"/>
                </a:solidFill>
                <a:effectLst/>
                <a:uLnTx/>
                <a:uFillTx/>
                <a:latin typeface="Arial" panose="020B0604020202020204" pitchFamily="34" charset="0"/>
                <a:ea typeface="+mn-ea"/>
                <a:cs typeface="Arial" panose="020B0604020202020204" pitchFamily="34" charset="0"/>
              </a:rPr>
              <a:t>consolida-se nos anos de 1990</a:t>
            </a:r>
            <a:r>
              <a:rPr kumimoji="0" lang="pt-BR" altLang="pt-BR" sz="3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com as ideias do geógrafo Milton Santos mediante ao mundo globalizado;</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t-BR" altLang="pt-BR" sz="3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0"/>
              </a:spcBef>
              <a:spcAft>
                <a:spcPts val="0"/>
              </a:spcAft>
              <a:buClr>
                <a:srgbClr val="FFFFFF"/>
              </a:buClr>
              <a:buSzTx/>
              <a:buFont typeface="Arial" panose="020B0604020202020204" pitchFamily="34" charset="0"/>
              <a:buChar char="•"/>
              <a:tabLst/>
              <a:defRPr/>
            </a:pPr>
            <a:r>
              <a:rPr kumimoji="0" lang="pt-BR" altLang="pt-BR" sz="3200" b="1" i="0" u="none" strike="noStrike" kern="1200" cap="none" spc="0" normalizeH="0" baseline="0" noProof="0" dirty="0">
                <a:ln>
                  <a:noFill/>
                </a:ln>
                <a:solidFill>
                  <a:srgbClr val="FFFF99"/>
                </a:solidFill>
                <a:effectLst/>
                <a:uLnTx/>
                <a:uFillTx/>
                <a:latin typeface="Arial" panose="020B0604020202020204" pitchFamily="34" charset="0"/>
                <a:ea typeface="+mn-ea"/>
                <a:cs typeface="Arial" panose="020B0604020202020204" pitchFamily="34" charset="0"/>
              </a:rPr>
              <a:t>Características atuais do Meio técnico-científico-informacional </a:t>
            </a:r>
            <a:r>
              <a:rPr kumimoji="0" lang="pt-BR" altLang="pt-BR" sz="3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que corresponde aos </a:t>
            </a:r>
            <a:r>
              <a:rPr kumimoji="0" lang="pt-BR" sz="3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processos atuais de produção e reprodução do espaço geográfico, </a:t>
            </a:r>
            <a:r>
              <a:rPr kumimoji="0" lang="pt-BR" altLang="pt-BR" sz="3200" b="1" i="0" u="none" strike="noStrike" kern="1200" cap="none" spc="0" normalizeH="0" baseline="0" noProof="0" dirty="0">
                <a:ln>
                  <a:noFill/>
                </a:ln>
                <a:solidFill>
                  <a:srgbClr val="FFFF99"/>
                </a:solidFill>
                <a:effectLst/>
                <a:uLnTx/>
                <a:uFillTx/>
                <a:latin typeface="Arial" panose="020B0604020202020204" pitchFamily="34" charset="0"/>
                <a:ea typeface="+mn-ea"/>
                <a:cs typeface="Arial" panose="020B0604020202020204" pitchFamily="34" charset="0"/>
              </a:rPr>
              <a:t>associadas às heranças do passado</a:t>
            </a:r>
            <a:r>
              <a:rPr kumimoji="0" lang="pt-BR" altLang="pt-BR" sz="3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t-BR" altLang="pt-BR" sz="3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 name="CaixaDeTexto 7">
            <a:extLst>
              <a:ext uri="{FF2B5EF4-FFF2-40B4-BE49-F238E27FC236}">
                <a16:creationId xmlns:a16="http://schemas.microsoft.com/office/drawing/2014/main" id="{A275A16A-6D85-47E8-B9E9-86A7E4605B7A}"/>
              </a:ext>
            </a:extLst>
          </p:cNvPr>
          <p:cNvSpPr txBox="1"/>
          <p:nvPr/>
        </p:nvSpPr>
        <p:spPr>
          <a:xfrm rot="19435882">
            <a:off x="-2726176" y="2921169"/>
            <a:ext cx="17644350" cy="1015663"/>
          </a:xfrm>
          <a:prstGeom prst="rect">
            <a:avLst/>
          </a:prstGeom>
          <a:noFill/>
        </p:spPr>
        <p:txBody>
          <a:bodyPr wrap="squar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6000" b="0" i="0" u="none" strike="noStrike" kern="1200" cap="none" spc="0" normalizeH="0" baseline="0" noProof="0" dirty="0" err="1">
                <a:ln>
                  <a:noFill/>
                </a:ln>
                <a:solidFill>
                  <a:srgbClr val="FFFFFF">
                    <a:alpha val="20000"/>
                  </a:srgbClr>
                </a:solidFill>
                <a:effectLst/>
                <a:uLnTx/>
                <a:uFillTx/>
                <a:latin typeface="Bradley Hand ITC" panose="03070402050302030203" pitchFamily="66" charset="0"/>
                <a:ea typeface="+mn-ea"/>
                <a:cs typeface="+mn-cs"/>
              </a:rPr>
              <a:t>Profº</a:t>
            </a:r>
            <a:r>
              <a:rPr kumimoji="0" lang="pt-BR" sz="6000" b="0" i="0" u="none" strike="noStrike" kern="1200" cap="none" spc="0" normalizeH="0" baseline="0" noProof="0" dirty="0">
                <a:ln>
                  <a:noFill/>
                </a:ln>
                <a:solidFill>
                  <a:srgbClr val="FFFFFF">
                    <a:alpha val="20000"/>
                  </a:srgbClr>
                </a:solidFill>
                <a:effectLst/>
                <a:uLnTx/>
                <a:uFillTx/>
                <a:latin typeface="Bradley Hand ITC" panose="03070402050302030203" pitchFamily="66" charset="0"/>
                <a:ea typeface="+mn-ea"/>
                <a:cs typeface="+mn-cs"/>
              </a:rPr>
              <a:t> Evandro Luiz </a:t>
            </a:r>
            <a:r>
              <a:rPr kumimoji="0" lang="pt-BR" sz="6000" b="0" i="0" u="none" strike="noStrike" kern="1200" cap="none" spc="0" normalizeH="0" baseline="0" noProof="0" dirty="0" err="1">
                <a:ln>
                  <a:noFill/>
                </a:ln>
                <a:solidFill>
                  <a:srgbClr val="FFFFFF">
                    <a:alpha val="20000"/>
                  </a:srgbClr>
                </a:solidFill>
                <a:effectLst/>
                <a:uLnTx/>
                <a:uFillTx/>
                <a:latin typeface="Bradley Hand ITC" panose="03070402050302030203" pitchFamily="66" charset="0"/>
                <a:ea typeface="+mn-ea"/>
                <a:cs typeface="+mn-cs"/>
              </a:rPr>
              <a:t>Casetta</a:t>
            </a:r>
            <a:endParaRPr kumimoji="0" lang="pt-BR" sz="6000" b="0" i="0" u="none" strike="noStrike" kern="1200" cap="none" spc="0" normalizeH="0" baseline="0" noProof="0" dirty="0">
              <a:ln>
                <a:noFill/>
              </a:ln>
              <a:solidFill>
                <a:srgbClr val="FFFFFF">
                  <a:alpha val="20000"/>
                </a:srgbClr>
              </a:solidFill>
              <a:effectLst/>
              <a:uLnTx/>
              <a:uFillTx/>
              <a:latin typeface="Bradley Hand ITC" panose="03070402050302030203" pitchFamily="66" charset="0"/>
              <a:ea typeface="+mn-ea"/>
              <a:cs typeface="+mn-cs"/>
            </a:endParaRPr>
          </a:p>
        </p:txBody>
      </p:sp>
    </p:spTree>
    <p:extLst>
      <p:ext uri="{BB962C8B-B14F-4D97-AF65-F5344CB8AC3E}">
        <p14:creationId xmlns:p14="http://schemas.microsoft.com/office/powerpoint/2010/main" val="2237342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44972CAD-A3C9-4F97-93E6-BB0C589E572A}"/>
              </a:ext>
            </a:extLst>
          </p:cNvPr>
          <p:cNvSpPr txBox="1"/>
          <p:nvPr/>
        </p:nvSpPr>
        <p:spPr>
          <a:xfrm>
            <a:off x="2106386" y="188641"/>
            <a:ext cx="7979229" cy="4401205"/>
          </a:xfrm>
          <a:prstGeom prst="rect">
            <a:avLst/>
          </a:prstGeom>
          <a:noFill/>
        </p:spPr>
        <p:txBody>
          <a:bodyPr wrap="square">
            <a:spAutoFit/>
          </a:bodyPr>
          <a:lstStyle/>
          <a:p>
            <a:pPr marL="160735" marR="0" lvl="0" indent="-16073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altLang="pt-BR" sz="2800" b="1" i="0" u="none" strike="noStrike" kern="1200" cap="none" spc="0" normalizeH="0" baseline="0" noProof="0" dirty="0">
                <a:ln>
                  <a:noFill/>
                </a:ln>
                <a:solidFill>
                  <a:srgbClr val="FFFFFF"/>
                </a:solidFill>
                <a:effectLst/>
                <a:uLnTx/>
                <a:uFillTx/>
                <a:latin typeface="Arial" charset="0"/>
                <a:ea typeface="+mn-ea"/>
                <a:cs typeface="Arial" charset="0"/>
              </a:rPr>
              <a:t>A regionalização </a:t>
            </a:r>
            <a:r>
              <a:rPr kumimoji="0" lang="pt-BR" altLang="pt-BR" sz="2800" b="1" i="0" u="none" strike="noStrike" kern="1200" cap="none" spc="0" normalizeH="0" baseline="0" noProof="0" dirty="0">
                <a:ln>
                  <a:noFill/>
                </a:ln>
                <a:solidFill>
                  <a:srgbClr val="FFFF99"/>
                </a:solidFill>
                <a:effectLst/>
                <a:uLnTx/>
                <a:uFillTx/>
                <a:latin typeface="Arial" charset="0"/>
                <a:ea typeface="+mn-ea"/>
                <a:cs typeface="Arial" charset="0"/>
              </a:rPr>
              <a:t>baseada no meio técnico-científico-informacional </a:t>
            </a:r>
            <a:r>
              <a:rPr kumimoji="0" lang="pt-BR" altLang="pt-BR" sz="2800" b="1" i="0" u="none" strike="noStrike" kern="1200" cap="none" spc="0" normalizeH="0" baseline="0" noProof="0" dirty="0">
                <a:ln>
                  <a:noFill/>
                </a:ln>
                <a:solidFill>
                  <a:srgbClr val="FFFFFF"/>
                </a:solidFill>
                <a:effectLst/>
                <a:uLnTx/>
                <a:uFillTx/>
                <a:latin typeface="Arial" charset="0"/>
                <a:ea typeface="+mn-ea"/>
                <a:cs typeface="Arial" charset="0"/>
              </a:rPr>
              <a:t>considera para cada região: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altLang="pt-BR" sz="2800" b="1" i="0" u="none" strike="noStrike" kern="1200" cap="none" spc="0" normalizeH="0" baseline="0" noProof="0" dirty="0">
              <a:ln>
                <a:noFill/>
              </a:ln>
              <a:solidFill>
                <a:srgbClr val="FFFFFF"/>
              </a:solidFill>
              <a:effectLst/>
              <a:uLnTx/>
              <a:uFillTx/>
              <a:latin typeface="Arial" charset="0"/>
              <a:ea typeface="+mn-ea"/>
              <a:cs typeface="Arial" charset="0"/>
            </a:endParaRPr>
          </a:p>
          <a:p>
            <a:pPr marL="160735" marR="0" lvl="0" indent="-16073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altLang="pt-BR" sz="2800" b="1" i="0" u="none" strike="noStrike" kern="1200" cap="none" spc="0" normalizeH="0" baseline="0" noProof="0" dirty="0">
                <a:ln>
                  <a:noFill/>
                </a:ln>
                <a:solidFill>
                  <a:srgbClr val="FFFFFF"/>
                </a:solidFill>
                <a:effectLst/>
                <a:uLnTx/>
                <a:uFillTx/>
                <a:latin typeface="Arial" charset="0"/>
                <a:ea typeface="+mn-ea"/>
                <a:cs typeface="Arial" charset="0"/>
              </a:rPr>
              <a:t>quantidade e densidade de recursos tecnológicos avançados;</a:t>
            </a:r>
          </a:p>
          <a:p>
            <a:pPr marL="160735" marR="0" lvl="0" indent="-16073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t-BR" altLang="pt-BR" sz="2800" b="1" i="0" u="none" strike="noStrike" kern="1200" cap="none" spc="0" normalizeH="0" baseline="0" noProof="0" dirty="0">
              <a:ln>
                <a:noFill/>
              </a:ln>
              <a:solidFill>
                <a:srgbClr val="FFFFFF"/>
              </a:solidFill>
              <a:effectLst/>
              <a:uLnTx/>
              <a:uFillTx/>
              <a:latin typeface="Arial" charset="0"/>
              <a:ea typeface="+mn-ea"/>
              <a:cs typeface="Arial" charset="0"/>
            </a:endParaRPr>
          </a:p>
          <a:p>
            <a:pPr marL="160735" marR="0" lvl="0" indent="-16073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altLang="pt-BR" sz="2800" b="1" i="0" u="none" strike="noStrike" kern="1200" cap="none" spc="0" normalizeH="0" baseline="0" noProof="0" dirty="0">
                <a:ln>
                  <a:noFill/>
                </a:ln>
                <a:solidFill>
                  <a:srgbClr val="FFFFFF"/>
                </a:solidFill>
                <a:effectLst/>
                <a:uLnTx/>
                <a:uFillTx/>
                <a:latin typeface="Arial" charset="0"/>
                <a:ea typeface="+mn-ea"/>
                <a:cs typeface="Arial" charset="0"/>
              </a:rPr>
              <a:t>número de atividades econômicas modernas nas áreas financeira, comercial, de serviços, industrial e agropecuária;</a:t>
            </a:r>
            <a:endParaRPr kumimoji="0" lang="pt-BR"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CaixaDeTexto 3">
            <a:extLst>
              <a:ext uri="{FF2B5EF4-FFF2-40B4-BE49-F238E27FC236}">
                <a16:creationId xmlns:a16="http://schemas.microsoft.com/office/drawing/2014/main" id="{DDFF3423-563B-4FC6-BE7E-DFC70C166784}"/>
              </a:ext>
            </a:extLst>
          </p:cNvPr>
          <p:cNvSpPr txBox="1"/>
          <p:nvPr/>
        </p:nvSpPr>
        <p:spPr>
          <a:xfrm>
            <a:off x="1775520" y="4724531"/>
            <a:ext cx="8744842" cy="1754326"/>
          </a:xfrm>
          <a:prstGeom prst="rect">
            <a:avLst/>
          </a:prstGeom>
          <a:solidFill>
            <a:srgbClr val="FF0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srgbClr val="E3E3FF"/>
                </a:solidFill>
                <a:effectLst/>
                <a:uLnTx/>
                <a:uFillTx/>
                <a:latin typeface="arial" panose="020B0604020202020204" pitchFamily="34" charset="0"/>
                <a:ea typeface="+mn-ea"/>
                <a:cs typeface="+mn-cs"/>
              </a:rPr>
              <a:t>Santos (2006, p. 121) admite que “Os </a:t>
            </a:r>
            <a:r>
              <a:rPr kumimoji="0" lang="pt-BR" sz="2000" b="1" i="0" u="none" strike="noStrike" kern="1200" cap="none" spc="0" normalizeH="0" baseline="0" noProof="0" dirty="0">
                <a:ln>
                  <a:noFill/>
                </a:ln>
                <a:solidFill>
                  <a:srgbClr val="0000CC"/>
                </a:solidFill>
                <a:effectLst/>
                <a:uLnTx/>
                <a:uFillTx/>
                <a:latin typeface="arial" panose="020B0604020202020204" pitchFamily="34" charset="0"/>
                <a:ea typeface="+mn-ea"/>
                <a:cs typeface="+mn-cs"/>
              </a:rPr>
              <a:t>fixos e fluxos</a:t>
            </a:r>
            <a:r>
              <a:rPr kumimoji="0" lang="pt-BR" sz="2000" b="1" i="0" u="none" strike="noStrike" kern="1200" cap="none" spc="0" normalizeH="0" baseline="0" noProof="0" dirty="0">
                <a:ln>
                  <a:noFill/>
                </a:ln>
                <a:solidFill>
                  <a:srgbClr val="E3E3FF"/>
                </a:solidFill>
                <a:effectLst/>
                <a:uLnTx/>
                <a:uFillTx/>
                <a:latin typeface="arial" panose="020B0604020202020204" pitchFamily="34" charset="0"/>
                <a:ea typeface="+mn-ea"/>
                <a:cs typeface="+mn-cs"/>
              </a:rPr>
              <a:t>, </a:t>
            </a:r>
            <a:r>
              <a:rPr kumimoji="0" lang="pt-BR" sz="2000" b="1" i="0" u="none" strike="noStrike" kern="1200" cap="none" spc="0" normalizeH="0" baseline="0" noProof="0" dirty="0">
                <a:ln>
                  <a:noFill/>
                </a:ln>
                <a:solidFill>
                  <a:srgbClr val="0000CC"/>
                </a:solidFill>
                <a:effectLst/>
                <a:uLnTx/>
                <a:uFillTx/>
                <a:latin typeface="arial" panose="020B0604020202020204" pitchFamily="34" charset="0"/>
                <a:ea typeface="+mn-ea"/>
                <a:cs typeface="+mn-cs"/>
              </a:rPr>
              <a:t>interagindo</a:t>
            </a:r>
            <a:r>
              <a:rPr kumimoji="0" lang="pt-BR" sz="2000" b="1" i="0" u="none" strike="noStrike" kern="1200" cap="none" spc="0" normalizeH="0" baseline="0" noProof="0" dirty="0">
                <a:ln>
                  <a:noFill/>
                </a:ln>
                <a:solidFill>
                  <a:srgbClr val="E3E3FF"/>
                </a:solidFill>
                <a:effectLst/>
                <a:uLnTx/>
                <a:uFillTx/>
                <a:latin typeface="arial" panose="020B0604020202020204" pitchFamily="34" charset="0"/>
                <a:ea typeface="+mn-ea"/>
                <a:cs typeface="+mn-cs"/>
              </a:rPr>
              <a:t>, </a:t>
            </a:r>
            <a:r>
              <a:rPr kumimoji="0" lang="pt-BR" sz="2000" b="1" i="0" u="none" strike="noStrike" kern="1200" cap="none" spc="0" normalizeH="0" baseline="0" noProof="0" dirty="0">
                <a:ln>
                  <a:noFill/>
                </a:ln>
                <a:solidFill>
                  <a:srgbClr val="0000CC"/>
                </a:solidFill>
                <a:effectLst/>
                <a:uLnTx/>
                <a:uFillTx/>
                <a:latin typeface="arial" panose="020B0604020202020204" pitchFamily="34" charset="0"/>
                <a:ea typeface="+mn-ea"/>
                <a:cs typeface="+mn-cs"/>
              </a:rPr>
              <a:t>expressam a realidade geográfica</a:t>
            </a:r>
            <a:r>
              <a:rPr kumimoji="0" lang="pt-BR" sz="2000" b="1" i="0" u="none" strike="noStrike" kern="1200" cap="none" spc="0" normalizeH="0" baseline="0" noProof="0" dirty="0">
                <a:ln>
                  <a:noFill/>
                </a:ln>
                <a:solidFill>
                  <a:srgbClr val="E3E3FF"/>
                </a:solidFill>
                <a:effectLst/>
                <a:uLnTx/>
                <a:uFillTx/>
                <a:latin typeface="arial" panose="020B0604020202020204" pitchFamily="34" charset="0"/>
                <a:ea typeface="+mn-ea"/>
                <a:cs typeface="+mn-cs"/>
              </a:rPr>
              <a:t> e é desse modo que conjuntamente aparecem como um objeto possível para a Geografia”. Ou seja, </a:t>
            </a:r>
            <a:r>
              <a:rPr kumimoji="0" lang="pt-BR" sz="2000" b="1" i="0" u="none" strike="noStrike" kern="1200" cap="none" spc="0" normalizeH="0" baseline="0" noProof="0" dirty="0">
                <a:ln>
                  <a:noFill/>
                </a:ln>
                <a:solidFill>
                  <a:srgbClr val="0000CC"/>
                </a:solidFill>
                <a:effectLst/>
                <a:uLnTx/>
                <a:uFillTx/>
                <a:latin typeface="arial" panose="020B0604020202020204" pitchFamily="34" charset="0"/>
                <a:ea typeface="+mn-ea"/>
                <a:cs typeface="+mn-cs"/>
              </a:rPr>
              <a:t>os fixos e fluxos retratarão a realidade</a:t>
            </a:r>
            <a:r>
              <a:rPr kumimoji="0" lang="pt-BR" sz="2000" b="1" i="0" u="none" strike="noStrike" kern="1200" cap="none" spc="0" normalizeH="0" baseline="0" noProof="0" dirty="0">
                <a:ln>
                  <a:noFill/>
                </a:ln>
                <a:solidFill>
                  <a:srgbClr val="E3E3FF"/>
                </a:solidFill>
                <a:effectLst/>
                <a:uLnTx/>
                <a:uFillTx/>
                <a:latin typeface="arial" panose="020B0604020202020204" pitchFamily="34" charset="0"/>
                <a:ea typeface="+mn-ea"/>
                <a:cs typeface="+mn-cs"/>
              </a:rPr>
              <a:t>, acentuando as singularidades e semelhanças dos lugares na análise geográfica</a:t>
            </a:r>
            <a:r>
              <a:rPr kumimoji="0" lang="pt-BR" sz="2000" b="0" i="0" u="none" strike="noStrike" kern="1200" cap="none" spc="0" normalizeH="0" baseline="0" noProof="0" dirty="0">
                <a:ln>
                  <a:noFill/>
                </a:ln>
                <a:solidFill>
                  <a:srgbClr val="E3E3FF"/>
                </a:solidFill>
                <a:effectLst/>
                <a:uLnTx/>
                <a:uFillTx/>
                <a:latin typeface="arial" panose="020B0604020202020204" pitchFamily="34" charset="0"/>
                <a:ea typeface="+mn-ea"/>
                <a:cs typeface="+mn-cs"/>
              </a:rPr>
              <a:t>. </a:t>
            </a:r>
            <a:r>
              <a:rPr kumimoji="0" lang="pt-BR" sz="800" b="0" i="0" u="none" strike="noStrike" kern="1200" cap="none" spc="0" normalizeH="0" baseline="0" noProof="0" dirty="0">
                <a:ln>
                  <a:noFill/>
                </a:ln>
                <a:solidFill>
                  <a:srgbClr val="E3E3FF"/>
                </a:solidFill>
                <a:effectLst/>
                <a:uLnTx/>
                <a:uFillTx/>
                <a:latin typeface="Arial"/>
                <a:ea typeface="+mn-ea"/>
                <a:cs typeface="+mn-cs"/>
              </a:rPr>
              <a:t>Jessica Oliveira Barbosa:</a:t>
            </a:r>
            <a:r>
              <a:rPr kumimoji="0" lang="pt-BR" sz="800" b="0" i="0" u="none" strike="noStrike" kern="1200" cap="none" spc="0" normalizeH="0" baseline="0" noProof="0" dirty="0">
                <a:ln>
                  <a:noFill/>
                </a:ln>
                <a:solidFill>
                  <a:srgbClr val="E3E3FF"/>
                </a:solidFill>
                <a:effectLst/>
                <a:uLnTx/>
                <a:uFillTx/>
                <a:latin typeface="arial" panose="020B0604020202020204" pitchFamily="34" charset="0"/>
                <a:ea typeface="+mn-ea"/>
                <a:cs typeface="+mn-cs"/>
              </a:rPr>
              <a:t> </a:t>
            </a:r>
            <a:r>
              <a:rPr kumimoji="0" lang="pt-BR" sz="800" b="0" i="0" u="none" strike="noStrike" kern="1200" cap="none" spc="0" normalizeH="0" baseline="0" noProof="0" dirty="0">
                <a:ln>
                  <a:noFill/>
                </a:ln>
                <a:solidFill>
                  <a:srgbClr val="E3E3FF"/>
                </a:solidFill>
                <a:effectLst/>
                <a:uLnTx/>
                <a:uFillTx/>
                <a:latin typeface="Arial"/>
                <a:ea typeface="+mn-ea"/>
                <a:cs typeface="+mn-cs"/>
              </a:rPr>
              <a:t>A REPRESENTAÇÃO DOS FIXOS E FLUXOS NO CIRCUITO SUPERIOR E CIRCUITO INFERIOR NA ECONOMIA BRASILEIRA -  Anais do VII CGB – Vitória - 2014.</a:t>
            </a:r>
          </a:p>
        </p:txBody>
      </p:sp>
      <p:sp>
        <p:nvSpPr>
          <p:cNvPr id="5" name="CaixaDeTexto 7">
            <a:extLst>
              <a:ext uri="{FF2B5EF4-FFF2-40B4-BE49-F238E27FC236}">
                <a16:creationId xmlns:a16="http://schemas.microsoft.com/office/drawing/2014/main" id="{966D7F99-B4BD-4808-BB1B-8E7E72085CF3}"/>
              </a:ext>
            </a:extLst>
          </p:cNvPr>
          <p:cNvSpPr txBox="1"/>
          <p:nvPr/>
        </p:nvSpPr>
        <p:spPr>
          <a:xfrm rot="19435882">
            <a:off x="-2726176" y="2921169"/>
            <a:ext cx="17644350" cy="1015663"/>
          </a:xfrm>
          <a:prstGeom prst="rect">
            <a:avLst/>
          </a:prstGeom>
          <a:noFill/>
        </p:spPr>
        <p:txBody>
          <a:bodyPr wrap="squar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6000" b="0" i="0" u="none" strike="noStrike" kern="1200" cap="none" spc="0" normalizeH="0" baseline="0" noProof="0" dirty="0" err="1">
                <a:ln>
                  <a:noFill/>
                </a:ln>
                <a:solidFill>
                  <a:srgbClr val="FFFFFF">
                    <a:alpha val="20000"/>
                  </a:srgbClr>
                </a:solidFill>
                <a:effectLst/>
                <a:uLnTx/>
                <a:uFillTx/>
                <a:latin typeface="Bradley Hand ITC" panose="03070402050302030203" pitchFamily="66" charset="0"/>
                <a:ea typeface="+mn-ea"/>
                <a:cs typeface="+mn-cs"/>
              </a:rPr>
              <a:t>Profº</a:t>
            </a:r>
            <a:r>
              <a:rPr kumimoji="0" lang="pt-BR" sz="6000" b="0" i="0" u="none" strike="noStrike" kern="1200" cap="none" spc="0" normalizeH="0" baseline="0" noProof="0" dirty="0">
                <a:ln>
                  <a:noFill/>
                </a:ln>
                <a:solidFill>
                  <a:srgbClr val="FFFFFF">
                    <a:alpha val="20000"/>
                  </a:srgbClr>
                </a:solidFill>
                <a:effectLst/>
                <a:uLnTx/>
                <a:uFillTx/>
                <a:latin typeface="Bradley Hand ITC" panose="03070402050302030203" pitchFamily="66" charset="0"/>
                <a:ea typeface="+mn-ea"/>
                <a:cs typeface="+mn-cs"/>
              </a:rPr>
              <a:t> Evandro Luiz </a:t>
            </a:r>
            <a:r>
              <a:rPr kumimoji="0" lang="pt-BR" sz="6000" b="0" i="0" u="none" strike="noStrike" kern="1200" cap="none" spc="0" normalizeH="0" baseline="0" noProof="0" dirty="0" err="1">
                <a:ln>
                  <a:noFill/>
                </a:ln>
                <a:solidFill>
                  <a:srgbClr val="FFFFFF">
                    <a:alpha val="20000"/>
                  </a:srgbClr>
                </a:solidFill>
                <a:effectLst/>
                <a:uLnTx/>
                <a:uFillTx/>
                <a:latin typeface="Bradley Hand ITC" panose="03070402050302030203" pitchFamily="66" charset="0"/>
                <a:ea typeface="+mn-ea"/>
                <a:cs typeface="+mn-cs"/>
              </a:rPr>
              <a:t>Casetta</a:t>
            </a:r>
            <a:endParaRPr kumimoji="0" lang="pt-BR" sz="6000" b="0" i="0" u="none" strike="noStrike" kern="1200" cap="none" spc="0" normalizeH="0" baseline="0" noProof="0" dirty="0">
              <a:ln>
                <a:noFill/>
              </a:ln>
              <a:solidFill>
                <a:srgbClr val="FFFFFF">
                  <a:alpha val="20000"/>
                </a:srgbClr>
              </a:solidFill>
              <a:effectLst/>
              <a:uLnTx/>
              <a:uFillTx/>
              <a:latin typeface="Bradley Hand ITC" panose="03070402050302030203" pitchFamily="66" charset="0"/>
              <a:ea typeface="+mn-ea"/>
              <a:cs typeface="+mn-cs"/>
            </a:endParaRPr>
          </a:p>
        </p:txBody>
      </p:sp>
    </p:spTree>
    <p:extLst>
      <p:ext uri="{BB962C8B-B14F-4D97-AF65-F5344CB8AC3E}">
        <p14:creationId xmlns:p14="http://schemas.microsoft.com/office/powerpoint/2010/main" val="3814761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065321EC-B66C-47E4-B225-A8E7F65C86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9166" y="260648"/>
            <a:ext cx="7526662" cy="5956585"/>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a:extLst>
              <a:ext uri="{FF2B5EF4-FFF2-40B4-BE49-F238E27FC236}">
                <a16:creationId xmlns:a16="http://schemas.microsoft.com/office/drawing/2014/main" id="{B00E604A-0B87-48F8-B0E2-7FEB911EE7FD}"/>
              </a:ext>
            </a:extLst>
          </p:cNvPr>
          <p:cNvSpPr txBox="1"/>
          <p:nvPr/>
        </p:nvSpPr>
        <p:spPr>
          <a:xfrm>
            <a:off x="5642126" y="6525344"/>
            <a:ext cx="5040560"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900" b="0" i="0" u="none" strike="noStrike" kern="1200" cap="none" spc="0" normalizeH="0" baseline="0" noProof="0" dirty="0">
                <a:ln>
                  <a:noFill/>
                </a:ln>
                <a:solidFill>
                  <a:srgbClr val="FFFFFF"/>
                </a:solidFill>
                <a:effectLst/>
                <a:uLnTx/>
                <a:uFillTx/>
                <a:latin typeface="PT Sans"/>
                <a:ea typeface="+mn-ea"/>
                <a:cs typeface="+mn-cs"/>
              </a:rPr>
              <a:t>Milton Santos e </a:t>
            </a:r>
            <a:r>
              <a:rPr kumimoji="0" lang="pt-BR" sz="900" b="0" i="0" u="none" strike="noStrike" kern="1200" cap="none" spc="0" normalizeH="0" baseline="0" noProof="0" dirty="0" err="1">
                <a:ln>
                  <a:noFill/>
                </a:ln>
                <a:solidFill>
                  <a:srgbClr val="FFFFFF"/>
                </a:solidFill>
                <a:effectLst/>
                <a:uLnTx/>
                <a:uFillTx/>
                <a:latin typeface="PT Sans"/>
                <a:ea typeface="+mn-ea"/>
                <a:cs typeface="+mn-cs"/>
              </a:rPr>
              <a:t>María</a:t>
            </a:r>
            <a:r>
              <a:rPr kumimoji="0" lang="pt-BR" sz="900" b="0" i="0" u="none" strike="noStrike" kern="1200" cap="none" spc="0" normalizeH="0" baseline="0" noProof="0" dirty="0">
                <a:ln>
                  <a:noFill/>
                </a:ln>
                <a:solidFill>
                  <a:srgbClr val="FFFFFF"/>
                </a:solidFill>
                <a:effectLst/>
                <a:uLnTx/>
                <a:uFillTx/>
                <a:latin typeface="PT Sans"/>
                <a:ea typeface="+mn-ea"/>
                <a:cs typeface="+mn-cs"/>
              </a:rPr>
              <a:t> L. Silveira. </a:t>
            </a:r>
            <a:r>
              <a:rPr kumimoji="0" lang="pt-BR" sz="900" b="0" i="1" u="none" strike="noStrike" kern="1200" cap="none" spc="0" normalizeH="0" baseline="0" noProof="0" dirty="0">
                <a:ln>
                  <a:noFill/>
                </a:ln>
                <a:solidFill>
                  <a:srgbClr val="FFFFFF"/>
                </a:solidFill>
                <a:effectLst/>
                <a:uLnTx/>
                <a:uFillTx/>
                <a:latin typeface="PT Sans"/>
                <a:ea typeface="+mn-ea"/>
                <a:cs typeface="+mn-cs"/>
              </a:rPr>
              <a:t>O Brasil: território e sociedade no início do século XXI</a:t>
            </a:r>
            <a:r>
              <a:rPr kumimoji="0" lang="pt-BR" sz="900" b="0" i="0" u="none" strike="noStrike" kern="1200" cap="none" spc="0" normalizeH="0" baseline="0" noProof="0" dirty="0">
                <a:ln>
                  <a:noFill/>
                </a:ln>
                <a:solidFill>
                  <a:srgbClr val="FFFFFF"/>
                </a:solidFill>
                <a:effectLst/>
                <a:uLnTx/>
                <a:uFillTx/>
                <a:latin typeface="PT Sans"/>
                <a:ea typeface="+mn-ea"/>
                <a:cs typeface="+mn-cs"/>
              </a:rPr>
              <a:t>, 2006</a:t>
            </a:r>
            <a:endParaRPr kumimoji="0" lang="pt-BR" sz="900" b="0" i="0" u="none" strike="noStrike" kern="1200" cap="none" spc="0" normalizeH="0" baseline="0" noProof="0" dirty="0">
              <a:ln>
                <a:noFill/>
              </a:ln>
              <a:solidFill>
                <a:srgbClr val="FFFFFF"/>
              </a:solidFill>
              <a:effectLst/>
              <a:uLnTx/>
              <a:uFillTx/>
              <a:latin typeface="Arial"/>
              <a:ea typeface="+mn-ea"/>
              <a:cs typeface="+mn-cs"/>
            </a:endParaRPr>
          </a:p>
        </p:txBody>
      </p:sp>
      <p:pic>
        <p:nvPicPr>
          <p:cNvPr id="4" name="Picture 2" descr="O geógrafo Milton Santos¹">
            <a:extLst>
              <a:ext uri="{FF2B5EF4-FFF2-40B4-BE49-F238E27FC236}">
                <a16:creationId xmlns:a16="http://schemas.microsoft.com/office/drawing/2014/main" id="{405E3AA9-BBF5-4179-A80F-7F61DE264E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172" y="3693505"/>
            <a:ext cx="3715612" cy="2843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ixaDeTexto 5">
            <a:extLst>
              <a:ext uri="{FF2B5EF4-FFF2-40B4-BE49-F238E27FC236}">
                <a16:creationId xmlns:a16="http://schemas.microsoft.com/office/drawing/2014/main" id="{BDDE52C9-40D0-491C-B01D-EAD7F3EA6E91}"/>
              </a:ext>
            </a:extLst>
          </p:cNvPr>
          <p:cNvSpPr txBox="1"/>
          <p:nvPr/>
        </p:nvSpPr>
        <p:spPr>
          <a:xfrm>
            <a:off x="436172" y="527598"/>
            <a:ext cx="4038635" cy="1338828"/>
          </a:xfrm>
          <a:prstGeom prst="rect">
            <a:avLst/>
          </a:prstGeom>
          <a:solidFill>
            <a:schemeClr val="tx1"/>
          </a:solidFill>
          <a:ln w="57150">
            <a:solidFill>
              <a:srgbClr val="FF0000"/>
            </a:solidFill>
          </a:ln>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altLang="pt-BR" sz="2700" b="1" i="0" u="none" strike="noStrike" kern="1200" cap="none" spc="0" normalizeH="0" baseline="0" noProof="0" dirty="0">
                <a:ln>
                  <a:noFill/>
                </a:ln>
                <a:solidFill>
                  <a:srgbClr val="3399FF"/>
                </a:solidFill>
                <a:effectLst/>
                <a:uLnTx/>
                <a:uFillTx/>
                <a:latin typeface="Arial" panose="020B0604020202020204" pitchFamily="34" charset="0"/>
                <a:ea typeface="+mn-ea"/>
                <a:cs typeface="Arial" panose="020B0604020202020204" pitchFamily="34" charset="0"/>
              </a:rPr>
              <a:t>Os “QUATRO BRASIS” do professor Milton Santos</a:t>
            </a:r>
          </a:p>
        </p:txBody>
      </p:sp>
      <p:sp>
        <p:nvSpPr>
          <p:cNvPr id="7" name="CaixaDeTexto 7">
            <a:extLst>
              <a:ext uri="{FF2B5EF4-FFF2-40B4-BE49-F238E27FC236}">
                <a16:creationId xmlns:a16="http://schemas.microsoft.com/office/drawing/2014/main" id="{269E9FAD-3F10-4113-9360-82EBABF64958}"/>
              </a:ext>
            </a:extLst>
          </p:cNvPr>
          <p:cNvSpPr txBox="1"/>
          <p:nvPr/>
        </p:nvSpPr>
        <p:spPr>
          <a:xfrm rot="19435882">
            <a:off x="-2726176" y="2921169"/>
            <a:ext cx="17644350" cy="1015663"/>
          </a:xfrm>
          <a:prstGeom prst="rect">
            <a:avLst/>
          </a:prstGeom>
          <a:noFill/>
        </p:spPr>
        <p:txBody>
          <a:bodyPr wrap="squar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6000" b="0" i="0" u="none" strike="noStrike" kern="1200" cap="none" spc="0" normalizeH="0" baseline="0" noProof="0" dirty="0" err="1">
                <a:ln>
                  <a:noFill/>
                </a:ln>
                <a:solidFill>
                  <a:srgbClr val="FFFFFF">
                    <a:alpha val="20000"/>
                  </a:srgbClr>
                </a:solidFill>
                <a:effectLst/>
                <a:uLnTx/>
                <a:uFillTx/>
                <a:latin typeface="Bradley Hand ITC" panose="03070402050302030203" pitchFamily="66" charset="0"/>
                <a:ea typeface="+mn-ea"/>
                <a:cs typeface="+mn-cs"/>
              </a:rPr>
              <a:t>Profº</a:t>
            </a:r>
            <a:r>
              <a:rPr kumimoji="0" lang="pt-BR" sz="6000" b="0" i="0" u="none" strike="noStrike" kern="1200" cap="none" spc="0" normalizeH="0" baseline="0" noProof="0" dirty="0">
                <a:ln>
                  <a:noFill/>
                </a:ln>
                <a:solidFill>
                  <a:srgbClr val="FFFFFF">
                    <a:alpha val="20000"/>
                  </a:srgbClr>
                </a:solidFill>
                <a:effectLst/>
                <a:uLnTx/>
                <a:uFillTx/>
                <a:latin typeface="Bradley Hand ITC" panose="03070402050302030203" pitchFamily="66" charset="0"/>
                <a:ea typeface="+mn-ea"/>
                <a:cs typeface="+mn-cs"/>
              </a:rPr>
              <a:t> Evandro Luiz </a:t>
            </a:r>
            <a:r>
              <a:rPr kumimoji="0" lang="pt-BR" sz="6000" b="0" i="0" u="none" strike="noStrike" kern="1200" cap="none" spc="0" normalizeH="0" baseline="0" noProof="0" dirty="0" err="1">
                <a:ln>
                  <a:noFill/>
                </a:ln>
                <a:solidFill>
                  <a:srgbClr val="FFFFFF">
                    <a:alpha val="20000"/>
                  </a:srgbClr>
                </a:solidFill>
                <a:effectLst/>
                <a:uLnTx/>
                <a:uFillTx/>
                <a:latin typeface="Bradley Hand ITC" panose="03070402050302030203" pitchFamily="66" charset="0"/>
                <a:ea typeface="+mn-ea"/>
                <a:cs typeface="+mn-cs"/>
              </a:rPr>
              <a:t>Casetta</a:t>
            </a:r>
            <a:endParaRPr kumimoji="0" lang="pt-BR" sz="6000" b="0" i="0" u="none" strike="noStrike" kern="1200" cap="none" spc="0" normalizeH="0" baseline="0" noProof="0" dirty="0">
              <a:ln>
                <a:noFill/>
              </a:ln>
              <a:solidFill>
                <a:srgbClr val="FFFFFF">
                  <a:alpha val="20000"/>
                </a:srgbClr>
              </a:solidFill>
              <a:effectLst/>
              <a:uLnTx/>
              <a:uFillTx/>
              <a:latin typeface="Bradley Hand ITC" panose="03070402050302030203" pitchFamily="66" charset="0"/>
              <a:ea typeface="+mn-ea"/>
              <a:cs typeface="+mn-cs"/>
            </a:endParaRPr>
          </a:p>
        </p:txBody>
      </p:sp>
    </p:spTree>
    <p:extLst>
      <p:ext uri="{BB962C8B-B14F-4D97-AF65-F5344CB8AC3E}">
        <p14:creationId xmlns:p14="http://schemas.microsoft.com/office/powerpoint/2010/main" val="3329245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tângulo 2"/>
          <p:cNvSpPr>
            <a:spLocks noChangeArrowheads="1"/>
          </p:cNvSpPr>
          <p:nvPr/>
        </p:nvSpPr>
        <p:spPr bwMode="auto">
          <a:xfrm>
            <a:off x="3503712" y="295483"/>
            <a:ext cx="464723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altLang="pt-BR" sz="5400" b="1" i="0" u="none" strike="noStrike" kern="1200" cap="none" spc="0" normalizeH="0" baseline="0" noProof="0" dirty="0">
                <a:ln>
                  <a:noFill/>
                </a:ln>
                <a:solidFill>
                  <a:srgbClr val="33CCCC">
                    <a:lumMod val="20000"/>
                    <a:lumOff val="80000"/>
                  </a:srgbClr>
                </a:solidFill>
                <a:effectLst/>
                <a:uLnTx/>
                <a:uFillTx/>
                <a:latin typeface="Arial" panose="020B0604020202020204" pitchFamily="34" charset="0"/>
                <a:ea typeface="+mn-ea"/>
                <a:cs typeface="+mn-cs"/>
              </a:rPr>
              <a:t> A  Amazônia </a:t>
            </a:r>
          </a:p>
        </p:txBody>
      </p:sp>
      <p:sp>
        <p:nvSpPr>
          <p:cNvPr id="4" name="Retângulo 3"/>
          <p:cNvSpPr/>
          <p:nvPr/>
        </p:nvSpPr>
        <p:spPr>
          <a:xfrm>
            <a:off x="1271464" y="1340768"/>
            <a:ext cx="10342984" cy="3970318"/>
          </a:xfrm>
          <a:prstGeom prst="rect">
            <a:avLst/>
          </a:prstGeom>
        </p:spPr>
        <p:txBody>
          <a:bodyPr wrap="square">
            <a:spAutoFit/>
          </a:bodyPr>
          <a:lstStyle/>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2800" b="1" i="0" u="none" strike="noStrike" kern="1200" cap="none" spc="0" normalizeH="0" baseline="0" noProof="0" dirty="0">
                <a:ln>
                  <a:noFill/>
                </a:ln>
                <a:solidFill>
                  <a:srgbClr val="FFFFFF"/>
                </a:solidFill>
                <a:effectLst/>
                <a:uLnTx/>
                <a:uFillTx/>
                <a:latin typeface="Arial" charset="0"/>
                <a:ea typeface="+mn-ea"/>
                <a:cs typeface="+mn-cs"/>
              </a:rPr>
              <a:t>Caracteriza-se pela rarefação demográfica e baixa densidade técnica;</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t-BR" sz="2800" b="1" i="0" u="none" strike="noStrike" kern="1200" cap="none" spc="0" normalizeH="0" baseline="0" noProof="0" dirty="0">
              <a:ln>
                <a:noFill/>
              </a:ln>
              <a:solidFill>
                <a:srgbClr val="FFFFFF"/>
              </a:solidFill>
              <a:effectLst/>
              <a:uLnTx/>
              <a:uFillTx/>
              <a:latin typeface="Arial" charset="0"/>
              <a:ea typeface="+mn-ea"/>
              <a:cs typeface="+mn-cs"/>
            </a:endParaRP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2800" b="1" i="0" u="none" strike="noStrike" kern="1200" cap="none" spc="0" normalizeH="0" baseline="0" noProof="0" dirty="0">
                <a:ln>
                  <a:noFill/>
                </a:ln>
                <a:solidFill>
                  <a:srgbClr val="FFFFFF"/>
                </a:solidFill>
                <a:effectLst/>
                <a:uLnTx/>
                <a:uFillTx/>
                <a:latin typeface="Arial" charset="0"/>
                <a:ea typeface="+mn-ea"/>
                <a:cs typeface="+mn-cs"/>
              </a:rPr>
              <a:t>os sistemas informacionais aparecem como formas externas, representadas, por exemplo, pelos satélites e radares do Sivam;</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t-BR" sz="2800" b="1" i="0" u="none" strike="noStrike" kern="1200" cap="none" spc="0" normalizeH="0" baseline="0" noProof="0" dirty="0">
              <a:ln>
                <a:noFill/>
              </a:ln>
              <a:solidFill>
                <a:srgbClr val="FFFFFF"/>
              </a:solidFill>
              <a:effectLst/>
              <a:uLnTx/>
              <a:uFillTx/>
              <a:latin typeface="Arial" charset="0"/>
              <a:ea typeface="+mn-ea"/>
              <a:cs typeface="+mn-cs"/>
            </a:endParaRP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2800" b="1" i="0" u="none" strike="noStrike" kern="1200" cap="none" spc="0" normalizeH="0" baseline="0" noProof="0" dirty="0">
                <a:ln>
                  <a:noFill/>
                </a:ln>
                <a:solidFill>
                  <a:srgbClr val="FFFFFF"/>
                </a:solidFill>
                <a:effectLst/>
                <a:uLnTx/>
                <a:uFillTx/>
                <a:latin typeface="Arial" charset="0"/>
                <a:ea typeface="+mn-ea"/>
                <a:cs typeface="+mn-cs"/>
              </a:rPr>
              <a:t>raras áreas de agricultura moderna;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2800" b="1"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5" name="Retângulo: Cantos Arredondados 4">
            <a:extLst>
              <a:ext uri="{FF2B5EF4-FFF2-40B4-BE49-F238E27FC236}">
                <a16:creationId xmlns:a16="http://schemas.microsoft.com/office/drawing/2014/main" id="{8C2D03DD-5DBC-4036-985D-F9C47689F921}"/>
              </a:ext>
            </a:extLst>
          </p:cNvPr>
          <p:cNvSpPr/>
          <p:nvPr/>
        </p:nvSpPr>
        <p:spPr>
          <a:xfrm>
            <a:off x="1278596" y="5311086"/>
            <a:ext cx="9954853" cy="1152128"/>
          </a:xfrm>
          <a:prstGeom prst="roundRect">
            <a:avLst/>
          </a:prstGeom>
          <a:solidFill>
            <a:schemeClr val="accent5">
              <a:lumMod val="9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2800" b="1" i="0" u="none" strike="noStrike" kern="1200" cap="none" spc="0" normalizeH="0" baseline="0" noProof="0" dirty="0">
                <a:ln>
                  <a:noFill/>
                </a:ln>
                <a:solidFill>
                  <a:srgbClr val="FFFFFF"/>
                </a:solidFill>
                <a:effectLst/>
                <a:uLnTx/>
                <a:uFillTx/>
                <a:latin typeface="Arial" charset="0"/>
                <a:ea typeface="+mn-ea"/>
                <a:cs typeface="+mn-cs"/>
              </a:rPr>
              <a:t>os grandes projetos estruturam enclaves, isolados num meio pré-mecânico.</a:t>
            </a:r>
          </a:p>
        </p:txBody>
      </p:sp>
      <p:sp>
        <p:nvSpPr>
          <p:cNvPr id="6" name="CaixaDeTexto 7">
            <a:extLst>
              <a:ext uri="{FF2B5EF4-FFF2-40B4-BE49-F238E27FC236}">
                <a16:creationId xmlns:a16="http://schemas.microsoft.com/office/drawing/2014/main" id="{97D96CAD-D5A0-49F1-8C8D-9E070DFAF7FB}"/>
              </a:ext>
            </a:extLst>
          </p:cNvPr>
          <p:cNvSpPr txBox="1"/>
          <p:nvPr/>
        </p:nvSpPr>
        <p:spPr>
          <a:xfrm rot="19435882">
            <a:off x="-2726176" y="2921169"/>
            <a:ext cx="17644350" cy="1015663"/>
          </a:xfrm>
          <a:prstGeom prst="rect">
            <a:avLst/>
          </a:prstGeom>
          <a:noFill/>
        </p:spPr>
        <p:txBody>
          <a:bodyPr wrap="squar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6000" b="0" i="0" u="none" strike="noStrike" kern="1200" cap="none" spc="0" normalizeH="0" baseline="0" noProof="0" dirty="0" err="1">
                <a:ln>
                  <a:noFill/>
                </a:ln>
                <a:solidFill>
                  <a:srgbClr val="FFFFFF">
                    <a:alpha val="20000"/>
                  </a:srgbClr>
                </a:solidFill>
                <a:effectLst/>
                <a:uLnTx/>
                <a:uFillTx/>
                <a:latin typeface="Bradley Hand ITC" panose="03070402050302030203" pitchFamily="66" charset="0"/>
                <a:ea typeface="+mn-ea"/>
                <a:cs typeface="+mn-cs"/>
              </a:rPr>
              <a:t>Profº</a:t>
            </a:r>
            <a:r>
              <a:rPr kumimoji="0" lang="pt-BR" sz="6000" b="0" i="0" u="none" strike="noStrike" kern="1200" cap="none" spc="0" normalizeH="0" baseline="0" noProof="0" dirty="0">
                <a:ln>
                  <a:noFill/>
                </a:ln>
                <a:solidFill>
                  <a:srgbClr val="FFFFFF">
                    <a:alpha val="20000"/>
                  </a:srgbClr>
                </a:solidFill>
                <a:effectLst/>
                <a:uLnTx/>
                <a:uFillTx/>
                <a:latin typeface="Bradley Hand ITC" panose="03070402050302030203" pitchFamily="66" charset="0"/>
                <a:ea typeface="+mn-ea"/>
                <a:cs typeface="+mn-cs"/>
              </a:rPr>
              <a:t> Evandro Luiz </a:t>
            </a:r>
            <a:r>
              <a:rPr kumimoji="0" lang="pt-BR" sz="6000" b="0" i="0" u="none" strike="noStrike" kern="1200" cap="none" spc="0" normalizeH="0" baseline="0" noProof="0" dirty="0" err="1">
                <a:ln>
                  <a:noFill/>
                </a:ln>
                <a:solidFill>
                  <a:srgbClr val="FFFFFF">
                    <a:alpha val="20000"/>
                  </a:srgbClr>
                </a:solidFill>
                <a:effectLst/>
                <a:uLnTx/>
                <a:uFillTx/>
                <a:latin typeface="Bradley Hand ITC" panose="03070402050302030203" pitchFamily="66" charset="0"/>
                <a:ea typeface="+mn-ea"/>
                <a:cs typeface="+mn-cs"/>
              </a:rPr>
              <a:t>Casetta</a:t>
            </a:r>
            <a:endParaRPr kumimoji="0" lang="pt-BR" sz="6000" b="0" i="0" u="none" strike="noStrike" kern="1200" cap="none" spc="0" normalizeH="0" baseline="0" noProof="0" dirty="0">
              <a:ln>
                <a:noFill/>
              </a:ln>
              <a:solidFill>
                <a:srgbClr val="FFFFFF">
                  <a:alpha val="20000"/>
                </a:srgbClr>
              </a:solidFill>
              <a:effectLst/>
              <a:uLnTx/>
              <a:uFillTx/>
              <a:latin typeface="Bradley Hand ITC" panose="03070402050302030203" pitchFamily="66" charset="0"/>
              <a:ea typeface="+mn-ea"/>
              <a:cs typeface="+mn-cs"/>
            </a:endParaRPr>
          </a:p>
        </p:txBody>
      </p:sp>
    </p:spTree>
    <p:extLst>
      <p:ext uri="{BB962C8B-B14F-4D97-AF65-F5344CB8AC3E}">
        <p14:creationId xmlns:p14="http://schemas.microsoft.com/office/powerpoint/2010/main" val="212279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tângulo 2"/>
          <p:cNvSpPr>
            <a:spLocks noChangeArrowheads="1"/>
          </p:cNvSpPr>
          <p:nvPr/>
        </p:nvSpPr>
        <p:spPr bwMode="auto">
          <a:xfrm>
            <a:off x="3791745" y="174679"/>
            <a:ext cx="430117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altLang="pt-BR" sz="5400" b="0" i="0" u="none" strike="noStrike" kern="1200" cap="none" spc="0" normalizeH="0" baseline="0" noProof="0" dirty="0">
                <a:ln>
                  <a:noFill/>
                </a:ln>
                <a:solidFill>
                  <a:srgbClr val="3399FF">
                    <a:lumMod val="20000"/>
                    <a:lumOff val="80000"/>
                  </a:srgbClr>
                </a:solidFill>
                <a:effectLst/>
                <a:uLnTx/>
                <a:uFillTx/>
                <a:latin typeface="Arial" panose="020B0604020202020204" pitchFamily="34" charset="0"/>
                <a:ea typeface="+mn-ea"/>
                <a:cs typeface="+mn-cs"/>
              </a:rPr>
              <a:t> </a:t>
            </a:r>
            <a:r>
              <a:rPr kumimoji="0" lang="pt-BR" altLang="pt-BR" sz="5400" b="1" i="0" u="none" strike="noStrike" kern="1200" cap="none" spc="0" normalizeH="0" baseline="0" noProof="0" dirty="0">
                <a:ln>
                  <a:noFill/>
                </a:ln>
                <a:solidFill>
                  <a:srgbClr val="3399FF">
                    <a:lumMod val="20000"/>
                    <a:lumOff val="80000"/>
                  </a:srgbClr>
                </a:solidFill>
                <a:effectLst/>
                <a:uLnTx/>
                <a:uFillTx/>
                <a:latin typeface="Arial" panose="020B0604020202020204" pitchFamily="34" charset="0"/>
                <a:ea typeface="+mn-ea"/>
                <a:cs typeface="+mn-cs"/>
              </a:rPr>
              <a:t>O Nordeste </a:t>
            </a:r>
          </a:p>
        </p:txBody>
      </p:sp>
      <p:sp>
        <p:nvSpPr>
          <p:cNvPr id="4" name="Retângulo 3"/>
          <p:cNvSpPr/>
          <p:nvPr/>
        </p:nvSpPr>
        <p:spPr>
          <a:xfrm>
            <a:off x="1055440" y="1124745"/>
            <a:ext cx="10729192" cy="5262979"/>
          </a:xfrm>
          <a:prstGeom prst="rect">
            <a:avLst/>
          </a:prstGeom>
        </p:spPr>
        <p:txBody>
          <a:bodyPr wrap="square">
            <a:spAutoFit/>
          </a:bodyPr>
          <a:lstStyle/>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2400" b="1" i="0" u="none" strike="noStrike" kern="1200" cap="none" spc="0" normalizeH="0" baseline="0" noProof="0" dirty="0">
                <a:ln>
                  <a:noFill/>
                </a:ln>
                <a:solidFill>
                  <a:srgbClr val="FFFFFF"/>
                </a:solidFill>
                <a:effectLst/>
                <a:uLnTx/>
                <a:uFillTx/>
                <a:latin typeface="Arial" charset="0"/>
                <a:ea typeface="+mn-ea"/>
                <a:cs typeface="+mn-cs"/>
              </a:rPr>
              <a:t>Define-se pelo peso das heranças: ”é uma área de povoamento antigo onde a constituição do meio mecanizado se deu de forma pontual e pouco densa”;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2400" b="1" i="0" u="none" strike="noStrike" kern="1200" cap="none" spc="0" normalizeH="0" baseline="0" noProof="0" dirty="0">
              <a:ln>
                <a:noFill/>
              </a:ln>
              <a:solidFill>
                <a:srgbClr val="FFFFFF"/>
              </a:solidFill>
              <a:effectLst/>
              <a:uLnTx/>
              <a:uFillTx/>
              <a:latin typeface="Arial" charset="0"/>
              <a:ea typeface="+mn-ea"/>
              <a:cs typeface="+mn-cs"/>
            </a:endParaRP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2400" b="1" i="0" u="none" strike="noStrike" kern="1200" cap="none" spc="0" normalizeH="0" baseline="0" noProof="0" dirty="0">
                <a:ln>
                  <a:noFill/>
                </a:ln>
                <a:solidFill>
                  <a:srgbClr val="FFFFFF"/>
                </a:solidFill>
                <a:effectLst/>
                <a:uLnTx/>
                <a:uFillTx/>
                <a:latin typeface="Arial" charset="0"/>
                <a:ea typeface="+mn-ea"/>
                <a:cs typeface="+mn-cs"/>
              </a:rPr>
              <a:t>urbanização irregular;</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t-BR" sz="2400" b="1" i="0" u="none" strike="noStrike" kern="1200" cap="none" spc="0" normalizeH="0" baseline="0" noProof="0" dirty="0">
              <a:ln>
                <a:noFill/>
              </a:ln>
              <a:solidFill>
                <a:srgbClr val="FFFFFF"/>
              </a:solidFill>
              <a:effectLst/>
              <a:uLnTx/>
              <a:uFillTx/>
              <a:latin typeface="Arial" charset="0"/>
              <a:ea typeface="+mn-ea"/>
              <a:cs typeface="+mn-cs"/>
            </a:endParaRP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2400" b="1" i="0" u="none" strike="noStrike" kern="1200" cap="none" spc="0" normalizeH="0" baseline="0" noProof="0" dirty="0">
                <a:ln>
                  <a:noFill/>
                </a:ln>
                <a:solidFill>
                  <a:srgbClr val="FFFFFF"/>
                </a:solidFill>
                <a:effectLst/>
                <a:uLnTx/>
                <a:uFillTx/>
                <a:latin typeface="Arial" charset="0"/>
                <a:ea typeface="+mn-ea"/>
                <a:cs typeface="+mn-cs"/>
              </a:rPr>
              <a:t>a rugosidade do espaço geográfico retarda os fluxos;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2400" b="1" i="0" u="none" strike="noStrike" kern="1200" cap="none" spc="0" normalizeH="0" baseline="0" noProof="0" dirty="0">
              <a:ln>
                <a:noFill/>
              </a:ln>
              <a:solidFill>
                <a:srgbClr val="FFFFFF"/>
              </a:solidFill>
              <a:effectLst/>
              <a:uLnTx/>
              <a:uFillTx/>
              <a:latin typeface="Arial" charset="0"/>
              <a:ea typeface="+mn-ea"/>
              <a:cs typeface="+mn-cs"/>
            </a:endParaRP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2400" b="1" i="0" u="none" strike="noStrike" kern="1200" cap="none" spc="0" normalizeH="0" baseline="0" noProof="0" dirty="0">
                <a:ln>
                  <a:noFill/>
                </a:ln>
                <a:solidFill>
                  <a:srgbClr val="FFFFFF"/>
                </a:solidFill>
                <a:effectLst/>
                <a:uLnTx/>
                <a:uFillTx/>
                <a:latin typeface="Arial" charset="0"/>
                <a:ea typeface="+mn-ea"/>
                <a:cs typeface="+mn-cs"/>
              </a:rPr>
              <a:t>a instalação das infraestruturas e redes informacionais realiza-se de modo descontínuo, “sobre um quadro socioespacial praticamente engessado”</a:t>
            </a:r>
            <a:r>
              <a:rPr kumimoji="0" lang="pt-BR" sz="2400" b="0" i="0" u="none" strike="noStrike" kern="1200" cap="none" spc="0" normalizeH="0" baseline="0" noProof="0" dirty="0">
                <a:ln>
                  <a:noFill/>
                </a:ln>
                <a:solidFill>
                  <a:srgbClr val="FFFFFF"/>
                </a:solidFill>
                <a:effectLst/>
                <a:uLnTx/>
                <a:uFillTx/>
                <a:latin typeface="Arial"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srgbClr val="FFFFFF"/>
              </a:solidFill>
              <a:effectLst/>
              <a:uLnTx/>
              <a:uFillTx/>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srgbClr val="FFFFFF"/>
              </a:solidFill>
              <a:effectLst/>
              <a:uLnTx/>
              <a:uFillTx/>
              <a:latin typeface="Arial" charset="0"/>
              <a:ea typeface="+mn-ea"/>
              <a:cs typeface="+mn-cs"/>
            </a:endParaRP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t-BR" sz="24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5" name="Retângulo: Cantos Arredondados 4">
            <a:extLst>
              <a:ext uri="{FF2B5EF4-FFF2-40B4-BE49-F238E27FC236}">
                <a16:creationId xmlns:a16="http://schemas.microsoft.com/office/drawing/2014/main" id="{79F0E073-2CCC-4BF6-94C4-AF2FC86C7F05}"/>
              </a:ext>
            </a:extLst>
          </p:cNvPr>
          <p:cNvSpPr/>
          <p:nvPr/>
        </p:nvSpPr>
        <p:spPr>
          <a:xfrm>
            <a:off x="936170" y="5373216"/>
            <a:ext cx="10319657" cy="1200329"/>
          </a:xfrm>
          <a:prstGeom prst="roundRect">
            <a:avLst/>
          </a:prstGeom>
          <a:solidFill>
            <a:schemeClr val="bg1">
              <a:lumMod val="40000"/>
              <a:lumOff val="6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2400" b="1" i="0" u="none" strike="noStrike" kern="1200" cap="none" spc="0" normalizeH="0" baseline="0" noProof="0" dirty="0">
                <a:ln>
                  <a:noFill/>
                </a:ln>
                <a:solidFill>
                  <a:srgbClr val="FFFFFF"/>
                </a:solidFill>
                <a:effectLst/>
                <a:uLnTx/>
                <a:uFillTx/>
                <a:latin typeface="Arial" charset="0"/>
                <a:ea typeface="+mn-ea"/>
                <a:cs typeface="+mn-cs"/>
              </a:rPr>
              <a:t>atualmente apresenta as maiores transformações em função dos avanços sociais e estruturais dos últimos anos.</a:t>
            </a:r>
          </a:p>
        </p:txBody>
      </p:sp>
      <p:sp>
        <p:nvSpPr>
          <p:cNvPr id="6" name="CaixaDeTexto 7">
            <a:extLst>
              <a:ext uri="{FF2B5EF4-FFF2-40B4-BE49-F238E27FC236}">
                <a16:creationId xmlns:a16="http://schemas.microsoft.com/office/drawing/2014/main" id="{F3BF03C9-53E5-4448-849D-FBF649F0D08C}"/>
              </a:ext>
            </a:extLst>
          </p:cNvPr>
          <p:cNvSpPr txBox="1"/>
          <p:nvPr/>
        </p:nvSpPr>
        <p:spPr>
          <a:xfrm rot="19435882">
            <a:off x="-2726176" y="2921169"/>
            <a:ext cx="17644350" cy="1015663"/>
          </a:xfrm>
          <a:prstGeom prst="rect">
            <a:avLst/>
          </a:prstGeom>
          <a:noFill/>
        </p:spPr>
        <p:txBody>
          <a:bodyPr wrap="squar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6000" b="0" i="0" u="none" strike="noStrike" kern="1200" cap="none" spc="0" normalizeH="0" baseline="0" noProof="0" dirty="0" err="1">
                <a:ln>
                  <a:noFill/>
                </a:ln>
                <a:solidFill>
                  <a:srgbClr val="FFFFFF">
                    <a:alpha val="20000"/>
                  </a:srgbClr>
                </a:solidFill>
                <a:effectLst/>
                <a:uLnTx/>
                <a:uFillTx/>
                <a:latin typeface="Bradley Hand ITC" panose="03070402050302030203" pitchFamily="66" charset="0"/>
                <a:ea typeface="+mn-ea"/>
                <a:cs typeface="+mn-cs"/>
              </a:rPr>
              <a:t>Profº</a:t>
            </a:r>
            <a:r>
              <a:rPr kumimoji="0" lang="pt-BR" sz="6000" b="0" i="0" u="none" strike="noStrike" kern="1200" cap="none" spc="0" normalizeH="0" baseline="0" noProof="0" dirty="0">
                <a:ln>
                  <a:noFill/>
                </a:ln>
                <a:solidFill>
                  <a:srgbClr val="FFFFFF">
                    <a:alpha val="20000"/>
                  </a:srgbClr>
                </a:solidFill>
                <a:effectLst/>
                <a:uLnTx/>
                <a:uFillTx/>
                <a:latin typeface="Bradley Hand ITC" panose="03070402050302030203" pitchFamily="66" charset="0"/>
                <a:ea typeface="+mn-ea"/>
                <a:cs typeface="+mn-cs"/>
              </a:rPr>
              <a:t> Evandro Luiz </a:t>
            </a:r>
            <a:r>
              <a:rPr kumimoji="0" lang="pt-BR" sz="6000" b="0" i="0" u="none" strike="noStrike" kern="1200" cap="none" spc="0" normalizeH="0" baseline="0" noProof="0" dirty="0" err="1">
                <a:ln>
                  <a:noFill/>
                </a:ln>
                <a:solidFill>
                  <a:srgbClr val="FFFFFF">
                    <a:alpha val="20000"/>
                  </a:srgbClr>
                </a:solidFill>
                <a:effectLst/>
                <a:uLnTx/>
                <a:uFillTx/>
                <a:latin typeface="Bradley Hand ITC" panose="03070402050302030203" pitchFamily="66" charset="0"/>
                <a:ea typeface="+mn-ea"/>
                <a:cs typeface="+mn-cs"/>
              </a:rPr>
              <a:t>Casetta</a:t>
            </a:r>
            <a:endParaRPr kumimoji="0" lang="pt-BR" sz="6000" b="0" i="0" u="none" strike="noStrike" kern="1200" cap="none" spc="0" normalizeH="0" baseline="0" noProof="0" dirty="0">
              <a:ln>
                <a:noFill/>
              </a:ln>
              <a:solidFill>
                <a:srgbClr val="FFFFFF">
                  <a:alpha val="20000"/>
                </a:srgbClr>
              </a:solidFill>
              <a:effectLst/>
              <a:uLnTx/>
              <a:uFillTx/>
              <a:latin typeface="Bradley Hand ITC" panose="03070402050302030203" pitchFamily="66" charset="0"/>
              <a:ea typeface="+mn-ea"/>
              <a:cs typeface="+mn-cs"/>
            </a:endParaRPr>
          </a:p>
        </p:txBody>
      </p:sp>
    </p:spTree>
    <p:extLst>
      <p:ext uri="{BB962C8B-B14F-4D97-AF65-F5344CB8AC3E}">
        <p14:creationId xmlns:p14="http://schemas.microsoft.com/office/powerpoint/2010/main" val="3080051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tângulo 2"/>
          <p:cNvSpPr/>
          <p:nvPr/>
        </p:nvSpPr>
        <p:spPr>
          <a:xfrm>
            <a:off x="3349094" y="341763"/>
            <a:ext cx="5493812" cy="92333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5400" b="1" i="0" u="none" strike="noStrike" kern="1200" cap="none" spc="0" normalizeH="0" baseline="0" noProof="0" dirty="0">
                <a:ln>
                  <a:noFill/>
                </a:ln>
                <a:solidFill>
                  <a:srgbClr val="3399FF">
                    <a:lumMod val="20000"/>
                    <a:lumOff val="80000"/>
                  </a:srgbClr>
                </a:solidFill>
                <a:effectLst/>
                <a:uLnTx/>
                <a:uFillTx/>
                <a:latin typeface="Arial" panose="020B0604020202020204" pitchFamily="34" charset="0"/>
                <a:ea typeface="+mn-ea"/>
                <a:cs typeface="Arial" panose="020B0604020202020204" pitchFamily="34" charset="0"/>
              </a:rPr>
              <a:t>O Centro-Oeste </a:t>
            </a:r>
          </a:p>
        </p:txBody>
      </p:sp>
      <p:sp>
        <p:nvSpPr>
          <p:cNvPr id="5" name="CaixaDeTexto 4">
            <a:extLst>
              <a:ext uri="{FF2B5EF4-FFF2-40B4-BE49-F238E27FC236}">
                <a16:creationId xmlns:a16="http://schemas.microsoft.com/office/drawing/2014/main" id="{15EAC5DD-AE58-48A2-9D2D-EAE767262224}"/>
              </a:ext>
            </a:extLst>
          </p:cNvPr>
          <p:cNvSpPr txBox="1"/>
          <p:nvPr/>
        </p:nvSpPr>
        <p:spPr>
          <a:xfrm>
            <a:off x="875420" y="1654203"/>
            <a:ext cx="10225136" cy="523220"/>
          </a:xfrm>
          <a:prstGeom prst="rect">
            <a:avLst/>
          </a:prstGeom>
          <a:noFill/>
        </p:spPr>
        <p:txBody>
          <a:bodyPr wrap="square">
            <a:spAutoFit/>
          </a:bodyPr>
          <a:lstStyle/>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2800" b="1" i="0" u="none" strike="noStrike" kern="1200" cap="none" spc="0" normalizeH="0" baseline="0" noProof="0" dirty="0">
                <a:ln>
                  <a:noFill/>
                </a:ln>
                <a:solidFill>
                  <a:srgbClr val="FFFFFF"/>
                </a:solidFill>
                <a:effectLst/>
                <a:uLnTx/>
                <a:uFillTx/>
                <a:latin typeface="Arial" charset="0"/>
                <a:ea typeface="+mn-ea"/>
                <a:cs typeface="+mn-cs"/>
              </a:rPr>
              <a:t>Emerge como área de ocupação periférica e recente;</a:t>
            </a:r>
          </a:p>
        </p:txBody>
      </p:sp>
      <p:sp>
        <p:nvSpPr>
          <p:cNvPr id="7" name="CaixaDeTexto 6">
            <a:extLst>
              <a:ext uri="{FF2B5EF4-FFF2-40B4-BE49-F238E27FC236}">
                <a16:creationId xmlns:a16="http://schemas.microsoft.com/office/drawing/2014/main" id="{D27F6D2E-1E36-4027-8C60-A2FEB2F454B0}"/>
              </a:ext>
            </a:extLst>
          </p:cNvPr>
          <p:cNvSpPr txBox="1"/>
          <p:nvPr/>
        </p:nvSpPr>
        <p:spPr>
          <a:xfrm>
            <a:off x="839415" y="2488981"/>
            <a:ext cx="10513168" cy="1384995"/>
          </a:xfrm>
          <a:prstGeom prst="rect">
            <a:avLst/>
          </a:prstGeom>
          <a:noFill/>
        </p:spPr>
        <p:txBody>
          <a:bodyPr wrap="square">
            <a:spAutoFit/>
          </a:bodyPr>
          <a:lstStyle/>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2800" b="1" i="0" u="none" strike="noStrike" kern="1200" cap="none" spc="0" normalizeH="0" baseline="0" noProof="0" dirty="0">
                <a:ln>
                  <a:noFill/>
                </a:ln>
                <a:solidFill>
                  <a:srgbClr val="FFFFFF"/>
                </a:solidFill>
                <a:effectLst/>
                <a:uLnTx/>
                <a:uFillTx/>
                <a:latin typeface="Arial" charset="0"/>
                <a:ea typeface="+mn-ea"/>
                <a:cs typeface="+mn-cs"/>
              </a:rPr>
              <a:t>o estado de Tocantins, estranhamente deslocado para a região Norte pela constituição de 1988, reincorpora-se ao Centro-Oeste;</a:t>
            </a:r>
          </a:p>
        </p:txBody>
      </p:sp>
      <p:sp>
        <p:nvSpPr>
          <p:cNvPr id="8" name="Retângulo: Cantos Arredondados 7">
            <a:extLst>
              <a:ext uri="{FF2B5EF4-FFF2-40B4-BE49-F238E27FC236}">
                <a16:creationId xmlns:a16="http://schemas.microsoft.com/office/drawing/2014/main" id="{ED4ED988-9C0D-492F-AB0C-E532FB8A635C}"/>
              </a:ext>
            </a:extLst>
          </p:cNvPr>
          <p:cNvSpPr/>
          <p:nvPr/>
        </p:nvSpPr>
        <p:spPr>
          <a:xfrm>
            <a:off x="767408" y="4295856"/>
            <a:ext cx="10441160" cy="1815882"/>
          </a:xfrm>
          <a:prstGeom prst="roundRect">
            <a:avLst/>
          </a:prstGeom>
          <a:solidFill>
            <a:schemeClr val="accent5">
              <a:lumMod val="9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2800" b="1" i="0" u="none" strike="noStrike" kern="1200" cap="none" spc="0" normalizeH="0" baseline="0" noProof="0" dirty="0">
                <a:ln>
                  <a:noFill/>
                </a:ln>
                <a:solidFill>
                  <a:srgbClr val="FFFFFF"/>
                </a:solidFill>
                <a:effectLst/>
                <a:uLnTx/>
                <a:uFillTx/>
                <a:latin typeface="Arial" charset="0"/>
                <a:ea typeface="+mn-ea"/>
                <a:cs typeface="+mn-cs"/>
              </a:rPr>
              <a:t>fundada na especialização agropecuária e na modernização subordinada as necessidades das firmas que tem sede na Região Concentrada.</a:t>
            </a:r>
          </a:p>
        </p:txBody>
      </p:sp>
      <p:sp>
        <p:nvSpPr>
          <p:cNvPr id="6" name="CaixaDeTexto 7">
            <a:extLst>
              <a:ext uri="{FF2B5EF4-FFF2-40B4-BE49-F238E27FC236}">
                <a16:creationId xmlns:a16="http://schemas.microsoft.com/office/drawing/2014/main" id="{9E0B3B8D-6E31-47A7-95DC-0CD61BA561A8}"/>
              </a:ext>
            </a:extLst>
          </p:cNvPr>
          <p:cNvSpPr txBox="1"/>
          <p:nvPr/>
        </p:nvSpPr>
        <p:spPr>
          <a:xfrm rot="19435882">
            <a:off x="-2726176" y="2921169"/>
            <a:ext cx="17644350" cy="1015663"/>
          </a:xfrm>
          <a:prstGeom prst="rect">
            <a:avLst/>
          </a:prstGeom>
          <a:noFill/>
        </p:spPr>
        <p:txBody>
          <a:bodyPr wrap="squar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6000" b="0" i="0" u="none" strike="noStrike" kern="1200" cap="none" spc="0" normalizeH="0" baseline="0" noProof="0" dirty="0" err="1">
                <a:ln>
                  <a:noFill/>
                </a:ln>
                <a:solidFill>
                  <a:srgbClr val="FFFFFF">
                    <a:alpha val="20000"/>
                  </a:srgbClr>
                </a:solidFill>
                <a:effectLst/>
                <a:uLnTx/>
                <a:uFillTx/>
                <a:latin typeface="Bradley Hand ITC" panose="03070402050302030203" pitchFamily="66" charset="0"/>
                <a:ea typeface="+mn-ea"/>
                <a:cs typeface="+mn-cs"/>
              </a:rPr>
              <a:t>Profº</a:t>
            </a:r>
            <a:r>
              <a:rPr kumimoji="0" lang="pt-BR" sz="6000" b="0" i="0" u="none" strike="noStrike" kern="1200" cap="none" spc="0" normalizeH="0" baseline="0" noProof="0" dirty="0">
                <a:ln>
                  <a:noFill/>
                </a:ln>
                <a:solidFill>
                  <a:srgbClr val="FFFFFF">
                    <a:alpha val="20000"/>
                  </a:srgbClr>
                </a:solidFill>
                <a:effectLst/>
                <a:uLnTx/>
                <a:uFillTx/>
                <a:latin typeface="Bradley Hand ITC" panose="03070402050302030203" pitchFamily="66" charset="0"/>
                <a:ea typeface="+mn-ea"/>
                <a:cs typeface="+mn-cs"/>
              </a:rPr>
              <a:t> Evandro Luiz </a:t>
            </a:r>
            <a:r>
              <a:rPr kumimoji="0" lang="pt-BR" sz="6000" b="0" i="0" u="none" strike="noStrike" kern="1200" cap="none" spc="0" normalizeH="0" baseline="0" noProof="0" dirty="0" err="1">
                <a:ln>
                  <a:noFill/>
                </a:ln>
                <a:solidFill>
                  <a:srgbClr val="FFFFFF">
                    <a:alpha val="20000"/>
                  </a:srgbClr>
                </a:solidFill>
                <a:effectLst/>
                <a:uLnTx/>
                <a:uFillTx/>
                <a:latin typeface="Bradley Hand ITC" panose="03070402050302030203" pitchFamily="66" charset="0"/>
                <a:ea typeface="+mn-ea"/>
                <a:cs typeface="+mn-cs"/>
              </a:rPr>
              <a:t>Casetta</a:t>
            </a:r>
            <a:endParaRPr kumimoji="0" lang="pt-BR" sz="6000" b="0" i="0" u="none" strike="noStrike" kern="1200" cap="none" spc="0" normalizeH="0" baseline="0" noProof="0" dirty="0">
              <a:ln>
                <a:noFill/>
              </a:ln>
              <a:solidFill>
                <a:srgbClr val="FFFFFF">
                  <a:alpha val="20000"/>
                </a:srgbClr>
              </a:solidFill>
              <a:effectLst/>
              <a:uLnTx/>
              <a:uFillTx/>
              <a:latin typeface="Bradley Hand ITC" panose="03070402050302030203" pitchFamily="66" charset="0"/>
              <a:ea typeface="+mn-ea"/>
              <a:cs typeface="+mn-cs"/>
            </a:endParaRPr>
          </a:p>
        </p:txBody>
      </p:sp>
    </p:spTree>
    <p:extLst>
      <p:ext uri="{BB962C8B-B14F-4D97-AF65-F5344CB8AC3E}">
        <p14:creationId xmlns:p14="http://schemas.microsoft.com/office/powerpoint/2010/main" val="1693207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ixaDeTexto 2"/>
          <p:cNvSpPr txBox="1"/>
          <p:nvPr/>
        </p:nvSpPr>
        <p:spPr>
          <a:xfrm>
            <a:off x="2414515" y="176164"/>
            <a:ext cx="7353231" cy="92333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5400" b="1" i="0" u="none" strike="noStrike" kern="1200" cap="none" spc="0" normalizeH="0" baseline="0" noProof="0" dirty="0">
                <a:ln>
                  <a:noFill/>
                </a:ln>
                <a:solidFill>
                  <a:srgbClr val="3399FF">
                    <a:lumMod val="20000"/>
                    <a:lumOff val="80000"/>
                  </a:srgbClr>
                </a:solidFill>
                <a:effectLst/>
                <a:uLnTx/>
                <a:uFillTx/>
                <a:latin typeface="Arial" panose="020B0604020202020204" pitchFamily="34" charset="0"/>
                <a:ea typeface="+mn-ea"/>
                <a:cs typeface="Arial" panose="020B0604020202020204" pitchFamily="34" charset="0"/>
              </a:rPr>
              <a:t>A região Concentrada</a:t>
            </a:r>
          </a:p>
        </p:txBody>
      </p:sp>
      <p:sp>
        <p:nvSpPr>
          <p:cNvPr id="5" name="CaixaDeTexto 4"/>
          <p:cNvSpPr txBox="1"/>
          <p:nvPr/>
        </p:nvSpPr>
        <p:spPr>
          <a:xfrm>
            <a:off x="574628" y="1556792"/>
            <a:ext cx="11617372" cy="2677656"/>
          </a:xfrm>
          <a:prstGeom prst="rect">
            <a:avLst/>
          </a:prstGeom>
          <a:noFill/>
        </p:spPr>
        <p:txBody>
          <a:bodyPr wrap="square">
            <a:spAutoFit/>
          </a:bodyPr>
          <a:lstStyle/>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Densidade do sistema de relações que intensifica os fluxos de mercadorias, capitais e informações;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 soldagem do Sul e Sudeste reflete a descentralização industrial recente e a implantação de infraestruturas técnicas que a sustentam;</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t-BR"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elevados índices de urbanização;</a:t>
            </a:r>
          </a:p>
        </p:txBody>
      </p:sp>
      <p:sp>
        <p:nvSpPr>
          <p:cNvPr id="4" name="Retângulo: Cantos Arredondados 3">
            <a:extLst>
              <a:ext uri="{FF2B5EF4-FFF2-40B4-BE49-F238E27FC236}">
                <a16:creationId xmlns:a16="http://schemas.microsoft.com/office/drawing/2014/main" id="{62FA2FEB-5B26-4C3C-87A4-94757355B4C4}"/>
              </a:ext>
            </a:extLst>
          </p:cNvPr>
          <p:cNvSpPr/>
          <p:nvPr/>
        </p:nvSpPr>
        <p:spPr>
          <a:xfrm>
            <a:off x="496033" y="4831863"/>
            <a:ext cx="11190193" cy="1448841"/>
          </a:xfrm>
          <a:prstGeom prst="roundRect">
            <a:avLst/>
          </a:prstGeom>
          <a:solidFill>
            <a:schemeClr val="accent5">
              <a:lumMod val="75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 seu núcleo é a metrópole paulista, que desempenha funções de cidade global e reforça o comando sobre o território nacional.</a:t>
            </a:r>
          </a:p>
        </p:txBody>
      </p:sp>
      <p:sp>
        <p:nvSpPr>
          <p:cNvPr id="6" name="CaixaDeTexto 7">
            <a:extLst>
              <a:ext uri="{FF2B5EF4-FFF2-40B4-BE49-F238E27FC236}">
                <a16:creationId xmlns:a16="http://schemas.microsoft.com/office/drawing/2014/main" id="{00887D33-6277-48CB-A427-9CE96682011C}"/>
              </a:ext>
            </a:extLst>
          </p:cNvPr>
          <p:cNvSpPr txBox="1"/>
          <p:nvPr/>
        </p:nvSpPr>
        <p:spPr>
          <a:xfrm rot="19435882">
            <a:off x="-2726176" y="2921169"/>
            <a:ext cx="17644350" cy="1015663"/>
          </a:xfrm>
          <a:prstGeom prst="rect">
            <a:avLst/>
          </a:prstGeom>
          <a:noFill/>
        </p:spPr>
        <p:txBody>
          <a:bodyPr wrap="squar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6000" b="0" i="0" u="none" strike="noStrike" kern="1200" cap="none" spc="0" normalizeH="0" baseline="0" noProof="0" dirty="0" err="1">
                <a:ln>
                  <a:noFill/>
                </a:ln>
                <a:solidFill>
                  <a:srgbClr val="FFFFFF">
                    <a:alpha val="20000"/>
                  </a:srgbClr>
                </a:solidFill>
                <a:effectLst/>
                <a:uLnTx/>
                <a:uFillTx/>
                <a:latin typeface="Bradley Hand ITC" panose="03070402050302030203" pitchFamily="66" charset="0"/>
                <a:ea typeface="+mn-ea"/>
                <a:cs typeface="+mn-cs"/>
              </a:rPr>
              <a:t>Profº</a:t>
            </a:r>
            <a:r>
              <a:rPr kumimoji="0" lang="pt-BR" sz="6000" b="0" i="0" u="none" strike="noStrike" kern="1200" cap="none" spc="0" normalizeH="0" baseline="0" noProof="0" dirty="0">
                <a:ln>
                  <a:noFill/>
                </a:ln>
                <a:solidFill>
                  <a:srgbClr val="FFFFFF">
                    <a:alpha val="20000"/>
                  </a:srgbClr>
                </a:solidFill>
                <a:effectLst/>
                <a:uLnTx/>
                <a:uFillTx/>
                <a:latin typeface="Bradley Hand ITC" panose="03070402050302030203" pitchFamily="66" charset="0"/>
                <a:ea typeface="+mn-ea"/>
                <a:cs typeface="+mn-cs"/>
              </a:rPr>
              <a:t> Evandro Luiz </a:t>
            </a:r>
            <a:r>
              <a:rPr kumimoji="0" lang="pt-BR" sz="6000" b="0" i="0" u="none" strike="noStrike" kern="1200" cap="none" spc="0" normalizeH="0" baseline="0" noProof="0" dirty="0" err="1">
                <a:ln>
                  <a:noFill/>
                </a:ln>
                <a:solidFill>
                  <a:srgbClr val="FFFFFF">
                    <a:alpha val="20000"/>
                  </a:srgbClr>
                </a:solidFill>
                <a:effectLst/>
                <a:uLnTx/>
                <a:uFillTx/>
                <a:latin typeface="Bradley Hand ITC" panose="03070402050302030203" pitchFamily="66" charset="0"/>
                <a:ea typeface="+mn-ea"/>
                <a:cs typeface="+mn-cs"/>
              </a:rPr>
              <a:t>Casetta</a:t>
            </a:r>
            <a:endParaRPr kumimoji="0" lang="pt-BR" sz="6000" b="0" i="0" u="none" strike="noStrike" kern="1200" cap="none" spc="0" normalizeH="0" baseline="0" noProof="0" dirty="0">
              <a:ln>
                <a:noFill/>
              </a:ln>
              <a:solidFill>
                <a:srgbClr val="FFFFFF">
                  <a:alpha val="20000"/>
                </a:srgbClr>
              </a:solidFill>
              <a:effectLst/>
              <a:uLnTx/>
              <a:uFillTx/>
              <a:latin typeface="Bradley Hand ITC" panose="03070402050302030203" pitchFamily="66" charset="0"/>
              <a:ea typeface="+mn-ea"/>
              <a:cs typeface="+mn-cs"/>
            </a:endParaRPr>
          </a:p>
        </p:txBody>
      </p:sp>
    </p:spTree>
    <p:extLst>
      <p:ext uri="{BB962C8B-B14F-4D97-AF65-F5344CB8AC3E}">
        <p14:creationId xmlns:p14="http://schemas.microsoft.com/office/powerpoint/2010/main" val="340395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93014D7D-F2F4-4BC4-BD2C-2E1A4600DD83}"/>
              </a:ext>
            </a:extLst>
          </p:cNvPr>
          <p:cNvSpPr txBox="1"/>
          <p:nvPr/>
        </p:nvSpPr>
        <p:spPr>
          <a:xfrm>
            <a:off x="1797387" y="1412776"/>
            <a:ext cx="8597225" cy="3416320"/>
          </a:xfrm>
          <a:prstGeom prst="rect">
            <a:avLst/>
          </a:prstGeom>
          <a:noFill/>
        </p:spPr>
        <p:txBody>
          <a:bodyPr wrap="none" rtlCol="0">
            <a:spAutoFit/>
          </a:bodyPr>
          <a:lstStyle/>
          <a:p>
            <a:pPr algn="ctr"/>
            <a:r>
              <a:rPr lang="pt-BR" sz="7200" b="1" dirty="0">
                <a:solidFill>
                  <a:srgbClr val="FFFF00"/>
                </a:solidFill>
                <a:latin typeface="Arial" panose="020B0604020202020204" pitchFamily="34" charset="0"/>
                <a:cs typeface="Arial" panose="020B0604020202020204" pitchFamily="34" charset="0"/>
              </a:rPr>
              <a:t>Geografia</a:t>
            </a:r>
          </a:p>
          <a:p>
            <a:pPr algn="ctr"/>
            <a:r>
              <a:rPr lang="pt-BR" sz="7200" b="1" dirty="0">
                <a:solidFill>
                  <a:srgbClr val="FFFF00"/>
                </a:solidFill>
                <a:latin typeface="Arial" panose="020B0604020202020204" pitchFamily="34" charset="0"/>
                <a:cs typeface="Arial" panose="020B0604020202020204" pitchFamily="34" charset="0"/>
              </a:rPr>
              <a:t>e</a:t>
            </a:r>
          </a:p>
          <a:p>
            <a:pPr algn="ctr"/>
            <a:r>
              <a:rPr lang="pt-BR" sz="7200" b="1" dirty="0">
                <a:solidFill>
                  <a:srgbClr val="FFFF00"/>
                </a:solidFill>
                <a:latin typeface="Arial" panose="020B0604020202020204" pitchFamily="34" charset="0"/>
                <a:cs typeface="Arial" panose="020B0604020202020204" pitchFamily="34" charset="0"/>
              </a:rPr>
              <a:t>Espaço Geográfico</a:t>
            </a:r>
          </a:p>
        </p:txBody>
      </p:sp>
    </p:spTree>
    <p:extLst>
      <p:ext uri="{BB962C8B-B14F-4D97-AF65-F5344CB8AC3E}">
        <p14:creationId xmlns:p14="http://schemas.microsoft.com/office/powerpoint/2010/main" val="22057583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Resultado de imagem para mapa de regionalismo literar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9696" y="1071321"/>
            <a:ext cx="5472608" cy="5545195"/>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p:cNvSpPr txBox="1"/>
          <p:nvPr/>
        </p:nvSpPr>
        <p:spPr>
          <a:xfrm>
            <a:off x="1055440" y="116632"/>
            <a:ext cx="1044846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 </a:t>
            </a:r>
            <a:r>
              <a:rPr kumimoji="0" lang="pt-BR" sz="2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Regionalismo Literário </a:t>
            </a:r>
            <a:r>
              <a:rPr kumimoji="0" lang="pt-BR"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baseia-se em aspectos representados em obras de importantes autores da literatura brasileira.</a:t>
            </a:r>
          </a:p>
        </p:txBody>
      </p:sp>
      <p:sp>
        <p:nvSpPr>
          <p:cNvPr id="4" name="CaixaDeTexto 7">
            <a:extLst>
              <a:ext uri="{FF2B5EF4-FFF2-40B4-BE49-F238E27FC236}">
                <a16:creationId xmlns:a16="http://schemas.microsoft.com/office/drawing/2014/main" id="{0AAC747C-3864-4F79-AFCD-2271855915E1}"/>
              </a:ext>
            </a:extLst>
          </p:cNvPr>
          <p:cNvSpPr txBox="1"/>
          <p:nvPr/>
        </p:nvSpPr>
        <p:spPr>
          <a:xfrm rot="19435882">
            <a:off x="-2726176" y="2921169"/>
            <a:ext cx="17644350" cy="1015663"/>
          </a:xfrm>
          <a:prstGeom prst="rect">
            <a:avLst/>
          </a:prstGeom>
          <a:noFill/>
        </p:spPr>
        <p:txBody>
          <a:bodyPr wrap="squar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6000" b="0" i="0" u="none" strike="noStrike" kern="1200" cap="none" spc="0" normalizeH="0" baseline="0" noProof="0" dirty="0" err="1">
                <a:ln>
                  <a:noFill/>
                </a:ln>
                <a:solidFill>
                  <a:srgbClr val="FFFFFF">
                    <a:alpha val="20000"/>
                  </a:srgbClr>
                </a:solidFill>
                <a:effectLst/>
                <a:uLnTx/>
                <a:uFillTx/>
                <a:latin typeface="Bradley Hand ITC" panose="03070402050302030203" pitchFamily="66" charset="0"/>
                <a:ea typeface="+mn-ea"/>
                <a:cs typeface="+mn-cs"/>
              </a:rPr>
              <a:t>Profº</a:t>
            </a:r>
            <a:r>
              <a:rPr kumimoji="0" lang="pt-BR" sz="6000" b="0" i="0" u="none" strike="noStrike" kern="1200" cap="none" spc="0" normalizeH="0" baseline="0" noProof="0" dirty="0">
                <a:ln>
                  <a:noFill/>
                </a:ln>
                <a:solidFill>
                  <a:srgbClr val="FFFFFF">
                    <a:alpha val="20000"/>
                  </a:srgbClr>
                </a:solidFill>
                <a:effectLst/>
                <a:uLnTx/>
                <a:uFillTx/>
                <a:latin typeface="Bradley Hand ITC" panose="03070402050302030203" pitchFamily="66" charset="0"/>
                <a:ea typeface="+mn-ea"/>
                <a:cs typeface="+mn-cs"/>
              </a:rPr>
              <a:t> Evandro Luiz </a:t>
            </a:r>
            <a:r>
              <a:rPr kumimoji="0" lang="pt-BR" sz="6000" b="0" i="0" u="none" strike="noStrike" kern="1200" cap="none" spc="0" normalizeH="0" baseline="0" noProof="0" dirty="0" err="1">
                <a:ln>
                  <a:noFill/>
                </a:ln>
                <a:solidFill>
                  <a:srgbClr val="FFFFFF">
                    <a:alpha val="20000"/>
                  </a:srgbClr>
                </a:solidFill>
                <a:effectLst/>
                <a:uLnTx/>
                <a:uFillTx/>
                <a:latin typeface="Bradley Hand ITC" panose="03070402050302030203" pitchFamily="66" charset="0"/>
                <a:ea typeface="+mn-ea"/>
                <a:cs typeface="+mn-cs"/>
              </a:rPr>
              <a:t>Casetta</a:t>
            </a:r>
            <a:endParaRPr kumimoji="0" lang="pt-BR" sz="6000" b="0" i="0" u="none" strike="noStrike" kern="1200" cap="none" spc="0" normalizeH="0" baseline="0" noProof="0" dirty="0">
              <a:ln>
                <a:noFill/>
              </a:ln>
              <a:solidFill>
                <a:srgbClr val="FFFFFF">
                  <a:alpha val="20000"/>
                </a:srgbClr>
              </a:solidFill>
              <a:effectLst/>
              <a:uLnTx/>
              <a:uFillTx/>
              <a:latin typeface="Bradley Hand ITC" panose="03070402050302030203" pitchFamily="66" charset="0"/>
              <a:ea typeface="+mn-ea"/>
              <a:cs typeface="+mn-cs"/>
            </a:endParaRPr>
          </a:p>
        </p:txBody>
      </p:sp>
    </p:spTree>
    <p:extLst>
      <p:ext uri="{BB962C8B-B14F-4D97-AF65-F5344CB8AC3E}">
        <p14:creationId xmlns:p14="http://schemas.microsoft.com/office/powerpoint/2010/main" val="2829665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aixaDeTexto 5"/>
          <p:cNvSpPr txBox="1"/>
          <p:nvPr/>
        </p:nvSpPr>
        <p:spPr>
          <a:xfrm>
            <a:off x="692994" y="260648"/>
            <a:ext cx="1051797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Regionalização de José D. </a:t>
            </a:r>
            <a:r>
              <a:rPr kumimoji="0" lang="pt-BR"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Cazzolato</a:t>
            </a:r>
            <a:r>
              <a:rPr kumimoji="0" lang="pt-BR"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- 2011</a:t>
            </a:r>
          </a:p>
        </p:txBody>
      </p:sp>
      <p:sp>
        <p:nvSpPr>
          <p:cNvPr id="7" name="CaixaDeTexto 6"/>
          <p:cNvSpPr txBox="1"/>
          <p:nvPr/>
        </p:nvSpPr>
        <p:spPr>
          <a:xfrm>
            <a:off x="479376" y="1368622"/>
            <a:ext cx="3664743" cy="378565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considera novas unidades de federação (30);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busca equilíbrio em área, concentração populacional e atividades econômicas;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2054" name="Picture 6" descr="Resultado de imagem para novos estados de cazzolato 198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9856" y="928647"/>
            <a:ext cx="6640029" cy="4687270"/>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14F3D167-808D-489D-8B82-09BA1F25C2E3}"/>
              </a:ext>
            </a:extLst>
          </p:cNvPr>
          <p:cNvSpPr txBox="1"/>
          <p:nvPr/>
        </p:nvSpPr>
        <p:spPr>
          <a:xfrm>
            <a:off x="459088" y="5615917"/>
            <a:ext cx="8352928" cy="830997"/>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dificuldades de implantação em função dos altos custos político-administrativos.</a:t>
            </a:r>
          </a:p>
        </p:txBody>
      </p:sp>
      <p:sp>
        <p:nvSpPr>
          <p:cNvPr id="9" name="CaixaDeTexto 7">
            <a:extLst>
              <a:ext uri="{FF2B5EF4-FFF2-40B4-BE49-F238E27FC236}">
                <a16:creationId xmlns:a16="http://schemas.microsoft.com/office/drawing/2014/main" id="{ED025297-8675-45B7-8270-5755CEA7EF99}"/>
              </a:ext>
            </a:extLst>
          </p:cNvPr>
          <p:cNvSpPr txBox="1"/>
          <p:nvPr/>
        </p:nvSpPr>
        <p:spPr>
          <a:xfrm rot="19435882">
            <a:off x="-2726176" y="2921169"/>
            <a:ext cx="17644350" cy="1015663"/>
          </a:xfrm>
          <a:prstGeom prst="rect">
            <a:avLst/>
          </a:prstGeom>
          <a:noFill/>
        </p:spPr>
        <p:txBody>
          <a:bodyPr wrap="squar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6000" b="0" i="0" u="none" strike="noStrike" kern="1200" cap="none" spc="0" normalizeH="0" baseline="0" noProof="0" dirty="0" err="1">
                <a:ln>
                  <a:noFill/>
                </a:ln>
                <a:solidFill>
                  <a:srgbClr val="E3E3FF">
                    <a:lumMod val="10000"/>
                    <a:alpha val="20000"/>
                  </a:srgbClr>
                </a:solidFill>
                <a:effectLst/>
                <a:uLnTx/>
                <a:uFillTx/>
                <a:latin typeface="Bradley Hand ITC" panose="03070402050302030203" pitchFamily="66" charset="0"/>
                <a:ea typeface="+mn-ea"/>
                <a:cs typeface="+mn-cs"/>
              </a:rPr>
              <a:t>Profº</a:t>
            </a:r>
            <a:r>
              <a:rPr kumimoji="0" lang="pt-BR" sz="6000" b="0" i="0" u="none" strike="noStrike" kern="1200" cap="none" spc="0" normalizeH="0" baseline="0" noProof="0" dirty="0">
                <a:ln>
                  <a:noFill/>
                </a:ln>
                <a:solidFill>
                  <a:srgbClr val="E3E3FF">
                    <a:lumMod val="10000"/>
                    <a:alpha val="20000"/>
                  </a:srgbClr>
                </a:solidFill>
                <a:effectLst/>
                <a:uLnTx/>
                <a:uFillTx/>
                <a:latin typeface="Bradley Hand ITC" panose="03070402050302030203" pitchFamily="66" charset="0"/>
                <a:ea typeface="+mn-ea"/>
                <a:cs typeface="+mn-cs"/>
              </a:rPr>
              <a:t> Evandro Luiz </a:t>
            </a:r>
            <a:r>
              <a:rPr kumimoji="0" lang="pt-BR" sz="6000" b="0" i="0" u="none" strike="noStrike" kern="1200" cap="none" spc="0" normalizeH="0" baseline="0" noProof="0" dirty="0" err="1">
                <a:ln>
                  <a:noFill/>
                </a:ln>
                <a:solidFill>
                  <a:srgbClr val="E3E3FF">
                    <a:lumMod val="10000"/>
                    <a:alpha val="20000"/>
                  </a:srgbClr>
                </a:solidFill>
                <a:effectLst/>
                <a:uLnTx/>
                <a:uFillTx/>
                <a:latin typeface="Bradley Hand ITC" panose="03070402050302030203" pitchFamily="66" charset="0"/>
                <a:ea typeface="+mn-ea"/>
                <a:cs typeface="+mn-cs"/>
              </a:rPr>
              <a:t>Casetta</a:t>
            </a:r>
            <a:endParaRPr kumimoji="0" lang="pt-BR" sz="6000" b="0" i="0" u="none" strike="noStrike" kern="1200" cap="none" spc="0" normalizeH="0" baseline="0" noProof="0" dirty="0">
              <a:ln>
                <a:noFill/>
              </a:ln>
              <a:solidFill>
                <a:srgbClr val="E3E3FF">
                  <a:lumMod val="10000"/>
                  <a:alpha val="20000"/>
                </a:srgbClr>
              </a:solidFill>
              <a:effectLst/>
              <a:uLnTx/>
              <a:uFillTx/>
              <a:latin typeface="Bradley Hand ITC" panose="03070402050302030203" pitchFamily="66" charset="0"/>
              <a:ea typeface="+mn-ea"/>
              <a:cs typeface="+mn-cs"/>
            </a:endParaRPr>
          </a:p>
        </p:txBody>
      </p:sp>
    </p:spTree>
    <p:extLst>
      <p:ext uri="{BB962C8B-B14F-4D97-AF65-F5344CB8AC3E}">
        <p14:creationId xmlns:p14="http://schemas.microsoft.com/office/powerpoint/2010/main" val="3934054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https://upload.wikimedia.org/wikipedia/commons/thumb/9/95/Brasil_NovosEstados.png/420px-Brasil_NovosEstado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7668" y="1265858"/>
            <a:ext cx="5976664" cy="5443242"/>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p:cNvSpPr txBox="1"/>
          <p:nvPr/>
        </p:nvSpPr>
        <p:spPr>
          <a:xfrm flipH="1">
            <a:off x="1742821" y="188640"/>
            <a:ext cx="8923974"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Como ficaria o Brasil se todas as propostas fossem aprovadas pelo Congresso. </a:t>
            </a:r>
          </a:p>
        </p:txBody>
      </p:sp>
      <p:sp>
        <p:nvSpPr>
          <p:cNvPr id="4" name="CaixaDeTexto 7">
            <a:extLst>
              <a:ext uri="{FF2B5EF4-FFF2-40B4-BE49-F238E27FC236}">
                <a16:creationId xmlns:a16="http://schemas.microsoft.com/office/drawing/2014/main" id="{5D49F82A-2D90-4393-9497-42D5600C2364}"/>
              </a:ext>
            </a:extLst>
          </p:cNvPr>
          <p:cNvSpPr txBox="1"/>
          <p:nvPr/>
        </p:nvSpPr>
        <p:spPr>
          <a:xfrm rot="19435882">
            <a:off x="-2726176" y="2921169"/>
            <a:ext cx="17644350" cy="1015663"/>
          </a:xfrm>
          <a:prstGeom prst="rect">
            <a:avLst/>
          </a:prstGeom>
          <a:noFill/>
        </p:spPr>
        <p:txBody>
          <a:bodyPr wrap="squar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6000" b="0" i="0" u="none" strike="noStrike" kern="1200" cap="none" spc="0" normalizeH="0" baseline="0" noProof="0" dirty="0" err="1">
                <a:ln>
                  <a:noFill/>
                </a:ln>
                <a:solidFill>
                  <a:srgbClr val="E3E3FF">
                    <a:lumMod val="10000"/>
                    <a:alpha val="20000"/>
                  </a:srgbClr>
                </a:solidFill>
                <a:effectLst/>
                <a:uLnTx/>
                <a:uFillTx/>
                <a:latin typeface="Bradley Hand ITC" panose="03070402050302030203" pitchFamily="66" charset="0"/>
                <a:ea typeface="+mn-ea"/>
                <a:cs typeface="+mn-cs"/>
              </a:rPr>
              <a:t>Profº</a:t>
            </a:r>
            <a:r>
              <a:rPr kumimoji="0" lang="pt-BR" sz="6000" b="0" i="0" u="none" strike="noStrike" kern="1200" cap="none" spc="0" normalizeH="0" baseline="0" noProof="0" dirty="0">
                <a:ln>
                  <a:noFill/>
                </a:ln>
                <a:solidFill>
                  <a:srgbClr val="E3E3FF">
                    <a:lumMod val="10000"/>
                    <a:alpha val="20000"/>
                  </a:srgbClr>
                </a:solidFill>
                <a:effectLst/>
                <a:uLnTx/>
                <a:uFillTx/>
                <a:latin typeface="Bradley Hand ITC" panose="03070402050302030203" pitchFamily="66" charset="0"/>
                <a:ea typeface="+mn-ea"/>
                <a:cs typeface="+mn-cs"/>
              </a:rPr>
              <a:t> Evandro Luiz </a:t>
            </a:r>
            <a:r>
              <a:rPr kumimoji="0" lang="pt-BR" sz="6000" b="0" i="0" u="none" strike="noStrike" kern="1200" cap="none" spc="0" normalizeH="0" baseline="0" noProof="0" dirty="0" err="1">
                <a:ln>
                  <a:noFill/>
                </a:ln>
                <a:solidFill>
                  <a:srgbClr val="E3E3FF">
                    <a:lumMod val="10000"/>
                    <a:alpha val="20000"/>
                  </a:srgbClr>
                </a:solidFill>
                <a:effectLst/>
                <a:uLnTx/>
                <a:uFillTx/>
                <a:latin typeface="Bradley Hand ITC" panose="03070402050302030203" pitchFamily="66" charset="0"/>
                <a:ea typeface="+mn-ea"/>
                <a:cs typeface="+mn-cs"/>
              </a:rPr>
              <a:t>Casetta</a:t>
            </a:r>
            <a:endParaRPr kumimoji="0" lang="pt-BR" sz="6000" b="0" i="0" u="none" strike="noStrike" kern="1200" cap="none" spc="0" normalizeH="0" baseline="0" noProof="0" dirty="0">
              <a:ln>
                <a:noFill/>
              </a:ln>
              <a:solidFill>
                <a:srgbClr val="E3E3FF">
                  <a:lumMod val="10000"/>
                  <a:alpha val="20000"/>
                </a:srgbClr>
              </a:solidFill>
              <a:effectLst/>
              <a:uLnTx/>
              <a:uFillTx/>
              <a:latin typeface="Bradley Hand ITC" panose="03070402050302030203" pitchFamily="66" charset="0"/>
              <a:ea typeface="+mn-ea"/>
              <a:cs typeface="+mn-cs"/>
            </a:endParaRPr>
          </a:p>
        </p:txBody>
      </p:sp>
    </p:spTree>
    <p:extLst>
      <p:ext uri="{BB962C8B-B14F-4D97-AF65-F5344CB8AC3E}">
        <p14:creationId xmlns:p14="http://schemas.microsoft.com/office/powerpoint/2010/main" val="3536447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aixaDeTexto 1"/>
          <p:cNvSpPr txBox="1"/>
          <p:nvPr/>
        </p:nvSpPr>
        <p:spPr>
          <a:xfrm>
            <a:off x="479376" y="1844824"/>
            <a:ext cx="10890267"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6000" b="1" i="0" u="none" strike="noStrike" kern="1200" cap="none" spc="0" normalizeH="0" baseline="0" noProof="0" dirty="0">
                <a:ln>
                  <a:noFill/>
                </a:ln>
                <a:solidFill>
                  <a:srgbClr val="FFFF00"/>
                </a:solidFill>
                <a:effectLst/>
                <a:uLnTx/>
                <a:uFillTx/>
                <a:latin typeface="Arial" pitchFamily="34" charset="0"/>
                <a:ea typeface="+mn-ea"/>
                <a:cs typeface="Arial" pitchFamily="34" charset="0"/>
              </a:rPr>
              <a:t>ORGANIZAÇÃO POLÍTICA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6000" b="1" i="0" u="none" strike="noStrike" kern="1200" cap="none" spc="0" normalizeH="0" baseline="0" noProof="0" dirty="0">
                <a:ln>
                  <a:noFill/>
                </a:ln>
                <a:solidFill>
                  <a:srgbClr val="FFFF00"/>
                </a:solidFill>
                <a:effectLst/>
                <a:uLnTx/>
                <a:uFillTx/>
                <a:latin typeface="Arial" pitchFamily="34" charset="0"/>
                <a:ea typeface="+mn-ea"/>
                <a:cs typeface="Arial" pitchFamily="34" charset="0"/>
              </a:rPr>
              <a:t>do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6000" b="1" i="0" u="none" strike="noStrike" kern="1200" cap="none" spc="0" normalizeH="0" baseline="0" noProof="0" dirty="0">
                <a:ln>
                  <a:noFill/>
                </a:ln>
                <a:solidFill>
                  <a:srgbClr val="FFFF00"/>
                </a:solidFill>
                <a:effectLst/>
                <a:uLnTx/>
                <a:uFillTx/>
                <a:latin typeface="Arial" pitchFamily="34" charset="0"/>
                <a:ea typeface="+mn-ea"/>
                <a:cs typeface="Arial" pitchFamily="34" charset="0"/>
              </a:rPr>
              <a:t> BRASIL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6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9499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617099" y="274638"/>
            <a:ext cx="11286144" cy="1143000"/>
          </a:xfrm>
        </p:spPr>
        <p:txBody>
          <a:bodyPr>
            <a:normAutofit/>
          </a:bodyPr>
          <a:lstStyle/>
          <a:p>
            <a:r>
              <a:rPr lang="pt-BR" sz="3200" b="1" dirty="0">
                <a:solidFill>
                  <a:srgbClr val="FFFF00"/>
                </a:solidFill>
                <a:latin typeface="Arial" pitchFamily="34" charset="0"/>
                <a:cs typeface="Arial" pitchFamily="34" charset="0"/>
              </a:rPr>
              <a:t>MODELOS DE ORGANIZAÇÃO POLÍTICO-TERRITORIAL:</a:t>
            </a:r>
          </a:p>
        </p:txBody>
      </p:sp>
      <p:sp>
        <p:nvSpPr>
          <p:cNvPr id="4" name="CaixaDeTexto 3"/>
          <p:cNvSpPr txBox="1"/>
          <p:nvPr/>
        </p:nvSpPr>
        <p:spPr>
          <a:xfrm>
            <a:off x="617099" y="846138"/>
            <a:ext cx="10704782" cy="69865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000" b="1" i="0" u="none" strike="noStrike" kern="1200" cap="none" spc="0" normalizeH="0" baseline="0" noProof="0" dirty="0">
              <a:ln>
                <a:noFill/>
              </a:ln>
              <a:solidFill>
                <a:srgbClr val="5B9BD5">
                  <a:lumMod val="40000"/>
                  <a:lumOff val="60000"/>
                </a:srgbClr>
              </a:solidFill>
              <a:effectLst/>
              <a:uLnTx/>
              <a:uFillTx/>
              <a:latin typeface="Arial" pitchFamily="34" charset="0"/>
              <a:ea typeface="+mn-ea"/>
              <a:cs typeface="Arial"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srgbClr val="FFFF99"/>
                </a:solidFill>
                <a:effectLst/>
                <a:uLnTx/>
                <a:uFillTx/>
                <a:latin typeface="Arial" pitchFamily="34" charset="0"/>
                <a:ea typeface="+mn-ea"/>
                <a:cs typeface="Arial" pitchFamily="34" charset="0"/>
              </a:rPr>
              <a:t>CONFEDERAÇÃO</a:t>
            </a:r>
            <a:r>
              <a:rPr kumimoji="0" lang="pt-BR" sz="24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pt-BR" sz="2400" b="1" i="0" u="none" strike="noStrike" kern="1200" cap="none" spc="0" normalizeH="0" baseline="0" noProof="0" dirty="0">
                <a:ln>
                  <a:noFill/>
                </a:ln>
                <a:solidFill>
                  <a:srgbClr val="5B9BD5">
                    <a:lumMod val="40000"/>
                    <a:lumOff val="60000"/>
                  </a:srgbClr>
                </a:solidFill>
                <a:effectLst/>
                <a:uLnTx/>
                <a:uFillTx/>
                <a:latin typeface="Arial" pitchFamily="34" charset="0"/>
                <a:ea typeface="+mn-ea"/>
                <a:cs typeface="Arial" pitchFamily="34" charset="0"/>
              </a:rPr>
              <a:t>associação</a:t>
            </a:r>
            <a:r>
              <a:rPr kumimoji="0" lang="pt-BR" sz="24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de </a:t>
            </a:r>
            <a:r>
              <a:rPr kumimoji="0" lang="pt-BR" sz="2400" b="1" i="0" u="none" strike="noStrike" kern="1200" cap="none" spc="0" normalizeH="0" baseline="0" noProof="0" dirty="0">
                <a:ln>
                  <a:noFill/>
                </a:ln>
                <a:solidFill>
                  <a:srgbClr val="5B9BD5">
                    <a:lumMod val="40000"/>
                    <a:lumOff val="60000"/>
                  </a:srgbClr>
                </a:solidFill>
                <a:effectLst/>
                <a:uLnTx/>
                <a:uFillTx/>
                <a:latin typeface="Arial" pitchFamily="34" charset="0"/>
                <a:ea typeface="+mn-ea"/>
                <a:cs typeface="Arial" pitchFamily="34" charset="0"/>
              </a:rPr>
              <a:t>Estados soberanos </a:t>
            </a:r>
            <a:r>
              <a:rPr kumimoji="0" lang="pt-BR" sz="24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(podendo adotar uma constituição em comum).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pt-BR" sz="2400" b="1"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Ex</a:t>
            </a:r>
            <a:r>
              <a:rPr kumimoji="0" lang="pt-BR" sz="24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CEI...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srgbClr val="FFFF99"/>
                </a:solidFill>
                <a:effectLst/>
                <a:uLnTx/>
                <a:uFillTx/>
                <a:latin typeface="Arial" pitchFamily="34" charset="0"/>
                <a:ea typeface="+mn-ea"/>
                <a:cs typeface="Arial" pitchFamily="34" charset="0"/>
              </a:rPr>
              <a:t>ESTADO UNITÁRIO</a:t>
            </a:r>
            <a:r>
              <a:rPr kumimoji="0" lang="pt-BR" sz="24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as competências do </a:t>
            </a:r>
            <a:r>
              <a:rPr kumimoji="0" lang="pt-BR" sz="2400" b="1" i="0" u="none" strike="noStrike" kern="1200" cap="none" spc="0" normalizeH="0" baseline="0" noProof="0" dirty="0">
                <a:ln>
                  <a:noFill/>
                </a:ln>
                <a:solidFill>
                  <a:srgbClr val="5B9BD5">
                    <a:lumMod val="40000"/>
                    <a:lumOff val="60000"/>
                  </a:srgbClr>
                </a:solidFill>
                <a:effectLst/>
                <a:uLnTx/>
                <a:uFillTx/>
                <a:latin typeface="Arial" pitchFamily="34" charset="0"/>
                <a:ea typeface="+mn-ea"/>
                <a:cs typeface="Arial" pitchFamily="34" charset="0"/>
              </a:rPr>
              <a:t>Estado</a:t>
            </a:r>
            <a:r>
              <a:rPr kumimoji="0" lang="pt-BR" sz="24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encontram-se centralizadas em </a:t>
            </a:r>
            <a:r>
              <a:rPr kumimoji="0" lang="pt-BR" sz="2400" b="1" i="0" u="none" strike="noStrike" kern="1200" cap="none" spc="0" normalizeH="0" baseline="0" noProof="0" dirty="0">
                <a:ln>
                  <a:noFill/>
                </a:ln>
                <a:solidFill>
                  <a:srgbClr val="5B9BD5">
                    <a:lumMod val="40000"/>
                    <a:lumOff val="60000"/>
                  </a:srgbClr>
                </a:solidFill>
                <a:effectLst/>
                <a:uLnTx/>
                <a:uFillTx/>
                <a:latin typeface="Arial" pitchFamily="34" charset="0"/>
                <a:ea typeface="+mn-ea"/>
                <a:cs typeface="Arial" pitchFamily="34" charset="0"/>
              </a:rPr>
              <a:t>um único ente</a:t>
            </a:r>
            <a:r>
              <a:rPr kumimoji="0" lang="pt-BR" sz="24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onde o </a:t>
            </a:r>
            <a:r>
              <a:rPr kumimoji="0" lang="pt-BR" sz="2400" b="1" i="0" u="none" strike="noStrike" kern="1200" cap="none" spc="0" normalizeH="0" baseline="0" noProof="0" dirty="0">
                <a:ln>
                  <a:noFill/>
                </a:ln>
                <a:solidFill>
                  <a:srgbClr val="5B9BD5">
                    <a:lumMod val="40000"/>
                    <a:lumOff val="60000"/>
                  </a:srgbClr>
                </a:solidFill>
                <a:effectLst/>
                <a:uLnTx/>
                <a:uFillTx/>
                <a:latin typeface="Arial" pitchFamily="34" charset="0"/>
                <a:ea typeface="+mn-ea"/>
                <a:cs typeface="Arial" pitchFamily="34" charset="0"/>
              </a:rPr>
              <a:t>governo nacional </a:t>
            </a:r>
            <a:r>
              <a:rPr kumimoji="0" lang="pt-BR" sz="24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assume exclusivamente a direção de </a:t>
            </a:r>
            <a:r>
              <a:rPr kumimoji="0" lang="pt-BR" sz="2400" b="1" i="0" u="none" strike="noStrike" kern="1200" cap="none" spc="0" normalizeH="0" baseline="0" noProof="0" dirty="0">
                <a:ln>
                  <a:noFill/>
                </a:ln>
                <a:solidFill>
                  <a:srgbClr val="5B9BD5">
                    <a:lumMod val="40000"/>
                    <a:lumOff val="60000"/>
                  </a:srgbClr>
                </a:solidFill>
                <a:effectLst/>
                <a:uLnTx/>
                <a:uFillTx/>
                <a:latin typeface="Arial" pitchFamily="34" charset="0"/>
                <a:ea typeface="+mn-ea"/>
                <a:cs typeface="Arial" pitchFamily="34" charset="0"/>
              </a:rPr>
              <a:t>todos os serviços públicos</a:t>
            </a:r>
            <a:r>
              <a:rPr kumimoji="0" lang="pt-BR" sz="24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pt-BR" sz="2400" b="1" i="0" u="none" strike="noStrike" kern="1200" cap="none" spc="0" normalizeH="0" baseline="0" noProof="0" dirty="0">
                <a:ln>
                  <a:noFill/>
                </a:ln>
                <a:solidFill>
                  <a:srgbClr val="5B9BD5">
                    <a:lumMod val="40000"/>
                    <a:lumOff val="60000"/>
                  </a:srgbClr>
                </a:solidFill>
                <a:effectLst/>
                <a:uLnTx/>
                <a:uFillTx/>
                <a:latin typeface="Arial" pitchFamily="34" charset="0"/>
                <a:ea typeface="+mn-ea"/>
                <a:cs typeface="Arial" pitchFamily="34" charset="0"/>
              </a:rPr>
              <a:t>centralizando o poder</a:t>
            </a:r>
            <a:r>
              <a:rPr kumimoji="0" lang="pt-BR" sz="24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mesmo que esse Estado esteja dividido em circunscrições.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Ex</a:t>
            </a:r>
            <a:r>
              <a:rPr kumimoji="0" lang="pt-BR" sz="24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França, China, Bolívia...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24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srgbClr val="FFFF99"/>
                </a:solidFill>
                <a:effectLst/>
                <a:uLnTx/>
                <a:uFillTx/>
                <a:latin typeface="Arial" pitchFamily="34" charset="0"/>
                <a:ea typeface="+mn-ea"/>
                <a:cs typeface="Arial" pitchFamily="34" charset="0"/>
              </a:rPr>
              <a:t>ESTADO FEDERAL</a:t>
            </a:r>
            <a:r>
              <a:rPr kumimoji="0" lang="pt-BR" sz="24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o território se </a:t>
            </a:r>
            <a:r>
              <a:rPr kumimoji="0" lang="pt-BR" sz="2400" b="1" i="0" u="none" strike="noStrike" kern="1200" cap="none" spc="0" normalizeH="0" baseline="0" noProof="0" dirty="0">
                <a:ln>
                  <a:noFill/>
                </a:ln>
                <a:solidFill>
                  <a:srgbClr val="5B9BD5">
                    <a:lumMod val="40000"/>
                    <a:lumOff val="60000"/>
                  </a:srgbClr>
                </a:solidFill>
                <a:effectLst/>
                <a:uLnTx/>
                <a:uFillTx/>
                <a:latin typeface="Arial" pitchFamily="34" charset="0"/>
                <a:ea typeface="+mn-ea"/>
                <a:cs typeface="Arial" pitchFamily="34" charset="0"/>
              </a:rPr>
              <a:t>divide em províncias politicamente autônomas</a:t>
            </a:r>
            <a:r>
              <a:rPr kumimoji="0" lang="pt-BR" sz="24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pt-BR" sz="2400" b="1" i="0" u="none" strike="noStrike" kern="1200" cap="none" spc="0" normalizeH="0" baseline="0" noProof="0" dirty="0">
                <a:ln>
                  <a:noFill/>
                </a:ln>
                <a:solidFill>
                  <a:srgbClr val="5B9BD5">
                    <a:lumMod val="40000"/>
                    <a:lumOff val="60000"/>
                  </a:srgbClr>
                </a:solidFill>
                <a:effectLst/>
                <a:uLnTx/>
                <a:uFillTx/>
                <a:latin typeface="Arial" pitchFamily="34" charset="0"/>
                <a:ea typeface="+mn-ea"/>
                <a:cs typeface="Arial" pitchFamily="34" charset="0"/>
              </a:rPr>
              <a:t>reunidas em torno de um governo central</a:t>
            </a:r>
            <a:r>
              <a:rPr kumimoji="0" lang="pt-BR" sz="24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possuindo duas fontes paralelas de direito público, uma nacional e outra provincial.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pt-BR" sz="2400" b="1"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Ex</a:t>
            </a:r>
            <a:r>
              <a:rPr kumimoji="0" lang="pt-BR" sz="24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Brasil, Estados Unidos da América do Norte, Argentina...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87966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CB64BE-D9F0-47C5-BD11-FBFEF0D386F1}"/>
              </a:ext>
            </a:extLst>
          </p:cNvPr>
          <p:cNvSpPr>
            <a:spLocks noGrp="1"/>
          </p:cNvSpPr>
          <p:nvPr>
            <p:ph type="title"/>
          </p:nvPr>
        </p:nvSpPr>
        <p:spPr>
          <a:xfrm>
            <a:off x="3827060" y="378773"/>
            <a:ext cx="3133299" cy="1325563"/>
          </a:xfrm>
        </p:spPr>
        <p:txBody>
          <a:bodyPr>
            <a:normAutofit/>
          </a:bodyPr>
          <a:lstStyle/>
          <a:p>
            <a:r>
              <a:rPr lang="pt-BR" sz="6000" b="1" dirty="0">
                <a:solidFill>
                  <a:srgbClr val="FFFF00"/>
                </a:solidFill>
                <a:latin typeface="Arial" panose="020B0604020202020204" pitchFamily="34" charset="0"/>
                <a:cs typeface="Arial" panose="020B0604020202020204" pitchFamily="34" charset="0"/>
              </a:rPr>
              <a:t>BRASIL</a:t>
            </a:r>
          </a:p>
        </p:txBody>
      </p:sp>
      <p:sp>
        <p:nvSpPr>
          <p:cNvPr id="3" name="CaixaDeTexto 2">
            <a:extLst>
              <a:ext uri="{FF2B5EF4-FFF2-40B4-BE49-F238E27FC236}">
                <a16:creationId xmlns:a16="http://schemas.microsoft.com/office/drawing/2014/main" id="{133A9298-6731-4916-BB18-8996F63BA768}"/>
              </a:ext>
            </a:extLst>
          </p:cNvPr>
          <p:cNvSpPr txBox="1"/>
          <p:nvPr/>
        </p:nvSpPr>
        <p:spPr>
          <a:xfrm>
            <a:off x="565008" y="1942212"/>
            <a:ext cx="5339923"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5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Estado: </a:t>
            </a:r>
            <a:r>
              <a:rPr kumimoji="0" lang="pt-BR"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federação</a:t>
            </a:r>
          </a:p>
        </p:txBody>
      </p:sp>
      <p:sp>
        <p:nvSpPr>
          <p:cNvPr id="5" name="CaixaDeTexto 4">
            <a:extLst>
              <a:ext uri="{FF2B5EF4-FFF2-40B4-BE49-F238E27FC236}">
                <a16:creationId xmlns:a16="http://schemas.microsoft.com/office/drawing/2014/main" id="{9D5D38A7-8DDC-4AED-8BA7-EC3438454742}"/>
              </a:ext>
            </a:extLst>
          </p:cNvPr>
          <p:cNvSpPr txBox="1"/>
          <p:nvPr/>
        </p:nvSpPr>
        <p:spPr>
          <a:xfrm>
            <a:off x="565008" y="3338992"/>
            <a:ext cx="8927444"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5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Forma de governo: </a:t>
            </a:r>
            <a:r>
              <a:rPr kumimoji="0" lang="pt-BR"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república</a:t>
            </a:r>
          </a:p>
        </p:txBody>
      </p:sp>
      <p:sp>
        <p:nvSpPr>
          <p:cNvPr id="6" name="CaixaDeTexto 5">
            <a:extLst>
              <a:ext uri="{FF2B5EF4-FFF2-40B4-BE49-F238E27FC236}">
                <a16:creationId xmlns:a16="http://schemas.microsoft.com/office/drawing/2014/main" id="{9F7B6F4F-D62C-4D4F-9A53-BDC42B546E09}"/>
              </a:ext>
            </a:extLst>
          </p:cNvPr>
          <p:cNvSpPr txBox="1"/>
          <p:nvPr/>
        </p:nvSpPr>
        <p:spPr>
          <a:xfrm>
            <a:off x="565008" y="4735772"/>
            <a:ext cx="11376832"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5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Sistema de governo: </a:t>
            </a:r>
            <a:r>
              <a:rPr kumimoji="0" lang="pt-BR"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presidencialismo</a:t>
            </a:r>
          </a:p>
        </p:txBody>
      </p:sp>
    </p:spTree>
    <p:extLst>
      <p:ext uri="{BB962C8B-B14F-4D97-AF65-F5344CB8AC3E}">
        <p14:creationId xmlns:p14="http://schemas.microsoft.com/office/powerpoint/2010/main" val="15851136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1462585" y="0"/>
            <a:ext cx="9492274" cy="1143000"/>
          </a:xfrm>
        </p:spPr>
        <p:txBody>
          <a:bodyPr>
            <a:noAutofit/>
          </a:bodyPr>
          <a:lstStyle/>
          <a:p>
            <a:r>
              <a:rPr lang="pt-BR" b="1" dirty="0">
                <a:solidFill>
                  <a:srgbClr val="FFFF00"/>
                </a:solidFill>
                <a:latin typeface="Arial" pitchFamily="34" charset="0"/>
                <a:cs typeface="Arial" pitchFamily="34" charset="0"/>
              </a:rPr>
              <a:t>O Brasil é um Estado Federado</a:t>
            </a:r>
            <a:endParaRPr lang="pt-BR" dirty="0">
              <a:solidFill>
                <a:srgbClr val="FFFF00"/>
              </a:solidFill>
              <a:latin typeface="Arial" pitchFamily="34" charset="0"/>
              <a:cs typeface="Arial" pitchFamily="34" charset="0"/>
            </a:endParaRPr>
          </a:p>
        </p:txBody>
      </p:sp>
      <p:sp>
        <p:nvSpPr>
          <p:cNvPr id="6" name="CaixaDeTexto 5"/>
          <p:cNvSpPr txBox="1"/>
          <p:nvPr/>
        </p:nvSpPr>
        <p:spPr>
          <a:xfrm>
            <a:off x="819657" y="1143000"/>
            <a:ext cx="11138453" cy="52629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pt-BR" sz="28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Formado pela </a:t>
            </a:r>
            <a:r>
              <a:rPr kumimoji="0" lang="pt-BR" sz="2800" b="1" i="0" u="none" strike="noStrike" kern="1200" cap="none" spc="0" normalizeH="0" baseline="0" noProof="0" dirty="0">
                <a:ln>
                  <a:noFill/>
                </a:ln>
                <a:solidFill>
                  <a:srgbClr val="FFFF99"/>
                </a:solidFill>
                <a:effectLst/>
                <a:uLnTx/>
                <a:uFillTx/>
                <a:latin typeface="Arial" pitchFamily="34" charset="0"/>
                <a:ea typeface="+mn-ea"/>
                <a:cs typeface="Arial" pitchFamily="34" charset="0"/>
              </a:rPr>
              <a:t>junção indissolúvel </a:t>
            </a:r>
            <a:r>
              <a:rPr kumimoji="0" lang="pt-BR" sz="28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da: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p>
          <a:p>
            <a:pPr marL="0" marR="0" lvl="0" indent="0" algn="l" defTabSz="914400" rtl="0" eaLnBrk="1" fontAlgn="auto" latinLnBrk="0" hangingPunct="1">
              <a:lnSpc>
                <a:spcPct val="100000"/>
              </a:lnSpc>
              <a:spcBef>
                <a:spcPts val="0"/>
              </a:spcBef>
              <a:spcAft>
                <a:spcPts val="0"/>
              </a:spcAft>
              <a:buClr>
                <a:prstClr val="white"/>
              </a:buClr>
              <a:buSzTx/>
              <a:buFontTx/>
              <a:buNone/>
              <a:tabLst/>
              <a:defRPr/>
            </a:pPr>
            <a:r>
              <a:rPr kumimoji="0" lang="pt-BR" sz="2800" b="1" i="0" u="none" strike="noStrike" kern="1200" cap="none" spc="0" normalizeH="0" baseline="0" noProof="0" dirty="0">
                <a:ln>
                  <a:noFill/>
                </a:ln>
                <a:solidFill>
                  <a:srgbClr val="FFFF99"/>
                </a:solidFill>
                <a:effectLst/>
                <a:uLnTx/>
                <a:uFillTx/>
                <a:latin typeface="Arial" pitchFamily="34" charset="0"/>
                <a:ea typeface="+mn-ea"/>
                <a:cs typeface="Arial" pitchFamily="34" charset="0"/>
              </a:rPr>
              <a:t>- União Federal</a:t>
            </a:r>
            <a:r>
              <a:rPr kumimoji="0" lang="pt-BR" sz="28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p>
          <a:p>
            <a:pPr marL="0" marR="0" lvl="0" indent="0" algn="l" defTabSz="914400" rtl="0" eaLnBrk="1" fontAlgn="auto" latinLnBrk="0" hangingPunct="1">
              <a:lnSpc>
                <a:spcPct val="100000"/>
              </a:lnSpc>
              <a:spcBef>
                <a:spcPts val="0"/>
              </a:spcBef>
              <a:spcAft>
                <a:spcPts val="0"/>
              </a:spcAft>
              <a:buClr>
                <a:prstClr val="white"/>
              </a:buClr>
              <a:buSzTx/>
              <a:buFontTx/>
              <a:buNone/>
              <a:tabLst/>
              <a:defRPr/>
            </a:pPr>
            <a:r>
              <a:rPr kumimoji="0" lang="pt-BR" sz="28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- 26 </a:t>
            </a:r>
            <a:r>
              <a:rPr kumimoji="0" lang="pt-BR" sz="2800" b="1" i="0" u="none" strike="noStrike" kern="1200" cap="none" spc="0" normalizeH="0" baseline="0" noProof="0" dirty="0">
                <a:ln>
                  <a:noFill/>
                </a:ln>
                <a:solidFill>
                  <a:srgbClr val="FFFF99"/>
                </a:solidFill>
                <a:effectLst/>
                <a:uLnTx/>
                <a:uFillTx/>
                <a:latin typeface="Arial" pitchFamily="34" charset="0"/>
                <a:ea typeface="+mn-ea"/>
                <a:cs typeface="Arial" pitchFamily="34" charset="0"/>
              </a:rPr>
              <a:t>estados Federados</a:t>
            </a:r>
            <a:r>
              <a:rPr kumimoji="0" lang="pt-BR" sz="28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- 1 </a:t>
            </a:r>
            <a:r>
              <a:rPr kumimoji="0" lang="pt-BR" sz="2800" b="1" i="0" u="none" strike="noStrike" kern="1200" cap="none" spc="0" normalizeH="0" baseline="0" noProof="0" dirty="0">
                <a:ln>
                  <a:noFill/>
                </a:ln>
                <a:solidFill>
                  <a:srgbClr val="FFFF99"/>
                </a:solidFill>
                <a:effectLst/>
                <a:uLnTx/>
                <a:uFillTx/>
                <a:latin typeface="Arial" pitchFamily="34" charset="0"/>
                <a:ea typeface="+mn-ea"/>
                <a:cs typeface="Arial" pitchFamily="34" charset="0"/>
              </a:rPr>
              <a:t>Distrito Federal</a:t>
            </a:r>
            <a:r>
              <a:rPr kumimoji="0" lang="pt-BR" sz="28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pt-BR" sz="28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
                <a:prstClr val="white"/>
              </a:buClr>
              <a:buSzTx/>
              <a:buFontTx/>
              <a:buNone/>
              <a:tabLst/>
              <a:defRPr/>
            </a:pPr>
            <a:r>
              <a:rPr kumimoji="0" lang="pt-BR" sz="28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pt-BR" sz="2800" b="1" i="0" u="none" strike="noStrike" kern="1200" cap="none" spc="0" normalizeH="0" baseline="0" noProof="0" dirty="0">
                <a:ln>
                  <a:noFill/>
                </a:ln>
                <a:solidFill>
                  <a:srgbClr val="FFFF99"/>
                </a:solidFill>
                <a:effectLst/>
                <a:uLnTx/>
                <a:uFillTx/>
                <a:latin typeface="Arial" pitchFamily="34" charset="0"/>
                <a:ea typeface="+mn-ea"/>
                <a:cs typeface="Arial" pitchFamily="34" charset="0"/>
              </a:rPr>
              <a:t>Municípios</a:t>
            </a:r>
            <a:r>
              <a:rPr kumimoji="0" lang="pt-BR" sz="28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- 5.570 (MG 853 e RR 15) em 2013.</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pt-BR" sz="28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único país do mundo a considerar os Municípios como entes federativos, porém sem Poder Judiciário.</a:t>
            </a:r>
            <a:endParaRPr kumimoji="0" lang="pt-BR" sz="28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3925481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ítulo 2"/>
          <p:cNvSpPr>
            <a:spLocks noGrp="1"/>
          </p:cNvSpPr>
          <p:nvPr>
            <p:ph type="title"/>
          </p:nvPr>
        </p:nvSpPr>
        <p:spPr>
          <a:xfrm>
            <a:off x="1919536" y="404664"/>
            <a:ext cx="8229600" cy="1503040"/>
          </a:xfrm>
        </p:spPr>
        <p:txBody>
          <a:bodyPr>
            <a:normAutofit/>
          </a:bodyPr>
          <a:lstStyle/>
          <a:p>
            <a:pPr algn="just"/>
            <a:r>
              <a:rPr lang="pt-BR" sz="2400" dirty="0"/>
              <a:t/>
            </a:r>
            <a:br>
              <a:rPr lang="pt-BR" sz="2400" dirty="0"/>
            </a:br>
            <a:r>
              <a:rPr lang="pt-BR" sz="2400" dirty="0"/>
              <a:t/>
            </a:r>
            <a:br>
              <a:rPr lang="pt-BR" sz="2400" dirty="0"/>
            </a:br>
            <a:endParaRPr lang="pt-BR" sz="2400" dirty="0"/>
          </a:p>
        </p:txBody>
      </p:sp>
      <p:sp>
        <p:nvSpPr>
          <p:cNvPr id="4" name="CaixaDeTexto 3"/>
          <p:cNvSpPr txBox="1"/>
          <p:nvPr/>
        </p:nvSpPr>
        <p:spPr>
          <a:xfrm>
            <a:off x="261768" y="880908"/>
            <a:ext cx="5112196" cy="45550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r>
              <a:rPr kumimoji="0" lang="pt-BR" sz="28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As </a:t>
            </a:r>
            <a:r>
              <a:rPr kumimoji="0" lang="pt-BR" sz="2800" b="1" i="0" u="none" strike="noStrike" kern="1200" cap="none" spc="0" normalizeH="0" baseline="0" noProof="0" dirty="0">
                <a:ln>
                  <a:noFill/>
                </a:ln>
                <a:solidFill>
                  <a:srgbClr val="00FFFF"/>
                </a:solidFill>
                <a:effectLst/>
                <a:uLnTx/>
                <a:uFillTx/>
                <a:latin typeface="Arial" pitchFamily="34" charset="0"/>
                <a:ea typeface="+mn-ea"/>
                <a:cs typeface="Arial" pitchFamily="34" charset="0"/>
              </a:rPr>
              <a:t>Unidades Federativas do Brasil </a:t>
            </a:r>
            <a:r>
              <a:rPr kumimoji="0" lang="pt-BR" sz="28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são entidades </a:t>
            </a:r>
            <a:r>
              <a:rPr kumimoji="0" lang="pt-BR" sz="2800" b="1" i="0" u="none" strike="noStrike" kern="1200" cap="none" spc="0" normalizeH="0" baseline="0" noProof="0" dirty="0">
                <a:ln>
                  <a:noFill/>
                </a:ln>
                <a:solidFill>
                  <a:srgbClr val="FFFF99"/>
                </a:solidFill>
                <a:effectLst/>
                <a:uLnTx/>
                <a:uFillTx/>
                <a:latin typeface="Arial" pitchFamily="34" charset="0"/>
                <a:ea typeface="+mn-ea"/>
                <a:cs typeface="Arial" pitchFamily="34" charset="0"/>
              </a:rPr>
              <a:t>autônomas</a:t>
            </a:r>
            <a:r>
              <a:rPr kumimoji="0" lang="pt-BR" sz="28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com </a:t>
            </a:r>
            <a:r>
              <a:rPr kumimoji="0" lang="pt-BR" sz="2800" b="1" i="0" u="none" strike="noStrike" kern="1200" cap="none" spc="0" normalizeH="0" baseline="0" noProof="0" dirty="0">
                <a:ln>
                  <a:noFill/>
                </a:ln>
                <a:solidFill>
                  <a:srgbClr val="FFFF99"/>
                </a:solidFill>
                <a:effectLst/>
                <a:uLnTx/>
                <a:uFillTx/>
                <a:latin typeface="Arial" pitchFamily="34" charset="0"/>
                <a:ea typeface="+mn-ea"/>
                <a:cs typeface="Arial" pitchFamily="34" charset="0"/>
              </a:rPr>
              <a:t>auto</a:t>
            </a:r>
            <a:r>
              <a:rPr kumimoji="0" lang="pt-BR" sz="28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governo, </a:t>
            </a:r>
            <a:r>
              <a:rPr kumimoji="0" lang="pt-BR" sz="2800" b="1" i="0" u="none" strike="noStrike" kern="1200" cap="none" spc="0" normalizeH="0" baseline="0" noProof="0" dirty="0" err="1">
                <a:ln>
                  <a:noFill/>
                </a:ln>
                <a:solidFill>
                  <a:srgbClr val="FFFF99"/>
                </a:solidFill>
                <a:effectLst/>
                <a:uLnTx/>
                <a:uFillTx/>
                <a:latin typeface="Arial" pitchFamily="34" charset="0"/>
                <a:ea typeface="+mn-ea"/>
                <a:cs typeface="Arial" pitchFamily="34" charset="0"/>
              </a:rPr>
              <a:t>auto</a:t>
            </a:r>
            <a:r>
              <a:rPr kumimoji="0" lang="pt-BR" sz="2800" b="1"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legislação</a:t>
            </a:r>
            <a:r>
              <a:rPr kumimoji="0" lang="pt-BR" sz="28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e </a:t>
            </a:r>
            <a:r>
              <a:rPr kumimoji="0" lang="pt-BR" sz="2800" b="1" i="0" u="none" strike="noStrike" kern="1200" cap="none" spc="0" normalizeH="0" baseline="0" noProof="0" dirty="0">
                <a:ln>
                  <a:noFill/>
                </a:ln>
                <a:solidFill>
                  <a:srgbClr val="FFFF99"/>
                </a:solidFill>
                <a:effectLst/>
                <a:uLnTx/>
                <a:uFillTx/>
                <a:latin typeface="Arial" pitchFamily="34" charset="0"/>
                <a:ea typeface="+mn-ea"/>
                <a:cs typeface="Arial" pitchFamily="34" charset="0"/>
              </a:rPr>
              <a:t>auto arrecadação</a:t>
            </a:r>
            <a:r>
              <a:rPr kumimoji="0" lang="pt-BR" sz="28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dotadas de governo e </a:t>
            </a:r>
            <a:r>
              <a:rPr kumimoji="0" lang="pt-BR" sz="2800" b="1" i="0" u="none" strike="noStrike" kern="1200" cap="none" spc="0" normalizeH="0" baseline="0" noProof="0" dirty="0">
                <a:ln>
                  <a:noFill/>
                </a:ln>
                <a:solidFill>
                  <a:srgbClr val="FFFF99"/>
                </a:solidFill>
                <a:effectLst/>
                <a:uLnTx/>
                <a:uFillTx/>
                <a:latin typeface="Arial" pitchFamily="34" charset="0"/>
                <a:ea typeface="+mn-ea"/>
                <a:cs typeface="Arial" pitchFamily="34" charset="0"/>
              </a:rPr>
              <a:t>constituição próprios</a:t>
            </a:r>
            <a:r>
              <a:rPr kumimoji="0" lang="pt-BR" sz="28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que, juntas, formam a </a:t>
            </a:r>
            <a:r>
              <a:rPr kumimoji="0" lang="pt-BR" sz="2800" b="1" i="0" u="none" strike="noStrike" kern="1200" cap="none" spc="0" normalizeH="0" baseline="0" noProof="0" dirty="0">
                <a:ln>
                  <a:noFill/>
                </a:ln>
                <a:solidFill>
                  <a:srgbClr val="00FFFF"/>
                </a:solidFill>
                <a:effectLst/>
                <a:uLnTx/>
                <a:uFillTx/>
                <a:latin typeface="Arial" pitchFamily="34" charset="0"/>
                <a:ea typeface="+mn-ea"/>
                <a:cs typeface="Arial" pitchFamily="34" charset="0"/>
              </a:rPr>
              <a:t>República Federativa do Brasil.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2" descr="http://www.geomundo.com.br/images/images-geografia/mapa_brasil-politic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3257" y="1021240"/>
            <a:ext cx="6446975" cy="5791609"/>
          </a:xfrm>
          <a:prstGeom prst="rect">
            <a:avLst/>
          </a:prstGeom>
          <a:noFill/>
          <a:extLst>
            <a:ext uri="{909E8E84-426E-40DD-AFC4-6F175D3DCCD1}">
              <a14:hiddenFill xmlns:a14="http://schemas.microsoft.com/office/drawing/2010/main">
                <a:solidFill>
                  <a:srgbClr val="FFFFFF"/>
                </a:solidFill>
              </a14:hiddenFill>
            </a:ext>
          </a:extLst>
        </p:spPr>
      </p:pic>
      <p:sp>
        <p:nvSpPr>
          <p:cNvPr id="7" name="Retângulo 6"/>
          <p:cNvSpPr/>
          <p:nvPr/>
        </p:nvSpPr>
        <p:spPr>
          <a:xfrm>
            <a:off x="5221489" y="79545"/>
            <a:ext cx="6970510"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Mapa político do Brasil  apresentando as Unidades Federadas</a:t>
            </a:r>
          </a:p>
        </p:txBody>
      </p:sp>
    </p:spTree>
    <p:extLst>
      <p:ext uri="{BB962C8B-B14F-4D97-AF65-F5344CB8AC3E}">
        <p14:creationId xmlns:p14="http://schemas.microsoft.com/office/powerpoint/2010/main" val="28029911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aixaDeTexto 1"/>
          <p:cNvSpPr txBox="1"/>
          <p:nvPr/>
        </p:nvSpPr>
        <p:spPr>
          <a:xfrm>
            <a:off x="397565" y="1700808"/>
            <a:ext cx="11502887"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r>
              <a:rPr kumimoji="0" lang="pt-BR" sz="36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É uma </a:t>
            </a:r>
            <a:r>
              <a:rPr kumimoji="0" lang="pt-BR" sz="3600" b="1" i="0" u="none" strike="noStrike" kern="1200" cap="none" spc="0" normalizeH="0" baseline="0" noProof="0" dirty="0">
                <a:ln>
                  <a:noFill/>
                </a:ln>
                <a:solidFill>
                  <a:srgbClr val="5B9BD5">
                    <a:lumMod val="40000"/>
                    <a:lumOff val="60000"/>
                  </a:srgbClr>
                </a:solidFill>
                <a:effectLst/>
                <a:uLnTx/>
                <a:uFillTx/>
                <a:latin typeface="Arial" pitchFamily="34" charset="0"/>
                <a:ea typeface="+mn-ea"/>
                <a:cs typeface="Arial" pitchFamily="34" charset="0"/>
              </a:rPr>
              <a:t>forma de governo </a:t>
            </a:r>
            <a:r>
              <a:rPr kumimoji="0" lang="pt-BR" sz="36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na qual o </a:t>
            </a:r>
            <a:r>
              <a:rPr kumimoji="0" lang="pt-BR" sz="3600" b="1" i="0" u="none" strike="noStrike" kern="1200" cap="none" spc="0" normalizeH="0" baseline="0" noProof="0" dirty="0">
                <a:ln>
                  <a:noFill/>
                </a:ln>
                <a:solidFill>
                  <a:srgbClr val="5B9BD5">
                    <a:lumMod val="40000"/>
                    <a:lumOff val="60000"/>
                  </a:srgbClr>
                </a:solidFill>
                <a:effectLst/>
                <a:uLnTx/>
                <a:uFillTx/>
                <a:latin typeface="Arial" pitchFamily="34" charset="0"/>
                <a:ea typeface="+mn-ea"/>
                <a:cs typeface="Arial" pitchFamily="34" charset="0"/>
              </a:rPr>
              <a:t>poder</a:t>
            </a:r>
            <a:r>
              <a:rPr kumimoji="0" lang="pt-BR" sz="3600" b="1" i="0" u="none" strike="noStrike" kern="1200" cap="none" spc="0" normalizeH="0" baseline="0" noProof="0" dirty="0">
                <a:ln>
                  <a:noFill/>
                </a:ln>
                <a:solidFill>
                  <a:srgbClr val="0000CC"/>
                </a:solidFill>
                <a:effectLst/>
                <a:uLnTx/>
                <a:uFillTx/>
                <a:latin typeface="Arial" pitchFamily="34" charset="0"/>
                <a:ea typeface="+mn-ea"/>
                <a:cs typeface="Arial" pitchFamily="34" charset="0"/>
              </a:rPr>
              <a:t> </a:t>
            </a:r>
            <a:r>
              <a:rPr kumimoji="0" lang="pt-BR" sz="36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é exercido por tempo limitado por um grupo de </a:t>
            </a:r>
            <a:r>
              <a:rPr kumimoji="0" lang="pt-BR" sz="3600" b="1" i="0" u="none" strike="noStrike" kern="1200" cap="none" spc="0" normalizeH="0" baseline="0" noProof="0" dirty="0">
                <a:ln>
                  <a:noFill/>
                </a:ln>
                <a:solidFill>
                  <a:srgbClr val="5B9BD5">
                    <a:lumMod val="40000"/>
                    <a:lumOff val="60000"/>
                  </a:srgbClr>
                </a:solidFill>
                <a:effectLst/>
                <a:uLnTx/>
                <a:uFillTx/>
                <a:latin typeface="Arial" pitchFamily="34" charset="0"/>
                <a:ea typeface="+mn-ea"/>
                <a:cs typeface="Arial" pitchFamily="34" charset="0"/>
              </a:rPr>
              <a:t>indivíduos eleitos </a:t>
            </a:r>
            <a:r>
              <a:rPr kumimoji="0" lang="pt-BR" sz="36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periodicamente pela população como seus </a:t>
            </a:r>
            <a:r>
              <a:rPr kumimoji="0" lang="pt-BR" sz="3600" b="1" i="0" u="none" strike="noStrike" kern="1200" cap="none" spc="0" normalizeH="0" baseline="0" noProof="0" dirty="0">
                <a:ln>
                  <a:noFill/>
                </a:ln>
                <a:solidFill>
                  <a:srgbClr val="5B9BD5">
                    <a:lumMod val="40000"/>
                    <a:lumOff val="60000"/>
                  </a:srgbClr>
                </a:solidFill>
                <a:effectLst/>
                <a:uLnTx/>
                <a:uFillTx/>
                <a:latin typeface="Arial" pitchFamily="34" charset="0"/>
                <a:ea typeface="+mn-ea"/>
                <a:cs typeface="Arial" pitchFamily="34" charset="0"/>
              </a:rPr>
              <a:t>representantes</a:t>
            </a:r>
            <a:r>
              <a:rPr kumimoji="0" lang="pt-BR" sz="3600" b="1" i="0" u="none" strike="noStrike" kern="1200" cap="none" spc="0" normalizeH="0" baseline="0" noProof="0" dirty="0">
                <a:ln>
                  <a:noFill/>
                </a:ln>
                <a:solidFill>
                  <a:srgbClr val="0000CC"/>
                </a:solidFill>
                <a:effectLst/>
                <a:uLnTx/>
                <a:uFillTx/>
                <a:latin typeface="Arial" pitchFamily="34" charset="0"/>
                <a:ea typeface="+mn-ea"/>
                <a:cs typeface="Arial" pitchFamily="34" charset="0"/>
              </a:rPr>
              <a:t> </a:t>
            </a:r>
            <a:r>
              <a:rPr kumimoji="0" lang="pt-BR" sz="36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e constituído pelos </a:t>
            </a:r>
            <a:r>
              <a:rPr kumimoji="0" lang="pt-BR" sz="3600" b="1" i="0" u="none" strike="noStrike" kern="1200" cap="none" spc="0" normalizeH="0" baseline="0" noProof="0" dirty="0">
                <a:ln>
                  <a:noFill/>
                </a:ln>
                <a:solidFill>
                  <a:srgbClr val="5B9BD5">
                    <a:lumMod val="40000"/>
                    <a:lumOff val="60000"/>
                  </a:srgbClr>
                </a:solidFill>
                <a:effectLst/>
                <a:uLnTx/>
                <a:uFillTx/>
                <a:latin typeface="Arial" pitchFamily="34" charset="0"/>
                <a:ea typeface="+mn-ea"/>
                <a:cs typeface="Arial" pitchFamily="34" charset="0"/>
              </a:rPr>
              <a:t>poderes Executivo</a:t>
            </a:r>
            <a:r>
              <a:rPr kumimoji="0" lang="pt-BR" sz="36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a:t>
            </a:r>
            <a:r>
              <a:rPr kumimoji="0" lang="pt-BR" sz="3600" b="1" i="0" u="none" strike="noStrike" kern="1200" cap="none" spc="0" normalizeH="0" baseline="0" noProof="0" dirty="0">
                <a:ln>
                  <a:noFill/>
                </a:ln>
                <a:solidFill>
                  <a:srgbClr val="00FFFF"/>
                </a:solidFill>
                <a:effectLst/>
                <a:uLnTx/>
                <a:uFillTx/>
                <a:latin typeface="Arial" pitchFamily="34" charset="0"/>
                <a:ea typeface="+mn-ea"/>
                <a:cs typeface="Arial" pitchFamily="34" charset="0"/>
              </a:rPr>
              <a:t> </a:t>
            </a:r>
            <a:r>
              <a:rPr kumimoji="0" lang="pt-BR" sz="3600" b="1" i="0" u="none" strike="noStrike" kern="1200" cap="none" spc="0" normalizeH="0" baseline="0" noProof="0" dirty="0">
                <a:ln>
                  <a:noFill/>
                </a:ln>
                <a:solidFill>
                  <a:srgbClr val="5B9BD5">
                    <a:lumMod val="40000"/>
                    <a:lumOff val="60000"/>
                  </a:srgbClr>
                </a:solidFill>
                <a:effectLst/>
                <a:uLnTx/>
                <a:uFillTx/>
                <a:latin typeface="Arial" pitchFamily="34" charset="0"/>
                <a:ea typeface="+mn-ea"/>
                <a:cs typeface="Arial" pitchFamily="34" charset="0"/>
              </a:rPr>
              <a:t>Legislativo</a:t>
            </a:r>
            <a:r>
              <a:rPr kumimoji="0" lang="pt-BR" sz="3600" b="1" i="0" u="none" strike="noStrike" kern="1200" cap="none" spc="0" normalizeH="0" baseline="0" noProof="0" dirty="0">
                <a:ln>
                  <a:noFill/>
                </a:ln>
                <a:solidFill>
                  <a:srgbClr val="00FFFF"/>
                </a:solidFill>
                <a:effectLst/>
                <a:uLnTx/>
                <a:uFillTx/>
                <a:latin typeface="Arial" pitchFamily="34" charset="0"/>
                <a:ea typeface="+mn-ea"/>
                <a:cs typeface="Arial" pitchFamily="34" charset="0"/>
              </a:rPr>
              <a:t> </a:t>
            </a:r>
            <a:r>
              <a:rPr kumimoji="0" lang="pt-BR" sz="36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e</a:t>
            </a:r>
            <a:r>
              <a:rPr kumimoji="0" lang="pt-BR" sz="3600" b="1" i="0" u="none" strike="noStrike" kern="1200" cap="none" spc="0" normalizeH="0" baseline="0" noProof="0" dirty="0">
                <a:ln>
                  <a:noFill/>
                </a:ln>
                <a:solidFill>
                  <a:srgbClr val="00FFFF"/>
                </a:solidFill>
                <a:effectLst/>
                <a:uLnTx/>
                <a:uFillTx/>
                <a:latin typeface="Arial" pitchFamily="34" charset="0"/>
                <a:ea typeface="+mn-ea"/>
                <a:cs typeface="Arial" pitchFamily="34" charset="0"/>
              </a:rPr>
              <a:t> </a:t>
            </a:r>
            <a:r>
              <a:rPr kumimoji="0" lang="pt-BR" sz="3600" b="1" i="0" u="none" strike="noStrike" kern="1200" cap="none" spc="0" normalizeH="0" baseline="0" noProof="0" dirty="0">
                <a:ln>
                  <a:noFill/>
                </a:ln>
                <a:solidFill>
                  <a:srgbClr val="5B9BD5">
                    <a:lumMod val="40000"/>
                    <a:lumOff val="60000"/>
                  </a:srgbClr>
                </a:solidFill>
                <a:effectLst/>
                <a:uLnTx/>
                <a:uFillTx/>
                <a:latin typeface="Arial" pitchFamily="34" charset="0"/>
                <a:ea typeface="+mn-ea"/>
                <a:cs typeface="Arial" pitchFamily="34" charset="0"/>
              </a:rPr>
              <a:t>Judiciário</a:t>
            </a:r>
            <a:r>
              <a:rPr kumimoji="0" lang="pt-BR" sz="36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que funcionam de forma </a:t>
            </a:r>
            <a:r>
              <a:rPr kumimoji="0" lang="pt-BR" sz="3600" b="1" i="0" u="none" strike="noStrike" kern="1200" cap="none" spc="0" normalizeH="0" baseline="0" noProof="0" dirty="0">
                <a:ln>
                  <a:noFill/>
                </a:ln>
                <a:solidFill>
                  <a:srgbClr val="66FF33"/>
                </a:solidFill>
                <a:effectLst/>
                <a:uLnTx/>
                <a:uFillTx/>
                <a:latin typeface="Arial" pitchFamily="34" charset="0"/>
                <a:ea typeface="+mn-ea"/>
                <a:cs typeface="Arial" pitchFamily="34" charset="0"/>
              </a:rPr>
              <a:t>independente</a:t>
            </a:r>
            <a:r>
              <a:rPr kumimoji="0" lang="pt-BR" sz="36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e </a:t>
            </a:r>
            <a:r>
              <a:rPr kumimoji="0" lang="pt-BR" sz="3600" b="1" i="0" u="sng" strike="noStrike" kern="1200" cap="none" spc="0" normalizeH="0" baseline="0" noProof="0" dirty="0">
                <a:ln>
                  <a:noFill/>
                </a:ln>
                <a:solidFill>
                  <a:srgbClr val="00FF00"/>
                </a:solidFill>
                <a:effectLst/>
                <a:uLnTx/>
                <a:uFillTx/>
                <a:latin typeface="Arial" pitchFamily="34" charset="0"/>
                <a:ea typeface="+mn-ea"/>
                <a:cs typeface="Arial" pitchFamily="34" charset="0"/>
              </a:rPr>
              <a:t>onde TODOS seguem uma constituição</a:t>
            </a:r>
            <a:r>
              <a:rPr kumimoji="0" lang="pt-BR" sz="36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a:t>
            </a:r>
          </a:p>
        </p:txBody>
      </p:sp>
      <p:sp>
        <p:nvSpPr>
          <p:cNvPr id="3" name="Título 2"/>
          <p:cNvSpPr>
            <a:spLocks noGrp="1"/>
          </p:cNvSpPr>
          <p:nvPr>
            <p:ph type="title"/>
          </p:nvPr>
        </p:nvSpPr>
        <p:spPr>
          <a:xfrm>
            <a:off x="3448202" y="260648"/>
            <a:ext cx="4330824" cy="1143000"/>
          </a:xfrm>
        </p:spPr>
        <p:txBody>
          <a:bodyPr>
            <a:normAutofit/>
          </a:bodyPr>
          <a:lstStyle/>
          <a:p>
            <a:r>
              <a:rPr lang="pt-BR" sz="5400" b="1" dirty="0">
                <a:solidFill>
                  <a:srgbClr val="00FFFF"/>
                </a:solidFill>
                <a:latin typeface="Arial" panose="020B0604020202020204" pitchFamily="34" charset="0"/>
                <a:cs typeface="Arial" panose="020B0604020202020204" pitchFamily="34" charset="0"/>
              </a:rPr>
              <a:t>REPÚBLICA</a:t>
            </a:r>
          </a:p>
        </p:txBody>
      </p:sp>
    </p:spTree>
    <p:extLst>
      <p:ext uri="{BB962C8B-B14F-4D97-AF65-F5344CB8AC3E}">
        <p14:creationId xmlns:p14="http://schemas.microsoft.com/office/powerpoint/2010/main" val="10580314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Imagem">
            <a:extLst>
              <a:ext uri="{FF2B5EF4-FFF2-40B4-BE49-F238E27FC236}">
                <a16:creationId xmlns:a16="http://schemas.microsoft.com/office/drawing/2014/main" id="{999E31F8-488E-4052-87F6-CF9E31266F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4847" y="120899"/>
            <a:ext cx="8202305" cy="6627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431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aixaDeTexto 1"/>
          <p:cNvSpPr txBox="1"/>
          <p:nvPr/>
        </p:nvSpPr>
        <p:spPr>
          <a:xfrm>
            <a:off x="1199456" y="1124744"/>
            <a:ext cx="9511134"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80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REGIONALIZAÇÃO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80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DO ESPAÇO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80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BRASILEIRO</a:t>
            </a:r>
          </a:p>
        </p:txBody>
      </p:sp>
      <p:sp>
        <p:nvSpPr>
          <p:cNvPr id="8" name="CaixaDeTexto 7">
            <a:extLst>
              <a:ext uri="{FF2B5EF4-FFF2-40B4-BE49-F238E27FC236}">
                <a16:creationId xmlns:a16="http://schemas.microsoft.com/office/drawing/2014/main" id="{A2807B05-FB1E-4415-8750-6969C615AFBD}"/>
              </a:ext>
            </a:extLst>
          </p:cNvPr>
          <p:cNvSpPr txBox="1"/>
          <p:nvPr/>
        </p:nvSpPr>
        <p:spPr>
          <a:xfrm rot="19435882">
            <a:off x="-2726176" y="2921169"/>
            <a:ext cx="17644350" cy="1015663"/>
          </a:xfrm>
          <a:prstGeom prst="rect">
            <a:avLst/>
          </a:prstGeom>
          <a:noFill/>
        </p:spPr>
        <p:txBody>
          <a:bodyPr wrap="squar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6000" b="0" i="0" u="none" strike="noStrike" kern="1200" cap="none" spc="0" normalizeH="0" baseline="0" noProof="0" dirty="0" err="1">
                <a:ln>
                  <a:noFill/>
                </a:ln>
                <a:solidFill>
                  <a:srgbClr val="E3E3FF">
                    <a:lumMod val="10000"/>
                    <a:alpha val="20000"/>
                  </a:srgbClr>
                </a:solidFill>
                <a:effectLst/>
                <a:uLnTx/>
                <a:uFillTx/>
                <a:latin typeface="Bradley Hand ITC" panose="03070402050302030203" pitchFamily="66" charset="0"/>
                <a:ea typeface="+mn-ea"/>
                <a:cs typeface="+mn-cs"/>
              </a:rPr>
              <a:t>Profº</a:t>
            </a:r>
            <a:r>
              <a:rPr kumimoji="0" lang="pt-BR" sz="6000" b="0" i="0" u="none" strike="noStrike" kern="1200" cap="none" spc="0" normalizeH="0" baseline="0" noProof="0" dirty="0">
                <a:ln>
                  <a:noFill/>
                </a:ln>
                <a:solidFill>
                  <a:srgbClr val="E3E3FF">
                    <a:lumMod val="10000"/>
                    <a:alpha val="20000"/>
                  </a:srgbClr>
                </a:solidFill>
                <a:effectLst/>
                <a:uLnTx/>
                <a:uFillTx/>
                <a:latin typeface="Bradley Hand ITC" panose="03070402050302030203" pitchFamily="66" charset="0"/>
                <a:ea typeface="+mn-ea"/>
                <a:cs typeface="+mn-cs"/>
              </a:rPr>
              <a:t> Evandro Luiz </a:t>
            </a:r>
            <a:r>
              <a:rPr kumimoji="0" lang="pt-BR" sz="6000" b="0" i="0" u="none" strike="noStrike" kern="1200" cap="none" spc="0" normalizeH="0" baseline="0" noProof="0" dirty="0" err="1">
                <a:ln>
                  <a:noFill/>
                </a:ln>
                <a:solidFill>
                  <a:srgbClr val="E3E3FF">
                    <a:lumMod val="10000"/>
                    <a:alpha val="20000"/>
                  </a:srgbClr>
                </a:solidFill>
                <a:effectLst/>
                <a:uLnTx/>
                <a:uFillTx/>
                <a:latin typeface="Bradley Hand ITC" panose="03070402050302030203" pitchFamily="66" charset="0"/>
                <a:ea typeface="+mn-ea"/>
                <a:cs typeface="+mn-cs"/>
              </a:rPr>
              <a:t>Casetta</a:t>
            </a:r>
            <a:endParaRPr kumimoji="0" lang="pt-BR" sz="6000" b="0" i="0" u="none" strike="noStrike" kern="1200" cap="none" spc="0" normalizeH="0" baseline="0" noProof="0" dirty="0">
              <a:ln>
                <a:noFill/>
              </a:ln>
              <a:solidFill>
                <a:srgbClr val="E3E3FF">
                  <a:lumMod val="10000"/>
                  <a:alpha val="20000"/>
                </a:srgbClr>
              </a:solidFill>
              <a:effectLst/>
              <a:uLnTx/>
              <a:uFillTx/>
              <a:latin typeface="Bradley Hand ITC" panose="03070402050302030203" pitchFamily="66" charset="0"/>
              <a:ea typeface="+mn-ea"/>
              <a:cs typeface="+mn-cs"/>
            </a:endParaRPr>
          </a:p>
        </p:txBody>
      </p:sp>
    </p:spTree>
    <p:extLst>
      <p:ext uri="{BB962C8B-B14F-4D97-AF65-F5344CB8AC3E}">
        <p14:creationId xmlns:p14="http://schemas.microsoft.com/office/powerpoint/2010/main" val="1308375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79248" y="192966"/>
            <a:ext cx="11476817" cy="1143000"/>
          </a:xfrm>
        </p:spPr>
        <p:txBody>
          <a:bodyPr>
            <a:noAutofit/>
          </a:bodyPr>
          <a:lstStyle/>
          <a:p>
            <a:r>
              <a:rPr lang="pt-BR" sz="4800" b="1" dirty="0">
                <a:solidFill>
                  <a:srgbClr val="00FFFF"/>
                </a:solidFill>
                <a:latin typeface="Arial" pitchFamily="34" charset="0"/>
                <a:cs typeface="Arial" pitchFamily="34" charset="0"/>
              </a:rPr>
              <a:t>REPÚBLICA FEDERATIVA DO BRASIL</a:t>
            </a:r>
          </a:p>
        </p:txBody>
      </p:sp>
      <p:sp>
        <p:nvSpPr>
          <p:cNvPr id="3" name="CaixaDeTexto 2"/>
          <p:cNvSpPr txBox="1"/>
          <p:nvPr/>
        </p:nvSpPr>
        <p:spPr>
          <a:xfrm>
            <a:off x="8496506" y="2615823"/>
            <a:ext cx="3091919"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600" b="1" i="0" u="none" strike="noStrike" kern="1200" cap="none" spc="0" normalizeH="0" baseline="0" noProof="0" dirty="0">
                <a:ln>
                  <a:noFill/>
                </a:ln>
                <a:solidFill>
                  <a:srgbClr val="FFFF99"/>
                </a:solidFill>
                <a:effectLst/>
                <a:uLnTx/>
                <a:uFillTx/>
                <a:latin typeface="Arial" pitchFamily="34" charset="0"/>
                <a:ea typeface="+mn-ea"/>
                <a:cs typeface="Arial" pitchFamily="34" charset="0"/>
              </a:rPr>
              <a:t>Poderes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6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Executivo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6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Legislativo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6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Judiciário</a:t>
            </a:r>
          </a:p>
        </p:txBody>
      </p:sp>
      <p:sp>
        <p:nvSpPr>
          <p:cNvPr id="9" name="CaixaDeTexto 8">
            <a:extLst>
              <a:ext uri="{FF2B5EF4-FFF2-40B4-BE49-F238E27FC236}">
                <a16:creationId xmlns:a16="http://schemas.microsoft.com/office/drawing/2014/main" id="{EACDE3A8-D49A-44F8-BEEC-987AE88841B3}"/>
              </a:ext>
            </a:extLst>
          </p:cNvPr>
          <p:cNvSpPr txBox="1"/>
          <p:nvPr/>
        </p:nvSpPr>
        <p:spPr>
          <a:xfrm>
            <a:off x="1435066" y="1236773"/>
            <a:ext cx="392373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600" b="1" i="0" u="none" strike="noStrike" kern="1200" cap="none" spc="0" normalizeH="0" baseline="0" noProof="0" dirty="0">
                <a:ln>
                  <a:noFill/>
                </a:ln>
                <a:solidFill>
                  <a:srgbClr val="FFFF99"/>
                </a:solidFill>
                <a:effectLst/>
                <a:uLnTx/>
                <a:uFillTx/>
                <a:latin typeface="Arial" pitchFamily="34" charset="0"/>
                <a:ea typeface="+mn-ea"/>
                <a:cs typeface="Arial" pitchFamily="34" charset="0"/>
              </a:rPr>
              <a:t>Representantes :</a:t>
            </a:r>
            <a:endParaRPr kumimoji="0" lang="pt-BR" sz="3600" b="0" i="0" u="none" strike="noStrike" kern="1200" cap="none" spc="0" normalizeH="0" baseline="0" noProof="0" dirty="0">
              <a:ln>
                <a:noFill/>
              </a:ln>
              <a:solidFill>
                <a:srgbClr val="FFFF99"/>
              </a:solidFill>
              <a:effectLst/>
              <a:uLnTx/>
              <a:uFillTx/>
              <a:latin typeface="Calibri" panose="020F0502020204030204"/>
              <a:ea typeface="+mn-ea"/>
              <a:cs typeface="+mn-cs"/>
            </a:endParaRPr>
          </a:p>
        </p:txBody>
      </p:sp>
      <p:pic>
        <p:nvPicPr>
          <p:cNvPr id="1028" name="Picture 4" descr="TEMPO REAL / Maior derrotado na “janela” são os partidos políticos – Cleber  Toledo - Portal 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895" y="1853564"/>
            <a:ext cx="7052945" cy="4791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0226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255292" y="185784"/>
            <a:ext cx="8229600" cy="1143000"/>
          </a:xfrm>
        </p:spPr>
        <p:txBody>
          <a:bodyPr>
            <a:normAutofit/>
          </a:bodyPr>
          <a:lstStyle/>
          <a:p>
            <a:r>
              <a:rPr lang="pt-BR" sz="5400" b="1" dirty="0">
                <a:solidFill>
                  <a:srgbClr val="00FFFF"/>
                </a:solidFill>
                <a:latin typeface="Arial" pitchFamily="34" charset="0"/>
                <a:cs typeface="Arial" pitchFamily="34" charset="0"/>
              </a:rPr>
              <a:t>PODER EXECUTIVO</a:t>
            </a:r>
          </a:p>
        </p:txBody>
      </p:sp>
      <p:sp>
        <p:nvSpPr>
          <p:cNvPr id="6" name="CaixaDeTexto 5">
            <a:extLst>
              <a:ext uri="{FF2B5EF4-FFF2-40B4-BE49-F238E27FC236}">
                <a16:creationId xmlns:a16="http://schemas.microsoft.com/office/drawing/2014/main" id="{B1AEE71A-2B7D-491E-AE6B-23FF5A3D707B}"/>
              </a:ext>
            </a:extLst>
          </p:cNvPr>
          <p:cNvSpPr txBox="1"/>
          <p:nvPr/>
        </p:nvSpPr>
        <p:spPr>
          <a:xfrm>
            <a:off x="660096" y="1458549"/>
            <a:ext cx="1190767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6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pt-BR" sz="3600" b="1" i="0" u="none" strike="noStrike" kern="1200" cap="none" spc="0" normalizeH="0" baseline="0" noProof="0" dirty="0">
                <a:ln>
                  <a:noFill/>
                </a:ln>
                <a:solidFill>
                  <a:srgbClr val="FFFF99"/>
                </a:solidFill>
                <a:effectLst/>
                <a:uLnTx/>
                <a:uFillTx/>
                <a:latin typeface="Arial" pitchFamily="34" charset="0"/>
                <a:ea typeface="+mn-ea"/>
                <a:cs typeface="Arial" pitchFamily="34" charset="0"/>
              </a:rPr>
              <a:t>CHEFE DO EXECUTIVO </a:t>
            </a:r>
            <a:r>
              <a:rPr kumimoji="0" lang="pt-BR" sz="36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(presidente da república).</a:t>
            </a:r>
          </a:p>
        </p:txBody>
      </p:sp>
      <p:sp>
        <p:nvSpPr>
          <p:cNvPr id="7" name="CaixaDeTexto 6">
            <a:extLst>
              <a:ext uri="{FF2B5EF4-FFF2-40B4-BE49-F238E27FC236}">
                <a16:creationId xmlns:a16="http://schemas.microsoft.com/office/drawing/2014/main" id="{F6E33B0D-C05F-445B-AD84-DED8BE84CBBB}"/>
              </a:ext>
            </a:extLst>
          </p:cNvPr>
          <p:cNvSpPr txBox="1"/>
          <p:nvPr/>
        </p:nvSpPr>
        <p:spPr>
          <a:xfrm>
            <a:off x="660096" y="2400594"/>
            <a:ext cx="743803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6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pt-BR" sz="3600" b="1" i="0" u="none" strike="noStrike" kern="1200" cap="none" spc="0" normalizeH="0" baseline="0" noProof="0" dirty="0">
                <a:ln>
                  <a:noFill/>
                </a:ln>
                <a:solidFill>
                  <a:srgbClr val="FFFF99"/>
                </a:solidFill>
                <a:effectLst/>
                <a:uLnTx/>
                <a:uFillTx/>
                <a:latin typeface="Arial" pitchFamily="34" charset="0"/>
                <a:ea typeface="+mn-ea"/>
                <a:cs typeface="Arial" pitchFamily="34" charset="0"/>
              </a:rPr>
              <a:t>MINISTROS DE ESTADO</a:t>
            </a:r>
            <a:r>
              <a:rPr kumimoji="0" lang="pt-BR" sz="36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a:t>
            </a:r>
          </a:p>
        </p:txBody>
      </p:sp>
      <p:sp>
        <p:nvSpPr>
          <p:cNvPr id="9" name="CaixaDeTexto 8">
            <a:extLst>
              <a:ext uri="{FF2B5EF4-FFF2-40B4-BE49-F238E27FC236}">
                <a16:creationId xmlns:a16="http://schemas.microsoft.com/office/drawing/2014/main" id="{C1DF8715-56DC-4AC0-A8AB-6D3717A459F1}"/>
              </a:ext>
            </a:extLst>
          </p:cNvPr>
          <p:cNvSpPr txBox="1"/>
          <p:nvPr/>
        </p:nvSpPr>
        <p:spPr>
          <a:xfrm>
            <a:off x="660096" y="3236439"/>
            <a:ext cx="11088807"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6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pt-BR" sz="3600" b="1" i="0" u="none" strike="noStrike" kern="1200" cap="none" spc="0" normalizeH="0" baseline="0" noProof="0" dirty="0">
                <a:ln>
                  <a:noFill/>
                </a:ln>
                <a:solidFill>
                  <a:srgbClr val="FFFF99"/>
                </a:solidFill>
                <a:effectLst/>
                <a:uLnTx/>
                <a:uFillTx/>
                <a:latin typeface="Arial" pitchFamily="34" charset="0"/>
                <a:ea typeface="+mn-ea"/>
                <a:cs typeface="Arial" pitchFamily="34" charset="0"/>
              </a:rPr>
              <a:t>CONSELHOS</a:t>
            </a:r>
            <a:r>
              <a:rPr kumimoji="0" lang="pt-BR" sz="36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pt-BR" sz="36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(da república e da defesa nacional).</a:t>
            </a:r>
          </a:p>
        </p:txBody>
      </p:sp>
      <p:sp>
        <p:nvSpPr>
          <p:cNvPr id="3" name="Retângulo 2"/>
          <p:cNvSpPr/>
          <p:nvPr/>
        </p:nvSpPr>
        <p:spPr>
          <a:xfrm>
            <a:off x="517932" y="3882770"/>
            <a:ext cx="6096000" cy="286232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srgbClr val="FFFF99"/>
                </a:solidFill>
                <a:effectLst/>
                <a:uLnTx/>
                <a:uFillTx/>
                <a:latin typeface="Roboto"/>
                <a:ea typeface="+mn-ea"/>
                <a:cs typeface="+mn-cs"/>
              </a:rPr>
              <a:t>Participam do </a:t>
            </a:r>
            <a:r>
              <a:rPr kumimoji="0" lang="pt-BR" sz="1800" b="0" i="0" u="none" strike="noStrike" kern="1200" cap="none" spc="0" normalizeH="0" baseline="0" noProof="0" dirty="0" smtClean="0">
                <a:ln>
                  <a:noFill/>
                </a:ln>
                <a:solidFill>
                  <a:srgbClr val="FFFF99"/>
                </a:solidFill>
                <a:effectLst/>
                <a:uLnTx/>
                <a:uFillTx/>
                <a:latin typeface="Roboto"/>
                <a:ea typeface="+mn-ea"/>
                <a:cs typeface="+mn-cs"/>
              </a:rPr>
              <a:t>Conselho da República</a:t>
            </a:r>
            <a:r>
              <a:rPr kumimoji="0" lang="pt-BR" sz="1800" b="0" i="0" u="none" strike="noStrike" kern="1200" cap="none" spc="0" normalizeH="0" baseline="0" noProof="0" dirty="0" smtClean="0">
                <a:ln>
                  <a:noFill/>
                </a:ln>
                <a:solidFill>
                  <a:prstClr val="white"/>
                </a:solidFill>
                <a:effectLst/>
                <a:uLnTx/>
                <a:uFillTx/>
                <a:latin typeface="Roboto"/>
                <a:ea typeface="+mn-ea"/>
                <a:cs typeface="+mn-cs"/>
              </a:rPr>
              <a:t>, </a:t>
            </a:r>
            <a:r>
              <a:rPr kumimoji="0" lang="pt-BR" sz="1800" b="0" i="0" u="none" strike="noStrike" kern="1200" cap="none" spc="0" normalizeH="0" baseline="0" noProof="0" dirty="0">
                <a:ln>
                  <a:noFill/>
                </a:ln>
                <a:solidFill>
                  <a:prstClr val="white"/>
                </a:solidFill>
                <a:effectLst/>
                <a:uLnTx/>
                <a:uFillTx/>
                <a:latin typeface="Roboto"/>
                <a:ea typeface="+mn-ea"/>
                <a:cs typeface="+mn-cs"/>
              </a:rPr>
              <a:t>sob a direção do Presidente da República, os seguintes atores: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pt-BR" sz="1800" b="0" i="0" u="none" strike="noStrike" kern="1200" cap="none" spc="0" normalizeH="0" baseline="0" noProof="0" dirty="0" smtClean="0">
                <a:ln>
                  <a:noFill/>
                </a:ln>
                <a:solidFill>
                  <a:prstClr val="white"/>
                </a:solidFill>
                <a:effectLst/>
                <a:uLnTx/>
                <a:uFillTx/>
                <a:latin typeface="Roboto"/>
                <a:ea typeface="+mn-ea"/>
                <a:cs typeface="+mn-cs"/>
              </a:rPr>
              <a:t>  </a:t>
            </a:r>
            <a:r>
              <a:rPr kumimoji="0" lang="pt-BR" sz="1800" b="0" i="0" u="none" strike="noStrike" kern="1200" cap="none" spc="0" normalizeH="0" baseline="0" noProof="0" dirty="0">
                <a:ln>
                  <a:noFill/>
                </a:ln>
                <a:solidFill>
                  <a:prstClr val="white"/>
                </a:solidFill>
                <a:effectLst/>
                <a:uLnTx/>
                <a:uFillTx/>
                <a:latin typeface="Roboto"/>
                <a:ea typeface="+mn-ea"/>
                <a:cs typeface="+mn-cs"/>
              </a:rPr>
              <a:t>Vice-Presidente da República;</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pt-BR" sz="1800" b="0" i="0" u="none" strike="noStrike" kern="1200" cap="none" spc="0" normalizeH="0" baseline="0" noProof="0" dirty="0" smtClean="0">
                <a:ln>
                  <a:noFill/>
                </a:ln>
                <a:solidFill>
                  <a:prstClr val="white"/>
                </a:solidFill>
                <a:effectLst/>
                <a:uLnTx/>
                <a:uFillTx/>
                <a:latin typeface="Roboto"/>
                <a:ea typeface="+mn-ea"/>
                <a:cs typeface="+mn-cs"/>
              </a:rPr>
              <a:t>  </a:t>
            </a:r>
            <a:r>
              <a:rPr kumimoji="0" lang="pt-BR" sz="1800" b="0" i="0" u="none" strike="noStrike" kern="1200" cap="none" spc="0" normalizeH="0" baseline="0" noProof="0" dirty="0">
                <a:ln>
                  <a:noFill/>
                </a:ln>
                <a:solidFill>
                  <a:prstClr val="white"/>
                </a:solidFill>
                <a:effectLst/>
                <a:uLnTx/>
                <a:uFillTx/>
                <a:latin typeface="Roboto"/>
                <a:ea typeface="+mn-ea"/>
                <a:cs typeface="+mn-cs"/>
              </a:rPr>
              <a:t>Presidente da Câmara dos Deputados Federais;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pt-BR" sz="1800" b="0" i="0" u="none" strike="noStrike" kern="1200" cap="none" spc="0" normalizeH="0" baseline="0" noProof="0" dirty="0">
                <a:ln>
                  <a:noFill/>
                </a:ln>
                <a:solidFill>
                  <a:prstClr val="white"/>
                </a:solidFill>
                <a:effectLst/>
                <a:uLnTx/>
                <a:uFillTx/>
                <a:latin typeface="Roboto"/>
                <a:ea typeface="+mn-ea"/>
                <a:cs typeface="+mn-cs"/>
              </a:rPr>
              <a:t> </a:t>
            </a:r>
            <a:r>
              <a:rPr kumimoji="0" lang="pt-BR" sz="1800" b="0" i="0" u="none" strike="noStrike" kern="1200" cap="none" spc="0" normalizeH="0" baseline="0" noProof="0" dirty="0" smtClean="0">
                <a:ln>
                  <a:noFill/>
                </a:ln>
                <a:solidFill>
                  <a:prstClr val="white"/>
                </a:solidFill>
                <a:effectLst/>
                <a:uLnTx/>
                <a:uFillTx/>
                <a:latin typeface="Roboto"/>
                <a:ea typeface="+mn-ea"/>
                <a:cs typeface="+mn-cs"/>
              </a:rPr>
              <a:t> Presidente </a:t>
            </a:r>
            <a:r>
              <a:rPr kumimoji="0" lang="pt-BR" sz="1800" b="0" i="0" u="none" strike="noStrike" kern="1200" cap="none" spc="0" normalizeH="0" baseline="0" noProof="0" dirty="0">
                <a:ln>
                  <a:noFill/>
                </a:ln>
                <a:solidFill>
                  <a:prstClr val="white"/>
                </a:solidFill>
                <a:effectLst/>
                <a:uLnTx/>
                <a:uFillTx/>
                <a:latin typeface="Roboto"/>
                <a:ea typeface="+mn-ea"/>
                <a:cs typeface="+mn-cs"/>
              </a:rPr>
              <a:t>do Senado Federal;</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pt-BR" sz="1800" b="0" i="0" u="none" strike="noStrike" kern="1200" cap="none" spc="0" normalizeH="0" baseline="0" noProof="0" dirty="0" smtClean="0">
                <a:ln>
                  <a:noFill/>
                </a:ln>
                <a:solidFill>
                  <a:prstClr val="white"/>
                </a:solidFill>
                <a:effectLst/>
                <a:uLnTx/>
                <a:uFillTx/>
                <a:latin typeface="Roboto"/>
                <a:ea typeface="+mn-ea"/>
                <a:cs typeface="+mn-cs"/>
              </a:rPr>
              <a:t>  os </a:t>
            </a:r>
            <a:r>
              <a:rPr kumimoji="0" lang="pt-BR" sz="1800" b="0" i="0" u="none" strike="noStrike" kern="1200" cap="none" spc="0" normalizeH="0" baseline="0" noProof="0" dirty="0">
                <a:ln>
                  <a:noFill/>
                </a:ln>
                <a:solidFill>
                  <a:prstClr val="white"/>
                </a:solidFill>
                <a:effectLst/>
                <a:uLnTx/>
                <a:uFillTx/>
                <a:latin typeface="Roboto"/>
                <a:ea typeface="+mn-ea"/>
                <a:cs typeface="+mn-cs"/>
              </a:rPr>
              <a:t>líderes da maioria e da minoria na Câmara dos Deputados Federais;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pt-BR" sz="1800" b="0" i="0" u="none" strike="noStrike" kern="1200" cap="none" spc="0" normalizeH="0" baseline="0" noProof="0" dirty="0" smtClean="0">
                <a:ln>
                  <a:noFill/>
                </a:ln>
                <a:solidFill>
                  <a:prstClr val="white"/>
                </a:solidFill>
                <a:effectLst/>
                <a:uLnTx/>
                <a:uFillTx/>
                <a:latin typeface="Roboto"/>
                <a:ea typeface="+mn-ea"/>
                <a:cs typeface="+mn-cs"/>
              </a:rPr>
              <a:t>  os </a:t>
            </a:r>
            <a:r>
              <a:rPr kumimoji="0" lang="pt-BR" sz="1800" b="0" i="0" u="none" strike="noStrike" kern="1200" cap="none" spc="0" normalizeH="0" baseline="0" noProof="0" dirty="0">
                <a:ln>
                  <a:noFill/>
                </a:ln>
                <a:solidFill>
                  <a:prstClr val="white"/>
                </a:solidFill>
                <a:effectLst/>
                <a:uLnTx/>
                <a:uFillTx/>
                <a:latin typeface="Roboto"/>
                <a:ea typeface="+mn-ea"/>
                <a:cs typeface="+mn-cs"/>
              </a:rPr>
              <a:t>líderes da maioria e da minoria no Senado Federal;</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pt-BR" sz="1800" b="0" i="0" u="none" strike="noStrike" kern="1200" cap="none" spc="0" normalizeH="0" baseline="0" noProof="0" dirty="0" smtClean="0">
                <a:ln>
                  <a:noFill/>
                </a:ln>
                <a:solidFill>
                  <a:prstClr val="white"/>
                </a:solidFill>
                <a:effectLst/>
                <a:uLnTx/>
                <a:uFillTx/>
                <a:latin typeface="Roboto"/>
                <a:ea typeface="+mn-ea"/>
                <a:cs typeface="+mn-cs"/>
              </a:rPr>
              <a:t>  o </a:t>
            </a:r>
            <a:r>
              <a:rPr kumimoji="0" lang="pt-BR" sz="1800" b="0" i="0" u="none" strike="noStrike" kern="1200" cap="none" spc="0" normalizeH="0" baseline="0" noProof="0" dirty="0">
                <a:ln>
                  <a:noFill/>
                </a:ln>
                <a:solidFill>
                  <a:prstClr val="white"/>
                </a:solidFill>
                <a:effectLst/>
                <a:uLnTx/>
                <a:uFillTx/>
                <a:latin typeface="Roboto"/>
                <a:ea typeface="+mn-ea"/>
                <a:cs typeface="+mn-cs"/>
              </a:rPr>
              <a:t>Ministro da Justiça</a:t>
            </a:r>
            <a:r>
              <a:rPr kumimoji="0" lang="pt-BR" sz="1800" b="0" i="0" u="none" strike="noStrike" kern="1200" cap="none" spc="0" normalizeH="0" baseline="0" noProof="0" dirty="0" smtClean="0">
                <a:ln>
                  <a:noFill/>
                </a:ln>
                <a:solidFill>
                  <a:prstClr val="white"/>
                </a:solidFill>
                <a:effectLst/>
                <a:uLnTx/>
                <a:uFillTx/>
                <a:latin typeface="Roboto"/>
                <a:ea typeface="+mn-ea"/>
                <a:cs typeface="+mn-cs"/>
              </a:rPr>
              <a:t>; e</a:t>
            </a:r>
            <a:endParaRPr kumimoji="0" lang="pt-BR" sz="1800" b="0" i="0" u="none" strike="noStrike" kern="1200" cap="none" spc="0" normalizeH="0" baseline="0" noProof="0" dirty="0">
              <a:ln>
                <a:noFill/>
              </a:ln>
              <a:solidFill>
                <a:prstClr val="white"/>
              </a:solidFill>
              <a:effectLst/>
              <a:uLnTx/>
              <a:uFillTx/>
              <a:latin typeface="Roboto"/>
              <a:ea typeface="+mn-ea"/>
              <a:cs typeface="+mn-cs"/>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pt-BR" sz="1800" b="0" i="0" u="none" strike="noStrike" kern="1200" cap="none" spc="0" normalizeH="0" baseline="0" noProof="0" dirty="0" smtClean="0">
                <a:ln>
                  <a:noFill/>
                </a:ln>
                <a:solidFill>
                  <a:prstClr val="white"/>
                </a:solidFill>
                <a:effectLst/>
                <a:uLnTx/>
                <a:uFillTx/>
                <a:latin typeface="Roboto"/>
                <a:ea typeface="+mn-ea"/>
                <a:cs typeface="+mn-cs"/>
              </a:rPr>
              <a:t>  seis </a:t>
            </a:r>
            <a:r>
              <a:rPr kumimoji="0" lang="pt-BR" sz="1800" b="0" i="0" u="none" strike="noStrike" kern="1200" cap="none" spc="0" normalizeH="0" baseline="0" noProof="0" dirty="0">
                <a:ln>
                  <a:noFill/>
                </a:ln>
                <a:solidFill>
                  <a:prstClr val="white"/>
                </a:solidFill>
                <a:effectLst/>
                <a:uLnTx/>
                <a:uFillTx/>
                <a:latin typeface="Roboto"/>
                <a:ea typeface="+mn-ea"/>
                <a:cs typeface="+mn-cs"/>
              </a:rPr>
              <a:t>cidadãos brasileiros </a:t>
            </a:r>
            <a:r>
              <a:rPr kumimoji="0" lang="pt-BR" sz="1800" b="0" i="0" u="none" strike="noStrike" kern="1200" cap="none" spc="0" normalizeH="0" baseline="0" noProof="0" dirty="0" smtClean="0">
                <a:ln>
                  <a:noFill/>
                </a:ln>
                <a:solidFill>
                  <a:prstClr val="white"/>
                </a:solidFill>
                <a:effectLst/>
                <a:uLnTx/>
                <a:uFillTx/>
                <a:latin typeface="Roboto"/>
                <a:ea typeface="+mn-ea"/>
                <a:cs typeface="+mn-cs"/>
              </a:rPr>
              <a:t>natos.</a:t>
            </a:r>
            <a:endParaRPr kumimoji="0" lang="pt-BR" sz="1800" b="0" i="0" u="none" strike="noStrike" kern="1200" cap="none" spc="0" normalizeH="0" baseline="0" noProof="0" dirty="0">
              <a:ln>
                <a:noFill/>
              </a:ln>
              <a:solidFill>
                <a:prstClr val="white"/>
              </a:solidFill>
              <a:effectLst/>
              <a:uLnTx/>
              <a:uFillTx/>
              <a:latin typeface="Roboto"/>
              <a:ea typeface="+mn-ea"/>
              <a:cs typeface="+mn-cs"/>
            </a:endParaRPr>
          </a:p>
        </p:txBody>
      </p:sp>
      <p:sp>
        <p:nvSpPr>
          <p:cNvPr id="4" name="Retângulo 3"/>
          <p:cNvSpPr/>
          <p:nvPr/>
        </p:nvSpPr>
        <p:spPr>
          <a:xfrm>
            <a:off x="6507252" y="4178484"/>
            <a:ext cx="5821908" cy="230832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smtClean="0">
                <a:ln>
                  <a:noFill/>
                </a:ln>
                <a:solidFill>
                  <a:srgbClr val="FFFF99"/>
                </a:solidFill>
                <a:effectLst/>
                <a:uLnTx/>
                <a:uFillTx/>
                <a:latin typeface="Calibri" panose="020F0502020204030204"/>
                <a:ea typeface="+mn-ea"/>
                <a:cs typeface="+mn-cs"/>
              </a:rPr>
              <a:t>Membros </a:t>
            </a:r>
            <a:r>
              <a:rPr kumimoji="0" lang="pt-BR" sz="1800" b="0" i="0" u="none" strike="noStrike" kern="1200" cap="none" spc="0" normalizeH="0" baseline="0" noProof="0" dirty="0">
                <a:ln>
                  <a:noFill/>
                </a:ln>
                <a:solidFill>
                  <a:srgbClr val="FFFF99"/>
                </a:solidFill>
                <a:effectLst/>
                <a:uLnTx/>
                <a:uFillTx/>
                <a:latin typeface="Calibri" panose="020F0502020204030204"/>
                <a:ea typeface="+mn-ea"/>
                <a:cs typeface="+mn-cs"/>
              </a:rPr>
              <a:t>do Conselho de Defesa Nacional: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1800" b="0" i="0" u="none" strike="noStrike" kern="1200" cap="none" spc="0" normalizeH="0" baseline="0" noProof="0" dirty="0" smtClean="0">
                <a:ln>
                  <a:noFill/>
                </a:ln>
                <a:solidFill>
                  <a:prstClr val="white"/>
                </a:solidFill>
                <a:effectLst/>
                <a:uLnTx/>
                <a:uFillTx/>
                <a:latin typeface="Calibri" panose="020F0502020204030204"/>
                <a:ea typeface="+mn-ea"/>
                <a:cs typeface="+mn-cs"/>
              </a:rPr>
              <a:t>Vice-Presidente </a:t>
            </a:r>
            <a:r>
              <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rPr>
              <a:t>da República;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1800" b="0" i="0" u="none" strike="noStrike" kern="1200" cap="none" spc="0" normalizeH="0" baseline="0" noProof="0" dirty="0" smtClean="0">
                <a:ln>
                  <a:noFill/>
                </a:ln>
                <a:solidFill>
                  <a:prstClr val="white"/>
                </a:solidFill>
                <a:effectLst/>
                <a:uLnTx/>
                <a:uFillTx/>
                <a:latin typeface="Calibri" panose="020F0502020204030204"/>
                <a:ea typeface="+mn-ea"/>
                <a:cs typeface="+mn-cs"/>
              </a:rPr>
              <a:t>Presidente </a:t>
            </a:r>
            <a:r>
              <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rPr>
              <a:t>da Câmara dos </a:t>
            </a:r>
            <a:r>
              <a:rPr kumimoji="0" lang="pt-BR" sz="1800" b="0" i="0" u="none" strike="noStrike" kern="1200" cap="none" spc="0" normalizeH="0" baseline="0" noProof="0" dirty="0" smtClean="0">
                <a:ln>
                  <a:noFill/>
                </a:ln>
                <a:solidFill>
                  <a:prstClr val="white"/>
                </a:solidFill>
                <a:effectLst/>
                <a:uLnTx/>
                <a:uFillTx/>
                <a:latin typeface="Calibri" panose="020F0502020204030204"/>
                <a:ea typeface="+mn-ea"/>
                <a:cs typeface="+mn-cs"/>
              </a:rPr>
              <a:t>Deputados;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1800" b="0" i="0" u="none" strike="noStrike" kern="1200" cap="none" spc="0" normalizeH="0" baseline="0" noProof="0" dirty="0" smtClean="0">
                <a:ln>
                  <a:noFill/>
                </a:ln>
                <a:solidFill>
                  <a:prstClr val="white"/>
                </a:solidFill>
                <a:effectLst/>
                <a:uLnTx/>
                <a:uFillTx/>
                <a:latin typeface="Calibri" panose="020F0502020204030204"/>
                <a:ea typeface="+mn-ea"/>
                <a:cs typeface="+mn-cs"/>
              </a:rPr>
              <a:t>Presidente </a:t>
            </a:r>
            <a:r>
              <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rPr>
              <a:t>do Senado Federal</a:t>
            </a:r>
            <a:r>
              <a:rPr kumimoji="0" lang="pt-BR" sz="1800" b="0" i="0" u="none" strike="noStrike" kern="1200" cap="none" spc="0" normalizeH="0" baseline="0" noProof="0" dirty="0" smtClean="0">
                <a:ln>
                  <a:noFill/>
                </a:ln>
                <a:solidFill>
                  <a:prstClr val="white"/>
                </a:solidFill>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1800" b="0" i="0" u="none" strike="noStrike" kern="1200" cap="none" spc="0" normalizeH="0" baseline="0" noProof="0" dirty="0" smtClean="0">
                <a:ln>
                  <a:noFill/>
                </a:ln>
                <a:solidFill>
                  <a:prstClr val="white"/>
                </a:solidFill>
                <a:effectLst/>
                <a:uLnTx/>
                <a:uFillTx/>
                <a:latin typeface="Calibri" panose="020F0502020204030204"/>
                <a:ea typeface="+mn-ea"/>
                <a:cs typeface="+mn-cs"/>
              </a:rPr>
              <a:t>Ministro </a:t>
            </a:r>
            <a:r>
              <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rPr>
              <a:t>da Justiça;  Ministro de Estado da </a:t>
            </a:r>
            <a:r>
              <a:rPr kumimoji="0" lang="pt-BR" sz="1800" b="0" i="0" u="none" strike="noStrike" kern="1200" cap="none" spc="0" normalizeH="0" baseline="0" noProof="0" dirty="0" smtClean="0">
                <a:ln>
                  <a:noFill/>
                </a:ln>
                <a:solidFill>
                  <a:prstClr val="white"/>
                </a:solidFill>
                <a:effectLst/>
                <a:uLnTx/>
                <a:uFillTx/>
                <a:latin typeface="Calibri" panose="020F0502020204030204"/>
                <a:ea typeface="+mn-ea"/>
                <a:cs typeface="+mn-cs"/>
              </a:rPr>
              <a:t>Defesa;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1800" b="0" i="0" u="none" strike="noStrike" kern="1200" cap="none" spc="0" normalizeH="0" baseline="0" noProof="0" dirty="0" smtClean="0">
                <a:ln>
                  <a:noFill/>
                </a:ln>
                <a:solidFill>
                  <a:prstClr val="white"/>
                </a:solidFill>
                <a:effectLst/>
                <a:uLnTx/>
                <a:uFillTx/>
                <a:latin typeface="Calibri" panose="020F0502020204030204"/>
                <a:ea typeface="+mn-ea"/>
                <a:cs typeface="+mn-cs"/>
              </a:rPr>
              <a:t>Ministro </a:t>
            </a:r>
            <a:r>
              <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rPr>
              <a:t>das Relações </a:t>
            </a:r>
            <a:r>
              <a:rPr kumimoji="0" lang="pt-BR" sz="1800" b="0" i="0" u="none" strike="noStrike" kern="1200" cap="none" spc="0" normalizeH="0" baseline="0" noProof="0" dirty="0" smtClean="0">
                <a:ln>
                  <a:noFill/>
                </a:ln>
                <a:solidFill>
                  <a:prstClr val="white"/>
                </a:solidFill>
                <a:effectLst/>
                <a:uLnTx/>
                <a:uFillTx/>
                <a:latin typeface="Calibri" panose="020F0502020204030204"/>
                <a:ea typeface="+mn-ea"/>
                <a:cs typeface="+mn-cs"/>
              </a:rPr>
              <a:t>Exteriores;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1800" b="0" i="0" u="none" strike="noStrike" kern="1200" cap="none" spc="0" normalizeH="0" baseline="0" noProof="0" dirty="0" smtClean="0">
                <a:ln>
                  <a:noFill/>
                </a:ln>
                <a:solidFill>
                  <a:prstClr val="white"/>
                </a:solidFill>
                <a:effectLst/>
                <a:uLnTx/>
                <a:uFillTx/>
                <a:latin typeface="Calibri" panose="020F0502020204030204"/>
                <a:ea typeface="+mn-ea"/>
                <a:cs typeface="+mn-cs"/>
              </a:rPr>
              <a:t>Ministro da Economia; 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1800" b="0" i="0" u="none" strike="noStrike" kern="1200" cap="none" spc="0" normalizeH="0" baseline="0" noProof="0" dirty="0" smtClean="0">
                <a:ln>
                  <a:noFill/>
                </a:ln>
                <a:solidFill>
                  <a:prstClr val="white"/>
                </a:solidFill>
                <a:effectLst/>
                <a:uLnTx/>
                <a:uFillTx/>
                <a:latin typeface="Calibri" panose="020F0502020204030204"/>
                <a:ea typeface="+mn-ea"/>
                <a:cs typeface="+mn-cs"/>
              </a:rPr>
              <a:t>Os </a:t>
            </a:r>
            <a:r>
              <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rPr>
              <a:t>Comandantes da Marinha, Exército e da Aeronáutica. </a:t>
            </a:r>
          </a:p>
        </p:txBody>
      </p:sp>
    </p:spTree>
    <p:extLst>
      <p:ext uri="{BB962C8B-B14F-4D97-AF65-F5344CB8AC3E}">
        <p14:creationId xmlns:p14="http://schemas.microsoft.com/office/powerpoint/2010/main" val="30221709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1834277" y="5999"/>
            <a:ext cx="9814384" cy="1325563"/>
          </a:xfrm>
        </p:spPr>
        <p:txBody>
          <a:bodyPr>
            <a:normAutofit/>
          </a:bodyPr>
          <a:lstStyle/>
          <a:p>
            <a:r>
              <a:rPr lang="pt-BR" sz="6000" b="1" dirty="0">
                <a:solidFill>
                  <a:srgbClr val="00FFFF"/>
                </a:solidFill>
                <a:latin typeface="Arial" pitchFamily="34" charset="0"/>
                <a:cs typeface="Arial" pitchFamily="34" charset="0"/>
              </a:rPr>
              <a:t>PODER LEGISLATIVO</a:t>
            </a:r>
          </a:p>
        </p:txBody>
      </p:sp>
      <p:sp>
        <p:nvSpPr>
          <p:cNvPr id="4" name="Espaço Reservado para Conteúdo 3"/>
          <p:cNvSpPr>
            <a:spLocks noGrp="1"/>
          </p:cNvSpPr>
          <p:nvPr>
            <p:ph sz="half" idx="1"/>
          </p:nvPr>
        </p:nvSpPr>
        <p:spPr>
          <a:xfrm>
            <a:off x="375504" y="2442799"/>
            <a:ext cx="7988320" cy="3965466"/>
          </a:xfrm>
        </p:spPr>
        <p:txBody>
          <a:bodyPr>
            <a:normAutofit fontScale="92500" lnSpcReduction="10000"/>
          </a:bodyPr>
          <a:lstStyle/>
          <a:p>
            <a:pPr marL="0" indent="0">
              <a:buNone/>
            </a:pPr>
            <a:r>
              <a:rPr lang="pt-BR" sz="3500" b="1" dirty="0">
                <a:solidFill>
                  <a:srgbClr val="FFFF99"/>
                </a:solidFill>
                <a:latin typeface="Arial" pitchFamily="34" charset="0"/>
                <a:cs typeface="Arial" pitchFamily="34" charset="0"/>
              </a:rPr>
              <a:t>CÂMARA DOS DEPUTADOS:</a:t>
            </a:r>
          </a:p>
          <a:p>
            <a:pPr marL="0" indent="0">
              <a:buNone/>
            </a:pPr>
            <a:endParaRPr lang="pt-BR" sz="3500" b="1" dirty="0">
              <a:latin typeface="Arial" pitchFamily="34" charset="0"/>
              <a:cs typeface="Arial" pitchFamily="34" charset="0"/>
            </a:endParaRPr>
          </a:p>
          <a:p>
            <a:pPr marL="0" indent="0">
              <a:buNone/>
            </a:pPr>
            <a:r>
              <a:rPr lang="pt-BR" b="1" dirty="0">
                <a:solidFill>
                  <a:schemeClr val="bg1"/>
                </a:solidFill>
                <a:latin typeface="Arial" pitchFamily="34" charset="0"/>
                <a:cs typeface="Arial" pitchFamily="34" charset="0"/>
              </a:rPr>
              <a:t>- Defende os interesses da população;</a:t>
            </a:r>
          </a:p>
          <a:p>
            <a:pPr marL="0" indent="0">
              <a:buNone/>
            </a:pPr>
            <a:r>
              <a:rPr lang="pt-BR" b="1" dirty="0">
                <a:solidFill>
                  <a:schemeClr val="bg1"/>
                </a:solidFill>
                <a:latin typeface="Arial" pitchFamily="34" charset="0"/>
                <a:cs typeface="Arial" pitchFamily="34" charset="0"/>
              </a:rPr>
              <a:t>- eleições proporcionais;</a:t>
            </a:r>
          </a:p>
          <a:p>
            <a:pPr>
              <a:buFontTx/>
              <a:buChar char="-"/>
            </a:pPr>
            <a:r>
              <a:rPr lang="pt-BR" b="1" dirty="0">
                <a:solidFill>
                  <a:schemeClr val="bg1"/>
                </a:solidFill>
                <a:latin typeface="Arial" pitchFamily="34" charset="0"/>
                <a:cs typeface="Arial" pitchFamily="34" charset="0"/>
              </a:rPr>
              <a:t>no mínimo de 8 e no máximo </a:t>
            </a:r>
            <a:r>
              <a:rPr lang="pt-BR" b="1" dirty="0" smtClean="0">
                <a:solidFill>
                  <a:schemeClr val="bg1"/>
                </a:solidFill>
                <a:latin typeface="Arial" pitchFamily="34" charset="0"/>
                <a:cs typeface="Arial" pitchFamily="34" charset="0"/>
              </a:rPr>
              <a:t>70</a:t>
            </a:r>
            <a:endParaRPr lang="pt-BR" b="1" dirty="0">
              <a:solidFill>
                <a:schemeClr val="bg1"/>
              </a:solidFill>
              <a:latin typeface="Arial" pitchFamily="34" charset="0"/>
              <a:cs typeface="Arial" pitchFamily="34" charset="0"/>
            </a:endParaRPr>
          </a:p>
          <a:p>
            <a:pPr marL="0" indent="0">
              <a:buNone/>
            </a:pPr>
            <a:r>
              <a:rPr lang="pt-BR" b="1" dirty="0">
                <a:solidFill>
                  <a:schemeClr val="bg1"/>
                </a:solidFill>
                <a:latin typeface="Arial" pitchFamily="34" charset="0"/>
                <a:cs typeface="Arial" pitchFamily="34" charset="0"/>
              </a:rPr>
              <a:t>cada estado;</a:t>
            </a:r>
          </a:p>
          <a:p>
            <a:pPr marL="0" indent="0">
              <a:buNone/>
            </a:pPr>
            <a:r>
              <a:rPr lang="pt-BR" b="1" dirty="0">
                <a:solidFill>
                  <a:schemeClr val="bg1"/>
                </a:solidFill>
                <a:latin typeface="Arial" pitchFamily="34" charset="0"/>
                <a:cs typeface="Arial" pitchFamily="34" charset="0"/>
              </a:rPr>
              <a:t>- máximo 513 representantes;</a:t>
            </a:r>
          </a:p>
          <a:p>
            <a:pPr marL="0" indent="0">
              <a:buNone/>
            </a:pPr>
            <a:r>
              <a:rPr lang="pt-BR" b="1" dirty="0">
                <a:solidFill>
                  <a:schemeClr val="bg1"/>
                </a:solidFill>
                <a:latin typeface="Arial" pitchFamily="34" charset="0"/>
                <a:cs typeface="Arial" pitchFamily="34" charset="0"/>
              </a:rPr>
              <a:t>- mandatos de 4 anos.</a:t>
            </a:r>
          </a:p>
          <a:p>
            <a:pPr>
              <a:buFont typeface="Wingdings" pitchFamily="2" charset="2"/>
              <a:buChar char="§"/>
            </a:pPr>
            <a:endParaRPr lang="pt-BR" sz="2400" dirty="0"/>
          </a:p>
        </p:txBody>
      </p:sp>
      <p:sp>
        <p:nvSpPr>
          <p:cNvPr id="5" name="Espaço Reservado para Conteúdo 4"/>
          <p:cNvSpPr>
            <a:spLocks noGrp="1"/>
          </p:cNvSpPr>
          <p:nvPr>
            <p:ph sz="half" idx="2"/>
          </p:nvPr>
        </p:nvSpPr>
        <p:spPr>
          <a:xfrm>
            <a:off x="7689815" y="2408748"/>
            <a:ext cx="4254624" cy="4033568"/>
          </a:xfrm>
        </p:spPr>
        <p:txBody>
          <a:bodyPr>
            <a:normAutofit fontScale="92500" lnSpcReduction="10000"/>
          </a:bodyPr>
          <a:lstStyle/>
          <a:p>
            <a:pPr marL="0" indent="0">
              <a:buNone/>
            </a:pPr>
            <a:r>
              <a:rPr lang="pt-BR" b="1" dirty="0">
                <a:solidFill>
                  <a:srgbClr val="FFFF99"/>
                </a:solidFill>
              </a:rPr>
              <a:t> </a:t>
            </a:r>
            <a:r>
              <a:rPr lang="pt-BR" sz="3500" b="1" dirty="0">
                <a:solidFill>
                  <a:srgbClr val="FFFF99"/>
                </a:solidFill>
                <a:latin typeface="Arial" pitchFamily="34" charset="0"/>
                <a:cs typeface="Arial" pitchFamily="34" charset="0"/>
              </a:rPr>
              <a:t>SENADO:</a:t>
            </a:r>
          </a:p>
          <a:p>
            <a:pPr marL="0" indent="0">
              <a:buNone/>
            </a:pPr>
            <a:endParaRPr lang="pt-BR" b="1" dirty="0">
              <a:latin typeface="Arial" pitchFamily="34" charset="0"/>
              <a:cs typeface="Arial" pitchFamily="34" charset="0"/>
            </a:endParaRPr>
          </a:p>
          <a:p>
            <a:pPr marL="0" indent="0">
              <a:buNone/>
            </a:pPr>
            <a:r>
              <a:rPr lang="pt-BR" b="1" dirty="0">
                <a:solidFill>
                  <a:schemeClr val="bg1"/>
                </a:solidFill>
                <a:latin typeface="Arial" pitchFamily="34" charset="0"/>
                <a:cs typeface="Arial" pitchFamily="34" charset="0"/>
              </a:rPr>
              <a:t>- Defende os interesses dos estados;</a:t>
            </a:r>
          </a:p>
          <a:p>
            <a:pPr marL="0" indent="0">
              <a:buNone/>
            </a:pPr>
            <a:r>
              <a:rPr lang="pt-BR" b="1" dirty="0">
                <a:solidFill>
                  <a:schemeClr val="bg1"/>
                </a:solidFill>
                <a:latin typeface="Arial" pitchFamily="34" charset="0"/>
                <a:cs typeface="Arial" pitchFamily="34" charset="0"/>
              </a:rPr>
              <a:t>- eleições majoritárias;</a:t>
            </a:r>
          </a:p>
          <a:p>
            <a:pPr marL="0" indent="0">
              <a:buNone/>
            </a:pPr>
            <a:r>
              <a:rPr lang="pt-BR" b="1" dirty="0">
                <a:solidFill>
                  <a:schemeClr val="bg1"/>
                </a:solidFill>
                <a:latin typeface="Arial" pitchFamily="34" charset="0"/>
                <a:cs typeface="Arial" pitchFamily="34" charset="0"/>
              </a:rPr>
              <a:t>- três por estado;</a:t>
            </a:r>
          </a:p>
          <a:p>
            <a:pPr marL="0" indent="0">
              <a:buNone/>
            </a:pPr>
            <a:r>
              <a:rPr lang="pt-BR" b="1" dirty="0">
                <a:solidFill>
                  <a:schemeClr val="bg1"/>
                </a:solidFill>
                <a:latin typeface="Arial" pitchFamily="34" charset="0"/>
                <a:cs typeface="Arial" pitchFamily="34" charset="0"/>
              </a:rPr>
              <a:t>-máximo 81 representantes </a:t>
            </a:r>
            <a:r>
              <a:rPr lang="pt-BR" sz="1800" dirty="0">
                <a:solidFill>
                  <a:schemeClr val="bg1"/>
                </a:solidFill>
                <a:latin typeface="Arial" pitchFamily="34" charset="0"/>
                <a:cs typeface="Arial" pitchFamily="34" charset="0"/>
              </a:rPr>
              <a:t>(atualmente);</a:t>
            </a:r>
          </a:p>
          <a:p>
            <a:pPr marL="0" indent="0">
              <a:buNone/>
            </a:pPr>
            <a:r>
              <a:rPr lang="pt-BR" b="1" dirty="0">
                <a:solidFill>
                  <a:schemeClr val="bg1"/>
                </a:solidFill>
                <a:latin typeface="Arial" pitchFamily="34" charset="0"/>
                <a:cs typeface="Arial" pitchFamily="34" charset="0"/>
              </a:rPr>
              <a:t>- mandatos de 8 anos.</a:t>
            </a:r>
            <a:endParaRPr lang="pt-BR" sz="3000" b="1" dirty="0">
              <a:solidFill>
                <a:schemeClr val="bg1"/>
              </a:solidFill>
              <a:latin typeface="Arial" pitchFamily="34" charset="0"/>
              <a:cs typeface="Arial" pitchFamily="34" charset="0"/>
            </a:endParaRPr>
          </a:p>
          <a:p>
            <a:pPr marL="0" indent="0">
              <a:buNone/>
            </a:pPr>
            <a:endParaRPr lang="pt-BR" sz="1800" dirty="0"/>
          </a:p>
          <a:p>
            <a:pPr marL="0" indent="0">
              <a:buNone/>
            </a:pPr>
            <a:endParaRPr lang="pt-BR" dirty="0"/>
          </a:p>
        </p:txBody>
      </p:sp>
      <p:sp>
        <p:nvSpPr>
          <p:cNvPr id="3" name="CaixaDeTexto 2"/>
          <p:cNvSpPr txBox="1"/>
          <p:nvPr/>
        </p:nvSpPr>
        <p:spPr>
          <a:xfrm>
            <a:off x="2174106" y="1022132"/>
            <a:ext cx="7604967"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800" b="1" i="0" u="none" strike="noStrike" kern="1200" cap="none" spc="0" normalizeH="0" baseline="0" noProof="0" dirty="0">
                <a:ln>
                  <a:noFill/>
                </a:ln>
                <a:solidFill>
                  <a:srgbClr val="FFFF99"/>
                </a:solidFill>
                <a:effectLst/>
                <a:uLnTx/>
                <a:uFillTx/>
                <a:latin typeface="Arial" pitchFamily="34" charset="0"/>
                <a:ea typeface="+mn-ea"/>
                <a:cs typeface="Arial" pitchFamily="34" charset="0"/>
              </a:rPr>
              <a:t>CONGRESSO NACIONAL</a:t>
            </a:r>
          </a:p>
        </p:txBody>
      </p:sp>
    </p:spTree>
    <p:extLst>
      <p:ext uri="{BB962C8B-B14F-4D97-AF65-F5344CB8AC3E}">
        <p14:creationId xmlns:p14="http://schemas.microsoft.com/office/powerpoint/2010/main" val="30788941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tângulo 1"/>
          <p:cNvSpPr/>
          <p:nvPr/>
        </p:nvSpPr>
        <p:spPr>
          <a:xfrm>
            <a:off x="1370980" y="107678"/>
            <a:ext cx="9450040" cy="230832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5400" b="1" i="0" u="none" strike="noStrike" kern="1200" cap="none" spc="0" normalizeH="0" baseline="0" noProof="0" dirty="0">
                <a:ln>
                  <a:noFill/>
                </a:ln>
                <a:solidFill>
                  <a:srgbClr val="00FFFF"/>
                </a:solidFill>
                <a:effectLst/>
                <a:uLnTx/>
                <a:uFillTx/>
                <a:latin typeface="Arial" pitchFamily="34" charset="0"/>
                <a:ea typeface="+mn-ea"/>
                <a:cs typeface="Arial" pitchFamily="34" charset="0"/>
              </a:rPr>
              <a:t>PODER JUDICIÁRIO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600" b="1" i="0" u="none" strike="noStrike" kern="1200" cap="none" spc="0" normalizeH="0" baseline="0" noProof="0" dirty="0">
                <a:ln>
                  <a:noFill/>
                </a:ln>
                <a:solidFill>
                  <a:srgbClr val="FFFF99"/>
                </a:solidFill>
                <a:effectLst/>
                <a:uLnTx/>
                <a:uFillTx/>
                <a:latin typeface="Arial" panose="020B0604020202020204" pitchFamily="34" charset="0"/>
                <a:ea typeface="+mn-ea"/>
                <a:cs typeface="Arial" panose="020B0604020202020204" pitchFamily="34" charset="0"/>
              </a:rPr>
              <a:t>Divisão de Competências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CaixaDeTexto 4"/>
          <p:cNvSpPr txBox="1"/>
          <p:nvPr/>
        </p:nvSpPr>
        <p:spPr>
          <a:xfrm>
            <a:off x="369075" y="912644"/>
            <a:ext cx="11675164" cy="78175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3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600" b="1" i="0" u="none" strike="noStrike" kern="1200" cap="none" spc="0" normalizeH="0" baseline="0" noProof="0" dirty="0">
                <a:ln>
                  <a:noFill/>
                </a:ln>
                <a:solidFill>
                  <a:srgbClr val="FF99FF"/>
                </a:solidFill>
                <a:effectLst/>
                <a:uLnTx/>
                <a:uFillTx/>
                <a:latin typeface="Arial" panose="020B0604020202020204" pitchFamily="34" charset="0"/>
                <a:ea typeface="+mn-ea"/>
                <a:cs typeface="Arial" panose="020B0604020202020204" pitchFamily="34" charset="0"/>
              </a:rPr>
              <a:t>- Justiça </a:t>
            </a:r>
            <a:r>
              <a:rPr kumimoji="0" lang="pt-BR" sz="3600" b="1" i="0" u="none" strike="noStrike" kern="1200" cap="none" spc="0" normalizeH="0" baseline="0" noProof="0" dirty="0" smtClean="0">
                <a:ln>
                  <a:noFill/>
                </a:ln>
                <a:solidFill>
                  <a:srgbClr val="FF99FF"/>
                </a:solidFill>
                <a:effectLst/>
                <a:uLnTx/>
                <a:uFillTx/>
                <a:latin typeface="Arial" panose="020B0604020202020204" pitchFamily="34" charset="0"/>
                <a:ea typeface="+mn-ea"/>
                <a:cs typeface="Arial" panose="020B0604020202020204" pitchFamily="34" charset="0"/>
              </a:rPr>
              <a:t>Estadual </a:t>
            </a:r>
            <a:r>
              <a:rPr kumimoji="0" lang="pt-BR" sz="2800" b="1" i="0" u="none" strike="noStrike" kern="1200" cap="none" spc="0" normalizeH="0" baseline="0" noProof="0" dirty="0" smtClean="0">
                <a:ln>
                  <a:noFill/>
                </a:ln>
                <a:solidFill>
                  <a:srgbClr val="FF99FF"/>
                </a:solidFill>
                <a:effectLst/>
                <a:uLnTx/>
                <a:uFillTx/>
                <a:latin typeface="Arial" panose="020B0604020202020204" pitchFamily="34" charset="0"/>
                <a:ea typeface="+mn-ea"/>
                <a:cs typeface="Arial" panose="020B0604020202020204" pitchFamily="34" charset="0"/>
              </a:rPr>
              <a:t>(comum</a:t>
            </a:r>
            <a:r>
              <a:rPr kumimoji="0" lang="pt-BR" sz="2800" b="1" i="0" u="none" strike="noStrike" kern="1200" cap="none" spc="0" normalizeH="0" baseline="0" noProof="0" dirty="0">
                <a:ln>
                  <a:noFill/>
                </a:ln>
                <a:solidFill>
                  <a:srgbClr val="FF99FF"/>
                </a:solidFill>
                <a:effectLst/>
                <a:uLnTx/>
                <a:uFillTx/>
                <a:latin typeface="Arial" panose="020B0604020202020204" pitchFamily="34" charset="0"/>
                <a:ea typeface="+mn-ea"/>
                <a:cs typeface="Arial" panose="020B0604020202020204" pitchFamily="34" charset="0"/>
              </a:rPr>
              <a:t>) </a:t>
            </a:r>
            <a:r>
              <a:rPr kumimoji="0" lang="pt-BR"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conflitos  entre pessoas, empresas, instituições e impõe penas; </a:t>
            </a:r>
          </a:p>
          <a:p>
            <a:pPr marL="571500" marR="0" lvl="0" indent="-571500" algn="l" defTabSz="914400" rtl="0" eaLnBrk="1" fontAlgn="auto" latinLnBrk="0" hangingPunct="1">
              <a:lnSpc>
                <a:spcPct val="100000"/>
              </a:lnSpc>
              <a:spcBef>
                <a:spcPts val="0"/>
              </a:spcBef>
              <a:spcAft>
                <a:spcPts val="0"/>
              </a:spcAft>
              <a:buClrTx/>
              <a:buSzTx/>
              <a:buFontTx/>
              <a:buChar char="-"/>
              <a:tabLst/>
              <a:defRPr/>
            </a:pPr>
            <a:r>
              <a:rPr kumimoji="0" lang="pt-BR" sz="3600" b="1" i="0" u="none" strike="noStrike" kern="1200" cap="none" spc="0" normalizeH="0" baseline="0" noProof="0" dirty="0" smtClean="0">
                <a:ln>
                  <a:noFill/>
                </a:ln>
                <a:solidFill>
                  <a:srgbClr val="FF99FF"/>
                </a:solidFill>
                <a:effectLst/>
                <a:uLnTx/>
                <a:uFillTx/>
                <a:latin typeface="Arial" panose="020B0604020202020204" pitchFamily="34" charset="0"/>
                <a:ea typeface="+mn-ea"/>
                <a:cs typeface="Arial" panose="020B0604020202020204" pitchFamily="34" charset="0"/>
              </a:rPr>
              <a:t>Justiça </a:t>
            </a:r>
            <a:r>
              <a:rPr kumimoji="0" lang="pt-BR" sz="3600" b="1" i="0" u="none" strike="noStrike" kern="1200" cap="none" spc="0" normalizeH="0" baseline="0" noProof="0" dirty="0">
                <a:ln>
                  <a:noFill/>
                </a:ln>
                <a:solidFill>
                  <a:srgbClr val="FF99FF"/>
                </a:solidFill>
                <a:effectLst/>
                <a:uLnTx/>
                <a:uFillTx/>
                <a:latin typeface="Arial" panose="020B0604020202020204" pitchFamily="34" charset="0"/>
                <a:ea typeface="+mn-ea"/>
                <a:cs typeface="Arial" panose="020B0604020202020204" pitchFamily="34" charset="0"/>
              </a:rPr>
              <a:t>Federal </a:t>
            </a:r>
            <a:r>
              <a:rPr kumimoji="0" lang="pt-BR" sz="2800" b="1" i="0" u="none" strike="noStrike" kern="1200" cap="none" spc="0" normalizeH="0" baseline="0" noProof="0" dirty="0">
                <a:ln>
                  <a:noFill/>
                </a:ln>
                <a:solidFill>
                  <a:srgbClr val="FF99FF"/>
                </a:solidFill>
                <a:effectLst/>
                <a:uLnTx/>
                <a:uFillTx/>
                <a:latin typeface="Arial" panose="020B0604020202020204" pitchFamily="34" charset="0"/>
                <a:ea typeface="+mn-ea"/>
                <a:cs typeface="Arial" panose="020B0604020202020204" pitchFamily="34" charset="0"/>
              </a:rPr>
              <a:t>(comum) </a:t>
            </a:r>
            <a:r>
              <a:rPr kumimoji="0" lang="pt-BR"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 interesse da União, das autarquias ou das empresas públicas</a:t>
            </a:r>
            <a:r>
              <a:rPr kumimoji="0" lang="pt-BR" sz="28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600" b="1" i="0" u="none" strike="noStrike" kern="1200" cap="none" spc="0" normalizeH="0" baseline="0" noProof="0" dirty="0">
                <a:ln>
                  <a:noFill/>
                </a:ln>
                <a:solidFill>
                  <a:srgbClr val="00FF00"/>
                </a:solidFill>
                <a:effectLst/>
                <a:uLnTx/>
                <a:uFillTx/>
                <a:latin typeface="Arial" panose="020B0604020202020204" pitchFamily="34" charset="0"/>
                <a:ea typeface="+mn-ea"/>
                <a:cs typeface="Arial" panose="020B0604020202020204" pitchFamily="34" charset="0"/>
              </a:rPr>
              <a:t>- Justiça do Trabalho </a:t>
            </a:r>
            <a:r>
              <a:rPr kumimoji="0" lang="pt-BR" sz="2800" b="1" i="0" u="none" strike="noStrike" kern="1200" cap="none" spc="0" normalizeH="0" baseline="0" noProof="0" dirty="0">
                <a:ln>
                  <a:noFill/>
                </a:ln>
                <a:solidFill>
                  <a:srgbClr val="00FF00"/>
                </a:solidFill>
                <a:effectLst/>
                <a:uLnTx/>
                <a:uFillTx/>
                <a:latin typeface="Arial" panose="020B0604020202020204" pitchFamily="34" charset="0"/>
                <a:ea typeface="+mn-ea"/>
                <a:cs typeface="Arial" panose="020B0604020202020204" pitchFamily="34" charset="0"/>
              </a:rPr>
              <a:t>(especializada) </a:t>
            </a:r>
            <a:r>
              <a:rPr kumimoji="0" lang="pt-BR"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resolver conflitos entre trabalhadores e empregadores;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600" b="1" i="0" u="none" strike="noStrike" kern="1200" cap="none" spc="0" normalizeH="0" baseline="0" noProof="0" dirty="0">
                <a:ln>
                  <a:noFill/>
                </a:ln>
                <a:solidFill>
                  <a:srgbClr val="00FF00"/>
                </a:solidFill>
                <a:effectLst/>
                <a:uLnTx/>
                <a:uFillTx/>
                <a:latin typeface="Arial" panose="020B0604020202020204" pitchFamily="34" charset="0"/>
                <a:ea typeface="+mn-ea"/>
                <a:cs typeface="Arial" panose="020B0604020202020204" pitchFamily="34" charset="0"/>
              </a:rPr>
              <a:t>- Justiça Eleitoral </a:t>
            </a:r>
            <a:r>
              <a:rPr kumimoji="0" lang="pt-BR" sz="2800" b="1" i="0" u="none" strike="noStrike" kern="1200" cap="none" spc="0" normalizeH="0" baseline="0" noProof="0" dirty="0">
                <a:ln>
                  <a:noFill/>
                </a:ln>
                <a:solidFill>
                  <a:srgbClr val="00FF00"/>
                </a:solidFill>
                <a:effectLst/>
                <a:uLnTx/>
                <a:uFillTx/>
                <a:latin typeface="Arial" panose="020B0604020202020204" pitchFamily="34" charset="0"/>
                <a:ea typeface="+mn-ea"/>
                <a:cs typeface="Arial" panose="020B0604020202020204" pitchFamily="34" charset="0"/>
              </a:rPr>
              <a:t>(especializada</a:t>
            </a:r>
            <a:r>
              <a:rPr kumimoji="0" lang="pt-BR"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garantir o processo eleitoral;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600" b="1" i="0" u="none" strike="noStrike" kern="1200" cap="none" spc="0" normalizeH="0" baseline="0" noProof="0" dirty="0">
                <a:ln>
                  <a:noFill/>
                </a:ln>
                <a:solidFill>
                  <a:srgbClr val="00FF00"/>
                </a:solidFill>
                <a:effectLst/>
                <a:uLnTx/>
                <a:uFillTx/>
                <a:latin typeface="Arial" panose="020B0604020202020204" pitchFamily="34" charset="0"/>
                <a:ea typeface="+mn-ea"/>
                <a:cs typeface="Arial" panose="020B0604020202020204" pitchFamily="34" charset="0"/>
              </a:rPr>
              <a:t>- Justiça </a:t>
            </a:r>
            <a:r>
              <a:rPr kumimoji="0" lang="pt-BR" sz="3600" b="1" i="0" u="none" strike="noStrike" kern="1200" cap="none" spc="0" normalizeH="0" baseline="0" noProof="0" dirty="0" smtClean="0">
                <a:ln>
                  <a:noFill/>
                </a:ln>
                <a:solidFill>
                  <a:srgbClr val="00FF00"/>
                </a:solidFill>
                <a:effectLst/>
                <a:uLnTx/>
                <a:uFillTx/>
                <a:latin typeface="Arial" panose="020B0604020202020204" pitchFamily="34" charset="0"/>
                <a:ea typeface="+mn-ea"/>
                <a:cs typeface="Arial" panose="020B0604020202020204" pitchFamily="34" charset="0"/>
              </a:rPr>
              <a:t>Militar </a:t>
            </a:r>
            <a:r>
              <a:rPr kumimoji="0" lang="pt-BR" sz="2800" b="1" i="0" u="none" strike="noStrike" kern="1200" cap="none" spc="0" normalizeH="0" baseline="0" noProof="0" dirty="0">
                <a:ln>
                  <a:noFill/>
                </a:ln>
                <a:solidFill>
                  <a:srgbClr val="00FF00"/>
                </a:solidFill>
                <a:effectLst/>
                <a:uLnTx/>
                <a:uFillTx/>
                <a:latin typeface="Arial" panose="020B0604020202020204" pitchFamily="34" charset="0"/>
                <a:ea typeface="+mn-ea"/>
                <a:cs typeface="Arial" panose="020B0604020202020204" pitchFamily="34" charset="0"/>
              </a:rPr>
              <a:t>(especializada) </a:t>
            </a:r>
            <a:r>
              <a:rPr kumimoji="0" lang="pt-BR"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processa e julga os crimes militares.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t-BR"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t-BR" sz="4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t-BR"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51366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aixaDeTexto 1"/>
          <p:cNvSpPr txBox="1"/>
          <p:nvPr/>
        </p:nvSpPr>
        <p:spPr>
          <a:xfrm>
            <a:off x="2494790" y="3975"/>
            <a:ext cx="768288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99"/>
                </a:solidFill>
                <a:effectLst/>
                <a:uLnTx/>
                <a:uFillTx/>
                <a:latin typeface="Calibri" panose="020F0502020204030204"/>
                <a:ea typeface="+mn-ea"/>
                <a:cs typeface="+mn-cs"/>
              </a:rPr>
              <a:t>    </a:t>
            </a:r>
            <a:r>
              <a:rPr kumimoji="0" lang="pt-BR" sz="4000" b="1" i="0" u="none" strike="noStrike" kern="1200" cap="none" spc="0" normalizeH="0" baseline="0" noProof="0" dirty="0">
                <a:ln>
                  <a:noFill/>
                </a:ln>
                <a:solidFill>
                  <a:srgbClr val="FFFF99"/>
                </a:solidFill>
                <a:effectLst/>
                <a:uLnTx/>
                <a:uFillTx/>
                <a:latin typeface="Arial" panose="020B0604020202020204" pitchFamily="34" charset="0"/>
                <a:ea typeface="+mn-ea"/>
                <a:cs typeface="Arial" panose="020B0604020202020204" pitchFamily="34" charset="0"/>
              </a:rPr>
              <a:t>Instâncias e competências</a:t>
            </a:r>
            <a:endParaRPr kumimoji="0" lang="pt-BR" sz="4000" b="0" i="0" u="none" strike="noStrike" kern="1200" cap="none" spc="0" normalizeH="0" baseline="0" noProof="0" dirty="0">
              <a:ln>
                <a:noFill/>
              </a:ln>
              <a:solidFill>
                <a:srgbClr val="FFFF99"/>
              </a:solidFill>
              <a:effectLst/>
              <a:uLnTx/>
              <a:uFillTx/>
              <a:latin typeface="Arial" panose="020B0604020202020204" pitchFamily="34" charset="0"/>
              <a:ea typeface="+mn-ea"/>
              <a:cs typeface="Arial" panose="020B0604020202020204" pitchFamily="34" charset="0"/>
            </a:endParaRPr>
          </a:p>
        </p:txBody>
      </p:sp>
      <p:pic>
        <p:nvPicPr>
          <p:cNvPr id="3" name="Picture 2" descr="JFAL - Organograma do Poder Judiciário">
            <a:extLst>
              <a:ext uri="{FF2B5EF4-FFF2-40B4-BE49-F238E27FC236}">
                <a16:creationId xmlns:a16="http://schemas.microsoft.com/office/drawing/2014/main" id="{8EE610BA-BA1B-498C-A559-8BC1D4A9F4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1696" y="712430"/>
            <a:ext cx="10099343" cy="6074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71779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aixaDeTexto 3"/>
          <p:cNvSpPr txBox="1"/>
          <p:nvPr/>
        </p:nvSpPr>
        <p:spPr>
          <a:xfrm>
            <a:off x="1797387" y="2228671"/>
            <a:ext cx="8597225"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72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FUSOS HORÁRIOS</a:t>
            </a:r>
          </a:p>
        </p:txBody>
      </p:sp>
    </p:spTree>
    <p:extLst>
      <p:ext uri="{BB962C8B-B14F-4D97-AF65-F5344CB8AC3E}">
        <p14:creationId xmlns:p14="http://schemas.microsoft.com/office/powerpoint/2010/main" val="30142283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Resultado de imagem para movimento de rotaçã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0171" y="3008686"/>
            <a:ext cx="3869745" cy="3707231"/>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Imagem relacionad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10" descr="Resultado de imagem para movimento de rotaçã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AutoShape 12" descr="Resultado de imagem para movimento de rotaçã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AutoShape 14" descr="Resultado de imagem para movimento de rotação"/>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066" name="Picture 18" descr="Resultado de imagem para movimento de rotaçã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60338"/>
            <a:ext cx="3927066" cy="3288716"/>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Resultado de imagem para movimento de rotaçã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8240" y="2049006"/>
            <a:ext cx="3936332" cy="3542699"/>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p:cNvSpPr txBox="1"/>
          <p:nvPr/>
        </p:nvSpPr>
        <p:spPr>
          <a:xfrm>
            <a:off x="4218240" y="1482251"/>
            <a:ext cx="7334059" cy="461665"/>
          </a:xfrm>
          <a:prstGeom prst="rect">
            <a:avLst/>
          </a:prstGeom>
          <a:noFill/>
        </p:spPr>
        <p:txBody>
          <a:bodyPr wrap="non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se o sentido de rotação é de oeste para leste...</a:t>
            </a:r>
          </a:p>
        </p:txBody>
      </p:sp>
      <p:sp>
        <p:nvSpPr>
          <p:cNvPr id="9" name="CaixaDeTexto 8"/>
          <p:cNvSpPr txBox="1"/>
          <p:nvPr/>
        </p:nvSpPr>
        <p:spPr>
          <a:xfrm>
            <a:off x="460375" y="5620444"/>
            <a:ext cx="7948010" cy="107721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as horas sempre </a:t>
            </a:r>
            <a:r>
              <a:rPr kumimoji="0" lang="pt-BR" sz="3200" b="1" i="0" u="none" strike="noStrike" kern="1200" cap="none" spc="0" normalizeH="0" baseline="0" noProof="0" dirty="0">
                <a:ln>
                  <a:noFill/>
                </a:ln>
                <a:solidFill>
                  <a:srgbClr val="FFC000">
                    <a:lumMod val="60000"/>
                    <a:lumOff val="40000"/>
                  </a:srgbClr>
                </a:solidFill>
                <a:effectLst/>
                <a:uLnTx/>
                <a:uFillTx/>
                <a:latin typeface="Arial" panose="020B0604020202020204" pitchFamily="34" charset="0"/>
                <a:ea typeface="+mn-ea"/>
                <a:cs typeface="Arial" panose="020B0604020202020204" pitchFamily="34" charset="0"/>
              </a:rPr>
              <a:t>estarão</a:t>
            </a:r>
            <a:r>
              <a:rPr kumimoji="0" lang="pt-BR"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pt-BR" sz="3200" b="1" i="0" u="none" strike="noStrike" kern="1200" cap="none" spc="0" normalizeH="0" baseline="0" noProof="0" dirty="0">
                <a:ln>
                  <a:noFill/>
                </a:ln>
                <a:solidFill>
                  <a:srgbClr val="FFC000">
                    <a:lumMod val="60000"/>
                    <a:lumOff val="40000"/>
                  </a:srgbClr>
                </a:solidFill>
                <a:effectLst/>
                <a:uLnTx/>
                <a:uFillTx/>
                <a:latin typeface="Arial" panose="020B0604020202020204" pitchFamily="34" charset="0"/>
                <a:ea typeface="+mn-ea"/>
                <a:cs typeface="Arial" panose="020B0604020202020204" pitchFamily="34" charset="0"/>
              </a:rPr>
              <a:t>adiantadas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a:noFill/>
                </a:ln>
                <a:solidFill>
                  <a:srgbClr val="FFC000">
                    <a:lumMod val="60000"/>
                    <a:lumOff val="40000"/>
                  </a:srgbClr>
                </a:solidFill>
                <a:effectLst/>
                <a:uLnTx/>
                <a:uFillTx/>
                <a:latin typeface="Arial" panose="020B0604020202020204" pitchFamily="34" charset="0"/>
                <a:ea typeface="+mn-ea"/>
                <a:cs typeface="Arial" panose="020B0604020202020204" pitchFamily="34" charset="0"/>
              </a:rPr>
              <a:t>a leste</a:t>
            </a:r>
            <a:r>
              <a:rPr kumimoji="0" lang="pt-BR"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e atrasadas a oeste</a:t>
            </a:r>
            <a:r>
              <a:rPr kumimoji="0" lang="pt-BR" sz="32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
        <p:nvSpPr>
          <p:cNvPr id="3" name="CaixaDeTexto 2"/>
          <p:cNvSpPr txBox="1"/>
          <p:nvPr/>
        </p:nvSpPr>
        <p:spPr>
          <a:xfrm>
            <a:off x="4557459" y="285740"/>
            <a:ext cx="6010684" cy="1077218"/>
          </a:xfrm>
          <a:prstGeom prst="rect">
            <a:avLst/>
          </a:prstGeom>
          <a:noFill/>
        </p:spPr>
        <p:txBody>
          <a:bodyPr wrap="non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3200" b="1" i="0" u="none" strike="noStrike" kern="1200" cap="none" spc="0" normalizeH="0" baseline="0" noProof="0" dirty="0">
                <a:ln>
                  <a:noFill/>
                </a:ln>
                <a:solidFill>
                  <a:prstClr val="white"/>
                </a:solidFill>
                <a:effectLst/>
                <a:uLnTx/>
                <a:uFillTx/>
                <a:latin typeface="Calibri" panose="020F0502020204030204"/>
                <a:ea typeface="+mn-ea"/>
                <a:cs typeface="+mn-cs"/>
              </a:rPr>
              <a:t>Movimento de rotação da Terra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a:noFill/>
                </a:ln>
                <a:solidFill>
                  <a:prstClr val="white"/>
                </a:solidFill>
                <a:effectLst/>
                <a:uLnTx/>
                <a:uFillTx/>
                <a:latin typeface="Calibri" panose="020F0502020204030204"/>
                <a:ea typeface="+mn-ea"/>
                <a:cs typeface="+mn-cs"/>
              </a:rPr>
              <a:t>         oeste                     leste;</a:t>
            </a:r>
          </a:p>
        </p:txBody>
      </p:sp>
      <p:sp>
        <p:nvSpPr>
          <p:cNvPr id="10" name="Seta: para a Direita Listrada 9">
            <a:extLst>
              <a:ext uri="{FF2B5EF4-FFF2-40B4-BE49-F238E27FC236}">
                <a16:creationId xmlns:a16="http://schemas.microsoft.com/office/drawing/2014/main" id="{2DA39396-15EE-4C7C-90D6-3BD37B877364}"/>
              </a:ext>
            </a:extLst>
          </p:cNvPr>
          <p:cNvSpPr/>
          <p:nvPr/>
        </p:nvSpPr>
        <p:spPr>
          <a:xfrm>
            <a:off x="6606067" y="898933"/>
            <a:ext cx="1561271" cy="382137"/>
          </a:xfrm>
          <a:prstGeom prst="stripedRightArrow">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73987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Resultado de imagem para fusos horari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939" y="3234846"/>
            <a:ext cx="3559995" cy="3573132"/>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p:cNvSpPr txBox="1"/>
          <p:nvPr/>
        </p:nvSpPr>
        <p:spPr>
          <a:xfrm>
            <a:off x="590825" y="2336618"/>
            <a:ext cx="10950182" cy="267765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 hora dos fusos são definidas  em relação ao horário do meridiano de Greenwich (0°) ou UTC : Tempo Universal Coordenado.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2" descr="Resultado de imagem para fusos horari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1316" y="3278976"/>
            <a:ext cx="6587504" cy="3470595"/>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a:extLst>
              <a:ext uri="{FF2B5EF4-FFF2-40B4-BE49-F238E27FC236}">
                <a16:creationId xmlns:a16="http://schemas.microsoft.com/office/drawing/2014/main" id="{F78EF2E1-F969-4ED0-9A11-A1B1C75B171D}"/>
              </a:ext>
            </a:extLst>
          </p:cNvPr>
          <p:cNvSpPr txBox="1"/>
          <p:nvPr/>
        </p:nvSpPr>
        <p:spPr>
          <a:xfrm>
            <a:off x="616939" y="285759"/>
            <a:ext cx="10795957"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Se a circunferência equatorial tem 360° e o giro completo da rotação da Terra tem duração de 24 horas temos:</a:t>
            </a:r>
          </a:p>
        </p:txBody>
      </p:sp>
      <p:sp>
        <p:nvSpPr>
          <p:cNvPr id="8" name="CaixaDeTexto 7">
            <a:extLst>
              <a:ext uri="{FF2B5EF4-FFF2-40B4-BE49-F238E27FC236}">
                <a16:creationId xmlns:a16="http://schemas.microsoft.com/office/drawing/2014/main" id="{9CC04759-4463-43FD-B3BB-726B11A042F4}"/>
              </a:ext>
            </a:extLst>
          </p:cNvPr>
          <p:cNvSpPr txBox="1"/>
          <p:nvPr/>
        </p:nvSpPr>
        <p:spPr>
          <a:xfrm>
            <a:off x="590825" y="871710"/>
            <a:ext cx="10096554"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360°/24 horas = 15°, que equivale a 1 fuso horário;</a:t>
            </a:r>
          </a:p>
        </p:txBody>
      </p:sp>
      <p:sp>
        <p:nvSpPr>
          <p:cNvPr id="10" name="CaixaDeTexto 9">
            <a:extLst>
              <a:ext uri="{FF2B5EF4-FFF2-40B4-BE49-F238E27FC236}">
                <a16:creationId xmlns:a16="http://schemas.microsoft.com/office/drawing/2014/main" id="{B39EAB99-B90F-4E3A-A69F-4126CED1B173}"/>
              </a:ext>
            </a:extLst>
          </p:cNvPr>
          <p:cNvSpPr txBox="1"/>
          <p:nvPr/>
        </p:nvSpPr>
        <p:spPr>
          <a:xfrm>
            <a:off x="590825" y="1825817"/>
            <a:ext cx="7526740" cy="52322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ou seja, 24 faixas de 15°;</a:t>
            </a:r>
            <a:endParaRPr kumimoji="0" lang="pt-BR"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3" name="Conector reto 12">
            <a:extLst>
              <a:ext uri="{FF2B5EF4-FFF2-40B4-BE49-F238E27FC236}">
                <a16:creationId xmlns:a16="http://schemas.microsoft.com/office/drawing/2014/main" id="{50BE4BF7-F60D-470A-A67A-BF2110173D7C}"/>
              </a:ext>
            </a:extLst>
          </p:cNvPr>
          <p:cNvCxnSpPr>
            <a:cxnSpLocks/>
          </p:cNvCxnSpPr>
          <p:nvPr/>
        </p:nvCxnSpPr>
        <p:spPr>
          <a:xfrm>
            <a:off x="2372139" y="3816626"/>
            <a:ext cx="0" cy="2040835"/>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4675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Resultado de imagem para fusos horari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571" y="85064"/>
            <a:ext cx="10499897" cy="6731992"/>
          </a:xfrm>
          <a:prstGeom prst="rect">
            <a:avLst/>
          </a:prstGeom>
          <a:noFill/>
          <a:extLst>
            <a:ext uri="{909E8E84-426E-40DD-AFC4-6F175D3DCCD1}">
              <a14:hiddenFill xmlns:a14="http://schemas.microsoft.com/office/drawing/2010/main">
                <a:solidFill>
                  <a:srgbClr val="FFFFFF"/>
                </a:solidFill>
              </a14:hiddenFill>
            </a:ext>
          </a:extLst>
        </p:spPr>
      </p:pic>
      <p:cxnSp>
        <p:nvCxnSpPr>
          <p:cNvPr id="3" name="Conector reto 2">
            <a:extLst>
              <a:ext uri="{FF2B5EF4-FFF2-40B4-BE49-F238E27FC236}">
                <a16:creationId xmlns:a16="http://schemas.microsoft.com/office/drawing/2014/main" id="{8CCB76E8-F880-468B-95FF-23F7DAF86C19}"/>
              </a:ext>
            </a:extLst>
          </p:cNvPr>
          <p:cNvCxnSpPr>
            <a:cxnSpLocks/>
          </p:cNvCxnSpPr>
          <p:nvPr/>
        </p:nvCxnSpPr>
        <p:spPr>
          <a:xfrm>
            <a:off x="5786651" y="723331"/>
            <a:ext cx="0" cy="5063320"/>
          </a:xfrm>
          <a:prstGeom prst="line">
            <a:avLst/>
          </a:prstGeom>
          <a:ln w="3810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7" name="Conector reto 6">
            <a:extLst>
              <a:ext uri="{FF2B5EF4-FFF2-40B4-BE49-F238E27FC236}">
                <a16:creationId xmlns:a16="http://schemas.microsoft.com/office/drawing/2014/main" id="{9B85E662-647E-4058-A015-72AE49A59AD3}"/>
              </a:ext>
            </a:extLst>
          </p:cNvPr>
          <p:cNvCxnSpPr>
            <a:cxnSpLocks/>
          </p:cNvCxnSpPr>
          <p:nvPr/>
        </p:nvCxnSpPr>
        <p:spPr>
          <a:xfrm>
            <a:off x="6003235" y="723331"/>
            <a:ext cx="0" cy="596901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Conector reto 11">
            <a:extLst>
              <a:ext uri="{FF2B5EF4-FFF2-40B4-BE49-F238E27FC236}">
                <a16:creationId xmlns:a16="http://schemas.microsoft.com/office/drawing/2014/main" id="{BAB4BDED-F493-4AF3-B58D-92A212DD36F2}"/>
              </a:ext>
            </a:extLst>
          </p:cNvPr>
          <p:cNvCxnSpPr>
            <a:cxnSpLocks/>
          </p:cNvCxnSpPr>
          <p:nvPr/>
        </p:nvCxnSpPr>
        <p:spPr>
          <a:xfrm>
            <a:off x="5579165" y="702365"/>
            <a:ext cx="19875" cy="599660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Seta: da Esquerda para a Direita 14">
            <a:extLst>
              <a:ext uri="{FF2B5EF4-FFF2-40B4-BE49-F238E27FC236}">
                <a16:creationId xmlns:a16="http://schemas.microsoft.com/office/drawing/2014/main" id="{E07EECA2-6EF6-4EBE-999A-CDD42E945904}"/>
              </a:ext>
            </a:extLst>
          </p:cNvPr>
          <p:cNvSpPr/>
          <p:nvPr/>
        </p:nvSpPr>
        <p:spPr>
          <a:xfrm>
            <a:off x="5599041" y="4134678"/>
            <a:ext cx="387626" cy="251792"/>
          </a:xfrm>
          <a:prstGeom prst="lef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87565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tângulo 1"/>
          <p:cNvSpPr/>
          <p:nvPr/>
        </p:nvSpPr>
        <p:spPr>
          <a:xfrm>
            <a:off x="277504" y="268341"/>
            <a:ext cx="11259239"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cruzando a LID  no sentido </a:t>
            </a:r>
            <a:r>
              <a:rPr kumimoji="0" lang="pt-BR" sz="24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leste </a:t>
            </a:r>
            <a:r>
              <a:rPr kumimoji="0" lang="pt-BR"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(entrando no hemisfério oeste)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volta-se  ao dia anterior</a:t>
            </a:r>
            <a:r>
              <a:rPr kumimoji="0" lang="pt-BR"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e no sentido </a:t>
            </a:r>
            <a:r>
              <a:rPr kumimoji="0" lang="pt-BR" sz="24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oeste </a:t>
            </a:r>
            <a:r>
              <a:rPr kumimoji="0" lang="pt-BR"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(entrando no hemisfério leste) </a:t>
            </a:r>
            <a:r>
              <a:rPr kumimoji="0" lang="pt-BR" sz="24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avança-se para o posterior</a:t>
            </a:r>
            <a:r>
              <a:rPr kumimoji="0" lang="pt-BR"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sp>
        <p:nvSpPr>
          <p:cNvPr id="6" name="CaixaDeTexto 5">
            <a:extLst>
              <a:ext uri="{FF2B5EF4-FFF2-40B4-BE49-F238E27FC236}">
                <a16:creationId xmlns:a16="http://schemas.microsoft.com/office/drawing/2014/main" id="{2121D105-A583-43C5-85DD-783F127CBB78}"/>
              </a:ext>
            </a:extLst>
          </p:cNvPr>
          <p:cNvSpPr txBox="1"/>
          <p:nvPr/>
        </p:nvSpPr>
        <p:spPr>
          <a:xfrm>
            <a:off x="277504" y="188873"/>
            <a:ext cx="11385646" cy="830997"/>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 antimeridiano de Greenwich ou </a:t>
            </a:r>
            <a:r>
              <a:rPr kumimoji="0" lang="pt-BR" sz="24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LID</a:t>
            </a:r>
            <a:r>
              <a:rPr kumimoji="0" lang="pt-BR"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refere-se as longitudes </a:t>
            </a:r>
            <a:r>
              <a:rPr kumimoji="0" lang="pt-BR" sz="24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180° </a:t>
            </a:r>
            <a:r>
              <a:rPr kumimoji="0" lang="pt-BR"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leste e oeste ou : </a:t>
            </a:r>
            <a:r>
              <a:rPr kumimoji="0" lang="pt-BR" sz="24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Linha Internacional de Data</a:t>
            </a:r>
            <a:r>
              <a:rPr kumimoji="0" lang="pt-BR"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sp>
        <p:nvSpPr>
          <p:cNvPr id="13" name="CaixaDeTexto 12">
            <a:extLst>
              <a:ext uri="{FF2B5EF4-FFF2-40B4-BE49-F238E27FC236}">
                <a16:creationId xmlns:a16="http://schemas.microsoft.com/office/drawing/2014/main" id="{5899A6E8-A9D9-4EAA-B473-A15C8E9779C3}"/>
              </a:ext>
            </a:extLst>
          </p:cNvPr>
          <p:cNvSpPr txBox="1"/>
          <p:nvPr/>
        </p:nvSpPr>
        <p:spPr>
          <a:xfrm>
            <a:off x="277504" y="2182577"/>
            <a:ext cx="10852474" cy="1200329"/>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mudam-se apenas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os dias, permanecendo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 mesma hora.</a:t>
            </a:r>
            <a:endParaRPr kumimoji="0" lang="pt-BR"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5" name="Imagem 14">
            <a:extLst>
              <a:ext uri="{FF2B5EF4-FFF2-40B4-BE49-F238E27FC236}">
                <a16:creationId xmlns:a16="http://schemas.microsoft.com/office/drawing/2014/main" id="{7960AA6A-EEA9-4FE2-A372-51E17F65C3EF}"/>
              </a:ext>
            </a:extLst>
          </p:cNvPr>
          <p:cNvPicPr>
            <a:picLocks noChangeAspect="1"/>
          </p:cNvPicPr>
          <p:nvPr/>
        </p:nvPicPr>
        <p:blipFill>
          <a:blip r:embed="rId2"/>
          <a:stretch>
            <a:fillRect/>
          </a:stretch>
        </p:blipFill>
        <p:spPr>
          <a:xfrm>
            <a:off x="4691270" y="1903496"/>
            <a:ext cx="6438708" cy="4864353"/>
          </a:xfrm>
          <a:prstGeom prst="rect">
            <a:avLst/>
          </a:prstGeom>
        </p:spPr>
      </p:pic>
    </p:spTree>
    <p:extLst>
      <p:ext uri="{BB962C8B-B14F-4D97-AF65-F5344CB8AC3E}">
        <p14:creationId xmlns:p14="http://schemas.microsoft.com/office/powerpoint/2010/main" val="1099070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9D69B02D-47B1-42ED-8324-695EE3623798}"/>
              </a:ext>
            </a:extLst>
          </p:cNvPr>
          <p:cNvSpPr txBox="1"/>
          <p:nvPr/>
        </p:nvSpPr>
        <p:spPr>
          <a:xfrm>
            <a:off x="1234952" y="980728"/>
            <a:ext cx="9433048" cy="42011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6000" b="1" i="0" u="none" strike="noStrike" kern="1200" cap="none" spc="0" normalizeH="0" baseline="0" noProof="0" dirty="0">
                <a:ln>
                  <a:noFill/>
                </a:ln>
                <a:solidFill>
                  <a:srgbClr val="FFFF00"/>
                </a:solidFill>
                <a:effectLst/>
                <a:uLnTx/>
                <a:uFillTx/>
                <a:latin typeface="Arial" charset="0"/>
                <a:ea typeface="+mn-ea"/>
                <a:cs typeface="+mn-cs"/>
              </a:rPr>
              <a:t>DIVISÕES REGIONAIS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2700" b="0" i="0" u="none" strike="noStrike" kern="1200" cap="none" spc="0" normalizeH="0" baseline="0" noProof="0" dirty="0">
              <a:ln>
                <a:noFill/>
              </a:ln>
              <a:solidFill>
                <a:srgbClr val="FFFF00"/>
              </a:solidFill>
              <a:effectLst/>
              <a:uLnTx/>
              <a:uFillTx/>
              <a:latin typeface="Arial" charset="0"/>
              <a:ea typeface="+mn-ea"/>
              <a:cs typeface="+mn-cs"/>
            </a:endParaRP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pt-BR" sz="3600" b="1" i="0" u="none" strike="noStrike" kern="1200" cap="none" spc="0" normalizeH="0" baseline="0" noProof="0" dirty="0">
                <a:ln>
                  <a:noFill/>
                </a:ln>
                <a:solidFill>
                  <a:srgbClr val="33CCCC">
                    <a:lumMod val="20000"/>
                    <a:lumOff val="80000"/>
                  </a:srgbClr>
                </a:solidFill>
                <a:effectLst/>
                <a:uLnTx/>
                <a:uFillTx/>
                <a:latin typeface="Arial" charset="0"/>
                <a:ea typeface="+mn-ea"/>
                <a:cs typeface="+mn-cs"/>
              </a:rPr>
              <a:t>Político-administrativa</a:t>
            </a:r>
          </a:p>
          <a:p>
            <a:pPr marL="557213" marR="0" lvl="1" indent="-214313" algn="ctr"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pt-BR" sz="3600" b="1" i="0" u="none" strike="noStrike" kern="1200" cap="none" spc="0" normalizeH="0" baseline="0" noProof="0" dirty="0">
              <a:ln>
                <a:noFill/>
              </a:ln>
              <a:solidFill>
                <a:srgbClr val="33CCCC">
                  <a:lumMod val="20000"/>
                  <a:lumOff val="80000"/>
                </a:srgbClr>
              </a:solidFill>
              <a:effectLst/>
              <a:uLnTx/>
              <a:uFillTx/>
              <a:latin typeface="Arial" charset="0"/>
              <a:ea typeface="+mn-ea"/>
              <a:cs typeface="+mn-cs"/>
            </a:endParaRP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pt-BR" sz="3600" b="1" i="0" u="none" strike="noStrike" kern="1200" cap="none" spc="0" normalizeH="0" baseline="0" noProof="0" dirty="0">
                <a:ln>
                  <a:noFill/>
                </a:ln>
                <a:solidFill>
                  <a:srgbClr val="33CCCC">
                    <a:lumMod val="20000"/>
                    <a:lumOff val="80000"/>
                  </a:srgbClr>
                </a:solidFill>
                <a:effectLst/>
                <a:uLnTx/>
                <a:uFillTx/>
                <a:latin typeface="Arial" charset="0"/>
                <a:ea typeface="+mn-ea"/>
                <a:cs typeface="+mn-cs"/>
              </a:rPr>
              <a:t>Geoeconômica</a:t>
            </a:r>
          </a:p>
          <a:p>
            <a:pPr marL="557213" marR="0" lvl="1" indent="-214313" algn="ctr"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pt-BR" sz="3600" b="1" i="0" u="none" strike="noStrike" kern="1200" cap="none" spc="0" normalizeH="0" baseline="0" noProof="0" dirty="0">
              <a:ln>
                <a:noFill/>
              </a:ln>
              <a:solidFill>
                <a:srgbClr val="33CCCC">
                  <a:lumMod val="20000"/>
                  <a:lumOff val="80000"/>
                </a:srgbClr>
              </a:solidFill>
              <a:effectLst/>
              <a:uLnTx/>
              <a:uFillTx/>
              <a:latin typeface="Arial" charset="0"/>
              <a:ea typeface="+mn-ea"/>
              <a:cs typeface="+mn-cs"/>
            </a:endParaRP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pt-BR" sz="3600" b="1" i="0" u="none" strike="noStrike" kern="1200" cap="none" spc="0" normalizeH="0" baseline="0" noProof="0" dirty="0">
                <a:ln>
                  <a:noFill/>
                </a:ln>
                <a:solidFill>
                  <a:srgbClr val="33CCCC">
                    <a:lumMod val="20000"/>
                    <a:lumOff val="80000"/>
                  </a:srgbClr>
                </a:solidFill>
                <a:effectLst/>
                <a:uLnTx/>
                <a:uFillTx/>
                <a:latin typeface="Arial" charset="0"/>
                <a:ea typeface="+mn-ea"/>
                <a:cs typeface="+mn-cs"/>
              </a:rPr>
              <a:t>Meio técnico-científico-informacional</a:t>
            </a:r>
          </a:p>
        </p:txBody>
      </p:sp>
      <p:sp>
        <p:nvSpPr>
          <p:cNvPr id="3" name="CaixaDeTexto 7">
            <a:extLst>
              <a:ext uri="{FF2B5EF4-FFF2-40B4-BE49-F238E27FC236}">
                <a16:creationId xmlns:a16="http://schemas.microsoft.com/office/drawing/2014/main" id="{3217EE4B-2D54-4CC3-B1B8-8EAD932780D4}"/>
              </a:ext>
            </a:extLst>
          </p:cNvPr>
          <p:cNvSpPr txBox="1"/>
          <p:nvPr/>
        </p:nvSpPr>
        <p:spPr>
          <a:xfrm rot="19435882">
            <a:off x="-2726176" y="2921169"/>
            <a:ext cx="17644350" cy="1015663"/>
          </a:xfrm>
          <a:prstGeom prst="rect">
            <a:avLst/>
          </a:prstGeom>
          <a:noFill/>
        </p:spPr>
        <p:txBody>
          <a:bodyPr wrap="squar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6000" b="0" i="0" u="none" strike="noStrike" kern="1200" cap="none" spc="0" normalizeH="0" baseline="0" noProof="0" dirty="0" err="1">
                <a:ln>
                  <a:noFill/>
                </a:ln>
                <a:solidFill>
                  <a:srgbClr val="FFFFFF">
                    <a:alpha val="20000"/>
                  </a:srgbClr>
                </a:solidFill>
                <a:effectLst/>
                <a:uLnTx/>
                <a:uFillTx/>
                <a:latin typeface="Bradley Hand ITC" panose="03070402050302030203" pitchFamily="66" charset="0"/>
                <a:ea typeface="+mn-ea"/>
                <a:cs typeface="+mn-cs"/>
              </a:rPr>
              <a:t>Profº</a:t>
            </a:r>
            <a:r>
              <a:rPr kumimoji="0" lang="pt-BR" sz="6000" b="0" i="0" u="none" strike="noStrike" kern="1200" cap="none" spc="0" normalizeH="0" baseline="0" noProof="0" dirty="0">
                <a:ln>
                  <a:noFill/>
                </a:ln>
                <a:solidFill>
                  <a:srgbClr val="FFFFFF">
                    <a:alpha val="20000"/>
                  </a:srgbClr>
                </a:solidFill>
                <a:effectLst/>
                <a:uLnTx/>
                <a:uFillTx/>
                <a:latin typeface="Bradley Hand ITC" panose="03070402050302030203" pitchFamily="66" charset="0"/>
                <a:ea typeface="+mn-ea"/>
                <a:cs typeface="+mn-cs"/>
              </a:rPr>
              <a:t> Evandro Luiz </a:t>
            </a:r>
            <a:r>
              <a:rPr kumimoji="0" lang="pt-BR" sz="6000" b="0" i="0" u="none" strike="noStrike" kern="1200" cap="none" spc="0" normalizeH="0" baseline="0" noProof="0" dirty="0" err="1">
                <a:ln>
                  <a:noFill/>
                </a:ln>
                <a:solidFill>
                  <a:srgbClr val="FFFFFF">
                    <a:alpha val="20000"/>
                  </a:srgbClr>
                </a:solidFill>
                <a:effectLst/>
                <a:uLnTx/>
                <a:uFillTx/>
                <a:latin typeface="Bradley Hand ITC" panose="03070402050302030203" pitchFamily="66" charset="0"/>
                <a:ea typeface="+mn-ea"/>
                <a:cs typeface="+mn-cs"/>
              </a:rPr>
              <a:t>Casetta</a:t>
            </a:r>
            <a:endParaRPr kumimoji="0" lang="pt-BR" sz="6000" b="0" i="0" u="none" strike="noStrike" kern="1200" cap="none" spc="0" normalizeH="0" baseline="0" noProof="0" dirty="0">
              <a:ln>
                <a:noFill/>
              </a:ln>
              <a:solidFill>
                <a:srgbClr val="FFFFFF">
                  <a:alpha val="20000"/>
                </a:srgbClr>
              </a:solidFill>
              <a:effectLst/>
              <a:uLnTx/>
              <a:uFillTx/>
              <a:latin typeface="Bradley Hand ITC" panose="03070402050302030203" pitchFamily="66" charset="0"/>
              <a:ea typeface="+mn-ea"/>
              <a:cs typeface="+mn-cs"/>
            </a:endParaRPr>
          </a:p>
        </p:txBody>
      </p:sp>
    </p:spTree>
    <p:extLst>
      <p:ext uri="{BB962C8B-B14F-4D97-AF65-F5344CB8AC3E}">
        <p14:creationId xmlns:p14="http://schemas.microsoft.com/office/powerpoint/2010/main" val="29815089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Para além da sala de aula: Coordenadas geográficas e fusos horários">
            <a:extLst>
              <a:ext uri="{FF2B5EF4-FFF2-40B4-BE49-F238E27FC236}">
                <a16:creationId xmlns:a16="http://schemas.microsoft.com/office/drawing/2014/main" id="{4E97F7E5-7C9E-46F4-9938-C166170197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02" y="1081722"/>
            <a:ext cx="3735863" cy="48442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log do Prof. Leonardo: A linha internacional de mudança de data">
            <a:extLst>
              <a:ext uri="{FF2B5EF4-FFF2-40B4-BE49-F238E27FC236}">
                <a16:creationId xmlns:a16="http://schemas.microsoft.com/office/drawing/2014/main" id="{048139BA-1779-42A3-9198-730B466B87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3435" y="324432"/>
            <a:ext cx="2381178" cy="5799704"/>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m 2">
            <a:extLst>
              <a:ext uri="{FF2B5EF4-FFF2-40B4-BE49-F238E27FC236}">
                <a16:creationId xmlns:a16="http://schemas.microsoft.com/office/drawing/2014/main" id="{B453097A-72A7-4BA6-A382-545C29B399F6}"/>
              </a:ext>
            </a:extLst>
          </p:cNvPr>
          <p:cNvPicPr>
            <a:picLocks noChangeAspect="1"/>
          </p:cNvPicPr>
          <p:nvPr/>
        </p:nvPicPr>
        <p:blipFill>
          <a:blip r:embed="rId4"/>
          <a:stretch>
            <a:fillRect/>
          </a:stretch>
        </p:blipFill>
        <p:spPr>
          <a:xfrm>
            <a:off x="4084953" y="262826"/>
            <a:ext cx="5106474" cy="5922916"/>
          </a:xfrm>
          <a:prstGeom prst="rect">
            <a:avLst/>
          </a:prstGeom>
        </p:spPr>
      </p:pic>
      <p:sp>
        <p:nvSpPr>
          <p:cNvPr id="4" name="Elipse 3">
            <a:extLst>
              <a:ext uri="{FF2B5EF4-FFF2-40B4-BE49-F238E27FC236}">
                <a16:creationId xmlns:a16="http://schemas.microsoft.com/office/drawing/2014/main" id="{DD917A55-6B6D-4EDB-8B4C-99980507D083}"/>
              </a:ext>
            </a:extLst>
          </p:cNvPr>
          <p:cNvSpPr/>
          <p:nvPr/>
        </p:nvSpPr>
        <p:spPr>
          <a:xfrm>
            <a:off x="6530455" y="2719318"/>
            <a:ext cx="1255594" cy="55955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tângulo: Cantos Arredondados 4">
            <a:extLst>
              <a:ext uri="{FF2B5EF4-FFF2-40B4-BE49-F238E27FC236}">
                <a16:creationId xmlns:a16="http://schemas.microsoft.com/office/drawing/2014/main" id="{30E493DB-7288-4BEB-AFBC-9180D3E05753}"/>
              </a:ext>
            </a:extLst>
          </p:cNvPr>
          <p:cNvSpPr/>
          <p:nvPr/>
        </p:nvSpPr>
        <p:spPr>
          <a:xfrm>
            <a:off x="5515853" y="2884796"/>
            <a:ext cx="773253" cy="78816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tângulo: Cantos Arredondados 7">
            <a:extLst>
              <a:ext uri="{FF2B5EF4-FFF2-40B4-BE49-F238E27FC236}">
                <a16:creationId xmlns:a16="http://schemas.microsoft.com/office/drawing/2014/main" id="{6F9DA1A4-186E-4C1E-90DF-6E5E4DFD45AF}"/>
              </a:ext>
            </a:extLst>
          </p:cNvPr>
          <p:cNvSpPr/>
          <p:nvPr/>
        </p:nvSpPr>
        <p:spPr>
          <a:xfrm>
            <a:off x="4317118" y="2887068"/>
            <a:ext cx="773253" cy="78816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tângulo: Cantos Arredondados 8">
            <a:extLst>
              <a:ext uri="{FF2B5EF4-FFF2-40B4-BE49-F238E27FC236}">
                <a16:creationId xmlns:a16="http://schemas.microsoft.com/office/drawing/2014/main" id="{5B39D15C-E87A-4676-BD74-41813A182EAA}"/>
              </a:ext>
            </a:extLst>
          </p:cNvPr>
          <p:cNvSpPr/>
          <p:nvPr/>
        </p:nvSpPr>
        <p:spPr>
          <a:xfrm>
            <a:off x="8031593" y="2916636"/>
            <a:ext cx="773253" cy="78816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7" name="Conector reto 6">
            <a:extLst>
              <a:ext uri="{FF2B5EF4-FFF2-40B4-BE49-F238E27FC236}">
                <a16:creationId xmlns:a16="http://schemas.microsoft.com/office/drawing/2014/main" id="{11CB0A72-96C1-41C0-AE8D-EC15B657A715}"/>
              </a:ext>
            </a:extLst>
          </p:cNvPr>
          <p:cNvCxnSpPr>
            <a:cxnSpLocks/>
          </p:cNvCxnSpPr>
          <p:nvPr/>
        </p:nvCxnSpPr>
        <p:spPr>
          <a:xfrm>
            <a:off x="1880619" y="122830"/>
            <a:ext cx="0" cy="6332561"/>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CaixaDeTexto 15">
            <a:extLst>
              <a:ext uri="{FF2B5EF4-FFF2-40B4-BE49-F238E27FC236}">
                <a16:creationId xmlns:a16="http://schemas.microsoft.com/office/drawing/2014/main" id="{C87EF73F-D772-4FBD-BC69-26BCAF4C76A5}"/>
              </a:ext>
            </a:extLst>
          </p:cNvPr>
          <p:cNvSpPr txBox="1"/>
          <p:nvPr/>
        </p:nvSpPr>
        <p:spPr>
          <a:xfrm>
            <a:off x="884518" y="328757"/>
            <a:ext cx="95731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180° E</a:t>
            </a:r>
          </a:p>
        </p:txBody>
      </p:sp>
      <p:sp>
        <p:nvSpPr>
          <p:cNvPr id="19" name="CaixaDeTexto 18">
            <a:extLst>
              <a:ext uri="{FF2B5EF4-FFF2-40B4-BE49-F238E27FC236}">
                <a16:creationId xmlns:a16="http://schemas.microsoft.com/office/drawing/2014/main" id="{0AD6AE10-7E96-4568-953B-B352D913D7CA}"/>
              </a:ext>
            </a:extLst>
          </p:cNvPr>
          <p:cNvSpPr txBox="1"/>
          <p:nvPr/>
        </p:nvSpPr>
        <p:spPr>
          <a:xfrm>
            <a:off x="1891032" y="323678"/>
            <a:ext cx="102784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180° W</a:t>
            </a:r>
          </a:p>
        </p:txBody>
      </p:sp>
      <p:sp>
        <p:nvSpPr>
          <p:cNvPr id="18" name="Seta: Curva para Baixo 17">
            <a:extLst>
              <a:ext uri="{FF2B5EF4-FFF2-40B4-BE49-F238E27FC236}">
                <a16:creationId xmlns:a16="http://schemas.microsoft.com/office/drawing/2014/main" id="{66C75925-7038-44DE-A64D-0A5A63861534}"/>
              </a:ext>
            </a:extLst>
          </p:cNvPr>
          <p:cNvSpPr/>
          <p:nvPr/>
        </p:nvSpPr>
        <p:spPr>
          <a:xfrm>
            <a:off x="1639631" y="703966"/>
            <a:ext cx="914400" cy="390326"/>
          </a:xfrm>
          <a:prstGeom prst="curved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Seta: Curva para Baixo 21">
            <a:extLst>
              <a:ext uri="{FF2B5EF4-FFF2-40B4-BE49-F238E27FC236}">
                <a16:creationId xmlns:a16="http://schemas.microsoft.com/office/drawing/2014/main" id="{7695B5B9-BBAF-4A81-97FC-3110341B8002}"/>
              </a:ext>
            </a:extLst>
          </p:cNvPr>
          <p:cNvSpPr/>
          <p:nvPr/>
        </p:nvSpPr>
        <p:spPr>
          <a:xfrm flipH="1" flipV="1">
            <a:off x="1215471" y="1675430"/>
            <a:ext cx="887095" cy="390325"/>
          </a:xfrm>
          <a:prstGeom prst="curved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10384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descr="Resultado de imagem para fusos horari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127842"/>
            <a:ext cx="5795565" cy="5278853"/>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p:cNvSpPr txBox="1"/>
          <p:nvPr/>
        </p:nvSpPr>
        <p:spPr>
          <a:xfrm>
            <a:off x="1807760" y="186418"/>
            <a:ext cx="8744702"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FUSOS  HORÁRIOS DO BRASIL</a:t>
            </a:r>
          </a:p>
        </p:txBody>
      </p:sp>
      <p:sp>
        <p:nvSpPr>
          <p:cNvPr id="6" name="CaixaDeTexto 5">
            <a:extLst>
              <a:ext uri="{FF2B5EF4-FFF2-40B4-BE49-F238E27FC236}">
                <a16:creationId xmlns:a16="http://schemas.microsoft.com/office/drawing/2014/main" id="{91CB51CE-8ECD-40D2-9FD3-CA1EAE2083A0}"/>
              </a:ext>
            </a:extLst>
          </p:cNvPr>
          <p:cNvSpPr txBox="1"/>
          <p:nvPr/>
        </p:nvSpPr>
        <p:spPr>
          <a:xfrm>
            <a:off x="516835" y="1074214"/>
            <a:ext cx="7527234" cy="584775"/>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 fusos horários;</a:t>
            </a:r>
          </a:p>
        </p:txBody>
      </p:sp>
      <p:sp>
        <p:nvSpPr>
          <p:cNvPr id="8" name="CaixaDeTexto 7">
            <a:extLst>
              <a:ext uri="{FF2B5EF4-FFF2-40B4-BE49-F238E27FC236}">
                <a16:creationId xmlns:a16="http://schemas.microsoft.com/office/drawing/2014/main" id="{663F43AD-E9EF-4CD0-B3C5-5D57A102021A}"/>
              </a:ext>
            </a:extLst>
          </p:cNvPr>
          <p:cNvSpPr txBox="1"/>
          <p:nvPr/>
        </p:nvSpPr>
        <p:spPr>
          <a:xfrm>
            <a:off x="424070" y="2023138"/>
            <a:ext cx="7527234" cy="1569660"/>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 horário oficial (Brasília)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é 3 horas atrasado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relação à Greenwich;</a:t>
            </a:r>
          </a:p>
        </p:txBody>
      </p:sp>
      <p:sp>
        <p:nvSpPr>
          <p:cNvPr id="10" name="CaixaDeTexto 9">
            <a:extLst>
              <a:ext uri="{FF2B5EF4-FFF2-40B4-BE49-F238E27FC236}">
                <a16:creationId xmlns:a16="http://schemas.microsoft.com/office/drawing/2014/main" id="{08AE5BE7-A612-4F22-B60E-DA35D0DFB1DD}"/>
              </a:ext>
            </a:extLst>
          </p:cNvPr>
          <p:cNvSpPr txBox="1"/>
          <p:nvPr/>
        </p:nvSpPr>
        <p:spPr>
          <a:xfrm>
            <a:off x="424070" y="3838338"/>
            <a:ext cx="5950226" cy="1077218"/>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em 2008 o 4º fuso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é extinto;</a:t>
            </a:r>
          </a:p>
        </p:txBody>
      </p:sp>
      <p:sp>
        <p:nvSpPr>
          <p:cNvPr id="12" name="CaixaDeTexto 11">
            <a:extLst>
              <a:ext uri="{FF2B5EF4-FFF2-40B4-BE49-F238E27FC236}">
                <a16:creationId xmlns:a16="http://schemas.microsoft.com/office/drawing/2014/main" id="{7B6C0532-F2F9-4D73-A3ED-3DC45E3E2CA5}"/>
              </a:ext>
            </a:extLst>
          </p:cNvPr>
          <p:cNvSpPr txBox="1"/>
          <p:nvPr/>
        </p:nvSpPr>
        <p:spPr>
          <a:xfrm>
            <a:off x="424070" y="5076350"/>
            <a:ext cx="4982817" cy="584775"/>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 fusos oficiais.</a:t>
            </a:r>
          </a:p>
        </p:txBody>
      </p:sp>
      <p:sp>
        <p:nvSpPr>
          <p:cNvPr id="15" name="Elipse 14">
            <a:extLst>
              <a:ext uri="{FF2B5EF4-FFF2-40B4-BE49-F238E27FC236}">
                <a16:creationId xmlns:a16="http://schemas.microsoft.com/office/drawing/2014/main" id="{3B683184-92B4-40FF-BB43-47AF6E7C329F}"/>
              </a:ext>
            </a:extLst>
          </p:cNvPr>
          <p:cNvSpPr/>
          <p:nvPr/>
        </p:nvSpPr>
        <p:spPr>
          <a:xfrm>
            <a:off x="11005334" y="3593009"/>
            <a:ext cx="583496" cy="584776"/>
          </a:xfrm>
          <a:prstGeom prst="ellipse">
            <a:avLst/>
          </a:prstGeom>
          <a:solidFill>
            <a:srgbClr val="00B0F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white"/>
                </a:solidFill>
                <a:effectLst/>
                <a:uLnTx/>
                <a:uFillTx/>
                <a:latin typeface="Calibri" panose="020F0502020204030204"/>
                <a:ea typeface="+mn-ea"/>
                <a:cs typeface="+mn-cs"/>
              </a:rPr>
              <a:t>1</a:t>
            </a:r>
          </a:p>
        </p:txBody>
      </p:sp>
      <p:sp>
        <p:nvSpPr>
          <p:cNvPr id="17" name="Elipse 16">
            <a:extLst>
              <a:ext uri="{FF2B5EF4-FFF2-40B4-BE49-F238E27FC236}">
                <a16:creationId xmlns:a16="http://schemas.microsoft.com/office/drawing/2014/main" id="{E43210C6-2A1B-44CD-A63B-A204FF9EEB5E}"/>
              </a:ext>
            </a:extLst>
          </p:cNvPr>
          <p:cNvSpPr/>
          <p:nvPr/>
        </p:nvSpPr>
        <p:spPr>
          <a:xfrm>
            <a:off x="9720074" y="3596148"/>
            <a:ext cx="583496" cy="584776"/>
          </a:xfrm>
          <a:prstGeom prst="ellipse">
            <a:avLst/>
          </a:prstGeom>
          <a:solidFill>
            <a:srgbClr val="00B0F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white"/>
                </a:solidFill>
                <a:effectLst/>
                <a:uLnTx/>
                <a:uFillTx/>
                <a:latin typeface="Calibri" panose="020F0502020204030204"/>
                <a:ea typeface="+mn-ea"/>
                <a:cs typeface="+mn-cs"/>
              </a:rPr>
              <a:t>2</a:t>
            </a:r>
          </a:p>
        </p:txBody>
      </p:sp>
      <p:sp>
        <p:nvSpPr>
          <p:cNvPr id="19" name="Elipse 18">
            <a:extLst>
              <a:ext uri="{FF2B5EF4-FFF2-40B4-BE49-F238E27FC236}">
                <a16:creationId xmlns:a16="http://schemas.microsoft.com/office/drawing/2014/main" id="{70378866-B6A6-45A8-B540-C9964311441E}"/>
              </a:ext>
            </a:extLst>
          </p:cNvPr>
          <p:cNvSpPr/>
          <p:nvPr/>
        </p:nvSpPr>
        <p:spPr>
          <a:xfrm>
            <a:off x="8191956" y="3593009"/>
            <a:ext cx="583496" cy="584776"/>
          </a:xfrm>
          <a:prstGeom prst="ellipse">
            <a:avLst/>
          </a:prstGeom>
          <a:solidFill>
            <a:srgbClr val="00B0F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white"/>
                </a:solidFill>
                <a:effectLst/>
                <a:uLnTx/>
                <a:uFillTx/>
                <a:latin typeface="Calibri" panose="020F0502020204030204"/>
                <a:ea typeface="+mn-ea"/>
                <a:cs typeface="+mn-cs"/>
              </a:rPr>
              <a:t>3</a:t>
            </a:r>
          </a:p>
        </p:txBody>
      </p:sp>
      <p:sp>
        <p:nvSpPr>
          <p:cNvPr id="20" name="Elipse 19">
            <a:extLst>
              <a:ext uri="{FF2B5EF4-FFF2-40B4-BE49-F238E27FC236}">
                <a16:creationId xmlns:a16="http://schemas.microsoft.com/office/drawing/2014/main" id="{4BC526CF-EDC3-4C34-B50D-8685A1FCBED8}"/>
              </a:ext>
            </a:extLst>
          </p:cNvPr>
          <p:cNvSpPr/>
          <p:nvPr/>
        </p:nvSpPr>
        <p:spPr>
          <a:xfrm>
            <a:off x="6180111" y="2347199"/>
            <a:ext cx="583496" cy="584776"/>
          </a:xfrm>
          <a:prstGeom prst="ellipse">
            <a:avLst/>
          </a:prstGeom>
          <a:solidFill>
            <a:srgbClr val="00B0F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white"/>
                </a:solidFill>
                <a:effectLst/>
                <a:uLnTx/>
                <a:uFillTx/>
                <a:latin typeface="Calibri" panose="020F0502020204030204"/>
                <a:ea typeface="+mn-ea"/>
                <a:cs typeface="+mn-cs"/>
              </a:rPr>
              <a:t>4</a:t>
            </a:r>
          </a:p>
        </p:txBody>
      </p:sp>
      <p:sp>
        <p:nvSpPr>
          <p:cNvPr id="16" name="Elipse 15">
            <a:extLst>
              <a:ext uri="{FF2B5EF4-FFF2-40B4-BE49-F238E27FC236}">
                <a16:creationId xmlns:a16="http://schemas.microsoft.com/office/drawing/2014/main" id="{8074657D-2171-4111-A407-1C435B2FD37B}"/>
              </a:ext>
            </a:extLst>
          </p:cNvPr>
          <p:cNvSpPr/>
          <p:nvPr/>
        </p:nvSpPr>
        <p:spPr>
          <a:xfrm>
            <a:off x="9435158" y="5883758"/>
            <a:ext cx="914400" cy="58477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Seta: da Esquerda para a Direita 20">
            <a:extLst>
              <a:ext uri="{FF2B5EF4-FFF2-40B4-BE49-F238E27FC236}">
                <a16:creationId xmlns:a16="http://schemas.microsoft.com/office/drawing/2014/main" id="{E70ACDD3-94F7-4213-A5DF-34860DF0878E}"/>
              </a:ext>
            </a:extLst>
          </p:cNvPr>
          <p:cNvSpPr/>
          <p:nvPr/>
        </p:nvSpPr>
        <p:spPr>
          <a:xfrm>
            <a:off x="6614666" y="2892224"/>
            <a:ext cx="742789" cy="325042"/>
          </a:xfrm>
          <a:prstGeom prst="leftRightArrow">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5962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www.on.br/conteudo/dsho/servicos/fusos/imagens/mapa_fuso_horari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7887" y="517347"/>
            <a:ext cx="6639221" cy="6151324"/>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p:cNvSpPr txBox="1"/>
          <p:nvPr/>
        </p:nvSpPr>
        <p:spPr>
          <a:xfrm>
            <a:off x="605416" y="1267336"/>
            <a:ext cx="4203032" cy="3970318"/>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Outubro de 2013 </a:t>
            </a:r>
            <a:r>
              <a:rPr kumimoji="0" lang="pt-BR"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volta</a:t>
            </a:r>
            <a:r>
              <a:rPr kumimoji="0" lang="pt-BR"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 condição anterior, com quatro fusos;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Acre e região de Tabatinga-AM, com duas horas de atraso do horário oficial.</a:t>
            </a:r>
          </a:p>
        </p:txBody>
      </p:sp>
      <p:sp>
        <p:nvSpPr>
          <p:cNvPr id="4" name="Elipse 3">
            <a:extLst>
              <a:ext uri="{FF2B5EF4-FFF2-40B4-BE49-F238E27FC236}">
                <a16:creationId xmlns:a16="http://schemas.microsoft.com/office/drawing/2014/main" id="{327A96E6-05C4-476E-B3ED-B2D046E4442D}"/>
              </a:ext>
            </a:extLst>
          </p:cNvPr>
          <p:cNvSpPr/>
          <p:nvPr/>
        </p:nvSpPr>
        <p:spPr>
          <a:xfrm>
            <a:off x="11143612" y="2241287"/>
            <a:ext cx="583496" cy="584776"/>
          </a:xfrm>
          <a:prstGeom prst="ellipse">
            <a:avLst/>
          </a:prstGeom>
          <a:solidFill>
            <a:srgbClr val="00B0F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white"/>
                </a:solidFill>
                <a:effectLst/>
                <a:uLnTx/>
                <a:uFillTx/>
                <a:latin typeface="Calibri" panose="020F0502020204030204"/>
                <a:ea typeface="+mn-ea"/>
                <a:cs typeface="+mn-cs"/>
              </a:rPr>
              <a:t>1</a:t>
            </a:r>
          </a:p>
        </p:txBody>
      </p:sp>
      <p:sp>
        <p:nvSpPr>
          <p:cNvPr id="5" name="Elipse 4">
            <a:extLst>
              <a:ext uri="{FF2B5EF4-FFF2-40B4-BE49-F238E27FC236}">
                <a16:creationId xmlns:a16="http://schemas.microsoft.com/office/drawing/2014/main" id="{6D9833E1-1B79-4B72-BEAA-A5ACC066218C}"/>
              </a:ext>
            </a:extLst>
          </p:cNvPr>
          <p:cNvSpPr/>
          <p:nvPr/>
        </p:nvSpPr>
        <p:spPr>
          <a:xfrm>
            <a:off x="9188453" y="2241287"/>
            <a:ext cx="583496" cy="584776"/>
          </a:xfrm>
          <a:prstGeom prst="ellipse">
            <a:avLst/>
          </a:prstGeom>
          <a:solidFill>
            <a:srgbClr val="00B0F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white"/>
                </a:solidFill>
                <a:effectLst/>
                <a:uLnTx/>
                <a:uFillTx/>
                <a:latin typeface="Calibri" panose="020F0502020204030204"/>
                <a:ea typeface="+mn-ea"/>
                <a:cs typeface="+mn-cs"/>
              </a:rPr>
              <a:t>2</a:t>
            </a:r>
          </a:p>
        </p:txBody>
      </p:sp>
      <p:sp>
        <p:nvSpPr>
          <p:cNvPr id="6" name="Elipse 5">
            <a:extLst>
              <a:ext uri="{FF2B5EF4-FFF2-40B4-BE49-F238E27FC236}">
                <a16:creationId xmlns:a16="http://schemas.microsoft.com/office/drawing/2014/main" id="{C9E7E2F1-CD40-4EDD-94D7-3610E8163D5A}"/>
              </a:ext>
            </a:extLst>
          </p:cNvPr>
          <p:cNvSpPr/>
          <p:nvPr/>
        </p:nvSpPr>
        <p:spPr>
          <a:xfrm>
            <a:off x="6918302" y="2347199"/>
            <a:ext cx="583496" cy="584776"/>
          </a:xfrm>
          <a:prstGeom prst="ellipse">
            <a:avLst/>
          </a:prstGeom>
          <a:solidFill>
            <a:srgbClr val="00B0F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white"/>
                </a:solidFill>
                <a:effectLst/>
                <a:uLnTx/>
                <a:uFillTx/>
                <a:latin typeface="Calibri" panose="020F0502020204030204"/>
                <a:ea typeface="+mn-ea"/>
                <a:cs typeface="+mn-cs"/>
              </a:rPr>
              <a:t>3</a:t>
            </a:r>
          </a:p>
        </p:txBody>
      </p:sp>
      <p:sp>
        <p:nvSpPr>
          <p:cNvPr id="7" name="Elipse 6">
            <a:extLst>
              <a:ext uri="{FF2B5EF4-FFF2-40B4-BE49-F238E27FC236}">
                <a16:creationId xmlns:a16="http://schemas.microsoft.com/office/drawing/2014/main" id="{AE40601B-B54C-4CCE-91A2-4D2D335E25C5}"/>
              </a:ext>
            </a:extLst>
          </p:cNvPr>
          <p:cNvSpPr/>
          <p:nvPr/>
        </p:nvSpPr>
        <p:spPr>
          <a:xfrm>
            <a:off x="5068279" y="2533675"/>
            <a:ext cx="583496" cy="584776"/>
          </a:xfrm>
          <a:prstGeom prst="ellipse">
            <a:avLst/>
          </a:prstGeom>
          <a:solidFill>
            <a:srgbClr val="00B0F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white"/>
                </a:solidFill>
                <a:effectLst/>
                <a:uLnTx/>
                <a:uFillTx/>
                <a:latin typeface="Calibri" panose="020F0502020204030204"/>
                <a:ea typeface="+mn-ea"/>
                <a:cs typeface="+mn-cs"/>
              </a:rPr>
              <a:t>4</a:t>
            </a:r>
          </a:p>
        </p:txBody>
      </p:sp>
    </p:spTree>
    <p:extLst>
      <p:ext uri="{BB962C8B-B14F-4D97-AF65-F5344CB8AC3E}">
        <p14:creationId xmlns:p14="http://schemas.microsoft.com/office/powerpoint/2010/main" val="17685180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descr="Resultado de imagem para horario de verao brasilei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0949" y="2743200"/>
            <a:ext cx="5185445" cy="36874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mapa horario verã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010" y="2534654"/>
            <a:ext cx="5928262" cy="4072852"/>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a:extLst>
              <a:ext uri="{FF2B5EF4-FFF2-40B4-BE49-F238E27FC236}">
                <a16:creationId xmlns:a16="http://schemas.microsoft.com/office/drawing/2014/main" id="{CFFF55B7-CE9F-4084-A75F-DD0F5A33F715}"/>
              </a:ext>
            </a:extLst>
          </p:cNvPr>
          <p:cNvSpPr txBox="1"/>
          <p:nvPr/>
        </p:nvSpPr>
        <p:spPr>
          <a:xfrm>
            <a:off x="787828" y="146297"/>
            <a:ext cx="10557944" cy="1384995"/>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Durante o período de verão, nos estados mais meridionais do país onde os dias se tornam mais longos é comum adotar-se o </a:t>
            </a:r>
            <a:r>
              <a:rPr kumimoji="0" lang="pt-BR"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HORÁRIO DE VERÃO</a:t>
            </a:r>
            <a:r>
              <a:rPr kumimoji="0" lang="pt-BR"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sp>
        <p:nvSpPr>
          <p:cNvPr id="8" name="CaixaDeTexto 7">
            <a:extLst>
              <a:ext uri="{FF2B5EF4-FFF2-40B4-BE49-F238E27FC236}">
                <a16:creationId xmlns:a16="http://schemas.microsoft.com/office/drawing/2014/main" id="{DD08DD33-9C55-4B2B-B663-20CD277FBE74}"/>
              </a:ext>
            </a:extLst>
          </p:cNvPr>
          <p:cNvSpPr txBox="1"/>
          <p:nvPr/>
        </p:nvSpPr>
        <p:spPr>
          <a:xfrm>
            <a:off x="846228" y="1460884"/>
            <a:ext cx="10670166" cy="954107"/>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
                <a:prstClr val="white"/>
              </a:buClr>
              <a:buSzTx/>
              <a:buFont typeface="Arial" panose="020B0604020202020204" pitchFamily="34" charset="0"/>
              <a:buChar char="•"/>
              <a:tabLst/>
              <a:defRPr/>
            </a:pPr>
            <a:r>
              <a:rPr kumimoji="0" lang="pt-BR"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Adianta-se</a:t>
            </a:r>
            <a:r>
              <a:rPr kumimoji="0" lang="pt-BR"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o relógio em uma hora para se aproveitar melhor a luz solar.</a:t>
            </a:r>
          </a:p>
        </p:txBody>
      </p:sp>
    </p:spTree>
    <p:extLst>
      <p:ext uri="{BB962C8B-B14F-4D97-AF65-F5344CB8AC3E}">
        <p14:creationId xmlns:p14="http://schemas.microsoft.com/office/powerpoint/2010/main" val="2898524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4" name="Picture 4" descr="Datas de início e fim do horário de verão no Brasil 2018-20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37" y="3047282"/>
            <a:ext cx="5627992" cy="36947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9553" y="3152617"/>
            <a:ext cx="5029594" cy="3484042"/>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a:extLst>
              <a:ext uri="{FF2B5EF4-FFF2-40B4-BE49-F238E27FC236}">
                <a16:creationId xmlns:a16="http://schemas.microsoft.com/office/drawing/2014/main" id="{4B82EB8A-954D-4DEA-92D9-52DC3F333A8D}"/>
              </a:ext>
            </a:extLst>
          </p:cNvPr>
          <p:cNvSpPr txBox="1"/>
          <p:nvPr/>
        </p:nvSpPr>
        <p:spPr>
          <a:xfrm>
            <a:off x="309775" y="331686"/>
            <a:ext cx="11728174" cy="830997"/>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É praticado desde 1931, tornando-se  frequente anualmente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 partir de 1985;</a:t>
            </a:r>
          </a:p>
        </p:txBody>
      </p:sp>
      <p:sp>
        <p:nvSpPr>
          <p:cNvPr id="9" name="CaixaDeTexto 8">
            <a:extLst>
              <a:ext uri="{FF2B5EF4-FFF2-40B4-BE49-F238E27FC236}">
                <a16:creationId xmlns:a16="http://schemas.microsoft.com/office/drawing/2014/main" id="{41FDEDD0-D675-42E6-B34E-47198A12FCD1}"/>
              </a:ext>
            </a:extLst>
          </p:cNvPr>
          <p:cNvSpPr txBox="1"/>
          <p:nvPr/>
        </p:nvSpPr>
        <p:spPr>
          <a:xfrm>
            <a:off x="309774" y="1269839"/>
            <a:ext cx="11259373" cy="1200329"/>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justifica-se pela economia de energia elétrica , sobretudo nos horários de pico de consumo;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t-BR"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CaixaDeTexto 5">
            <a:extLst>
              <a:ext uri="{FF2B5EF4-FFF2-40B4-BE49-F238E27FC236}">
                <a16:creationId xmlns:a16="http://schemas.microsoft.com/office/drawing/2014/main" id="{3616FCDC-CF21-475C-99AF-59F49A390EA6}"/>
              </a:ext>
            </a:extLst>
          </p:cNvPr>
          <p:cNvSpPr txBox="1"/>
          <p:nvPr/>
        </p:nvSpPr>
        <p:spPr>
          <a:xfrm>
            <a:off x="309774" y="2115659"/>
            <a:ext cx="10455106" cy="830997"/>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revogado a partir de 2019 sob justificativa de que 70% da população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é contrária.</a:t>
            </a:r>
          </a:p>
        </p:txBody>
      </p:sp>
    </p:spTree>
    <p:extLst>
      <p:ext uri="{BB962C8B-B14F-4D97-AF65-F5344CB8AC3E}">
        <p14:creationId xmlns:p14="http://schemas.microsoft.com/office/powerpoint/2010/main" val="407222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8AABED1C-0310-4BD1-9E6F-32F5F1B6E48E}"/>
              </a:ext>
            </a:extLst>
          </p:cNvPr>
          <p:cNvSpPr txBox="1"/>
          <p:nvPr/>
        </p:nvSpPr>
        <p:spPr>
          <a:xfrm>
            <a:off x="768626" y="201450"/>
            <a:ext cx="10654748" cy="61247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r>
              <a:rPr kumimoji="0" lang="pt-BR" sz="28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Cefet</a:t>
            </a:r>
            <a:r>
              <a:rPr kumimoji="0" lang="pt-BR"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 – Adaptada) Na Copa do Mundo de Futebol 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2010, na África do Sul, o Brasil estreou contra a Coreia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do Norte, em jogo realizado na cidade de Johanesburgo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às 15h30min (horário local). O jogo foi transmitido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tempo real para todo o mundo. Considerando que esta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cidade encontra-se no fuso horário da longitude 30° </a:t>
            </a:r>
            <a:r>
              <a:rPr kumimoji="0" lang="pt-BR" sz="28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Les</a:t>
            </a:r>
            <a:r>
              <a:rPr kumimoji="0" lang="pt-BR"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te, os horários em que este jogo foi transmitido para 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cidade de Curitiba (Brasil, –3 GMT) e Sydney (Austrália,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+10 GMT) foram, respectivamente: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 2h30min e 12h30min.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 18h30min e 1h30min.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 10h30min e 23h30min.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 3h30min e 10h30min.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 5h30min e 19h30min.</a:t>
            </a:r>
          </a:p>
        </p:txBody>
      </p:sp>
    </p:spTree>
    <p:extLst>
      <p:ext uri="{BB962C8B-B14F-4D97-AF65-F5344CB8AC3E}">
        <p14:creationId xmlns:p14="http://schemas.microsoft.com/office/powerpoint/2010/main" val="16966328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E426E946-D42F-4F51-88E4-BC2893D7045F}"/>
              </a:ext>
            </a:extLst>
          </p:cNvPr>
          <p:cNvSpPr txBox="1"/>
          <p:nvPr/>
        </p:nvSpPr>
        <p:spPr>
          <a:xfrm>
            <a:off x="477078" y="123377"/>
            <a:ext cx="11237843"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(Unifesp) Um congresso internacional, com sede em Roma, promoverá uma videoconferência no dia 20 de abril, às 14h00 do horário local, da qual participarão pesquisadores que estarão nessa cidade, em São Paulo, em Tóquio e em Mumbai. Observe o mapa e assinale a alternativa que indica o horário em que cada pesquisador deverá estar com seu computador "plugado" no evento. </a:t>
            </a:r>
            <a:endParaRPr kumimoji="0" lang="pt-BR"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053" name="Picture 5">
            <a:extLst>
              <a:ext uri="{FF2B5EF4-FFF2-40B4-BE49-F238E27FC236}">
                <a16:creationId xmlns:a16="http://schemas.microsoft.com/office/drawing/2014/main" id="{80590ECD-4F37-4A36-A804-7017D6C12F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585" y="1294165"/>
            <a:ext cx="8485119" cy="5440459"/>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a:extLst>
              <a:ext uri="{FF2B5EF4-FFF2-40B4-BE49-F238E27FC236}">
                <a16:creationId xmlns:a16="http://schemas.microsoft.com/office/drawing/2014/main" id="{71A3F206-ED02-490A-B206-D7DA34E78E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0420" y="2890483"/>
            <a:ext cx="2945711" cy="179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8928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C3F3AFB9-6130-4A6E-97DA-A3C28350A436}"/>
              </a:ext>
            </a:extLst>
          </p:cNvPr>
          <p:cNvSpPr txBox="1"/>
          <p:nvPr/>
        </p:nvSpPr>
        <p:spPr>
          <a:xfrm>
            <a:off x="344557" y="797510"/>
            <a:ext cx="6877878" cy="526297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Um viajante a bordo de um navio que atravessar a Linha Internacional da Data (LID) no sentido do movimento de Rotação da Terra, para acertar o seu relógio, deverá:</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 manter as horas do seu relógio inalteradas e mudar o calendário para o dia seguinte.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 alterar as horas do seu relógio para uma hora antes e manter o calendário inalterado.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 manter as horas do seu relógio inalteradas e mudar o calendário para o dia anterior.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 adiantar o seu relógio em uma hora e o calendário para o dia anterior.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 manter as horas e o calendário do seu relógio inalterados.</a:t>
            </a:r>
          </a:p>
        </p:txBody>
      </p:sp>
      <p:pic>
        <p:nvPicPr>
          <p:cNvPr id="5" name="Imagem 4">
            <a:extLst>
              <a:ext uri="{FF2B5EF4-FFF2-40B4-BE49-F238E27FC236}">
                <a16:creationId xmlns:a16="http://schemas.microsoft.com/office/drawing/2014/main" id="{3B5C9587-D64A-4F1A-A208-784EAEA7ECB0}"/>
              </a:ext>
            </a:extLst>
          </p:cNvPr>
          <p:cNvPicPr>
            <a:picLocks noChangeAspect="1"/>
          </p:cNvPicPr>
          <p:nvPr/>
        </p:nvPicPr>
        <p:blipFill>
          <a:blip r:embed="rId2"/>
          <a:stretch>
            <a:fillRect/>
          </a:stretch>
        </p:blipFill>
        <p:spPr>
          <a:xfrm>
            <a:off x="8378066" y="114649"/>
            <a:ext cx="2316439" cy="6583563"/>
          </a:xfrm>
          <a:prstGeom prst="rect">
            <a:avLst/>
          </a:prstGeom>
        </p:spPr>
      </p:pic>
    </p:spTree>
    <p:extLst>
      <p:ext uri="{BB962C8B-B14F-4D97-AF65-F5344CB8AC3E}">
        <p14:creationId xmlns:p14="http://schemas.microsoft.com/office/powerpoint/2010/main" val="18702883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a:hlinkClick r:id="rId2"/>
            <a:extLst>
              <a:ext uri="{FF2B5EF4-FFF2-40B4-BE49-F238E27FC236}">
                <a16:creationId xmlns:a16="http://schemas.microsoft.com/office/drawing/2014/main" id="{D1F309F2-B7A1-4B20-9072-415C940009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0610" y="106036"/>
            <a:ext cx="4956413" cy="3804048"/>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a:extLst>
              <a:ext uri="{FF2B5EF4-FFF2-40B4-BE49-F238E27FC236}">
                <a16:creationId xmlns:a16="http://schemas.microsoft.com/office/drawing/2014/main" id="{D88CECF9-E607-494C-A9B9-416BC3E9048E}"/>
              </a:ext>
            </a:extLst>
          </p:cNvPr>
          <p:cNvSpPr txBox="1"/>
          <p:nvPr/>
        </p:nvSpPr>
        <p:spPr>
          <a:xfrm>
            <a:off x="1076183" y="305068"/>
            <a:ext cx="8792430" cy="6247864"/>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pt-BR" altLang="pt-BR"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r>
              <a:rPr kumimoji="0" lang="pt-BR" altLang="pt-BR" sz="2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Ufrs</a:t>
            </a:r>
            <a:r>
              <a:rPr kumimoji="0" lang="pt-BR" altLang="pt-BR"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Observe a figura a seguir.</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pt-BR" altLang="pt-BR"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pt-BR" altLang="pt-BR"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pt-BR" altLang="pt-BR"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pt-BR" altLang="pt-BR"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pt-BR" altLang="pt-BR"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pt-BR" altLang="pt-BR"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pt-BR" altLang="pt-BR"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pt-BR" altLang="pt-BR"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pt-BR" altLang="pt-BR"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pt-BR" altLang="pt-BR"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pt-BR" altLang="pt-BR"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pt-BR" altLang="pt-BR"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No dia 10 de janeiro, às 8h, um navio cargueiro, em sua rota, cruza a Linha Internacional da Data no sentido Oeste (Gr). Após ter cruzado a referida linha, que dia e hora local são registrados no navio?</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pt-BR" altLang="pt-BR"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 9 de janeiro, 7h.</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pt-BR" altLang="pt-BR"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 9 de janeiro, 8h.</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pt-BR" altLang="pt-BR"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 10 de janeiro, 9h.</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pt-BR" altLang="pt-BR"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 10 de janeiro, 10h.</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pt-BR" altLang="pt-BR"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 11 de janeiro, 8h.</a:t>
            </a:r>
          </a:p>
        </p:txBody>
      </p:sp>
    </p:spTree>
    <p:extLst>
      <p:ext uri="{BB962C8B-B14F-4D97-AF65-F5344CB8AC3E}">
        <p14:creationId xmlns:p14="http://schemas.microsoft.com/office/powerpoint/2010/main" val="40193512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CA68A9A1-24B0-43DB-B850-1EFE8E1A82F1}"/>
              </a:ext>
            </a:extLst>
          </p:cNvPr>
          <p:cNvSpPr txBox="1"/>
          <p:nvPr/>
        </p:nvSpPr>
        <p:spPr>
          <a:xfrm>
            <a:off x="384314" y="428178"/>
            <a:ext cx="11608903" cy="60016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(CPS-SP) Carlos Frederico, aluno de uma </a:t>
            </a:r>
            <a:r>
              <a:rPr kumimoji="0" lang="pt-BR" sz="2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Etec</a:t>
            </a:r>
            <a:r>
              <a:rPr kumimoji="0" lang="pt-BR"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do estado de São Paulo, foi selecionado para fazer intercâmbio na área técnica em uma instituição situada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em Londres.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 aluno embarcou para Londres às 6 horas do dia 26 de fevereiro de 2014, no Aeroporto Internacional de Guarulhos.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 tempo de voo entre Guarulhos e Londres foi exatamente 11 horas.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Sabendo que Guarulhos segue o horário de Brasília (GMT –3, ou seja, menos três horas em relação ao meridiano central Greenwich), quando Carlos Frederico desembarcou em Londres, os relógios dessa cidade marcavam (desconsiderando a existência do horário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 verão):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 6 horas.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 9 horas.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 11 horas.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 17 horas.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 20 horas.</a:t>
            </a:r>
          </a:p>
        </p:txBody>
      </p:sp>
    </p:spTree>
    <p:extLst>
      <p:ext uri="{BB962C8B-B14F-4D97-AF65-F5344CB8AC3E}">
        <p14:creationId xmlns:p14="http://schemas.microsoft.com/office/powerpoint/2010/main" val="329382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A46B85D0-F011-4B1C-88F1-FCD6DB73311B}"/>
              </a:ext>
            </a:extLst>
          </p:cNvPr>
          <p:cNvSpPr txBox="1"/>
          <p:nvPr/>
        </p:nvSpPr>
        <p:spPr>
          <a:xfrm>
            <a:off x="1524001" y="2204865"/>
            <a:ext cx="9372599" cy="3000821"/>
          </a:xfrm>
          <a:prstGeom prst="rect">
            <a:avLst/>
          </a:prstGeom>
          <a:noFill/>
        </p:spPr>
        <p:txBody>
          <a:bodyPr wrap="square">
            <a:spAutoFit/>
          </a:bodyPr>
          <a:lstStyle/>
          <a:p>
            <a:pPr marL="771525" marR="0" lvl="1" indent="-428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2700" b="1" i="0" u="none" strike="noStrike" kern="1200" cap="none" spc="0" normalizeH="0" baseline="0" noProof="0" dirty="0">
                <a:ln>
                  <a:noFill/>
                </a:ln>
                <a:solidFill>
                  <a:srgbClr val="FFFFFF"/>
                </a:solidFill>
                <a:effectLst/>
                <a:uLnTx/>
                <a:uFillTx/>
                <a:latin typeface="Arial" charset="0"/>
                <a:ea typeface="+mn-ea"/>
                <a:cs typeface="+mn-cs"/>
              </a:rPr>
              <a:t>IBGE;</a:t>
            </a:r>
          </a:p>
          <a:p>
            <a:pPr marL="771525" marR="0" lvl="1" indent="-428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2700" b="1" i="0" u="none" strike="noStrike" kern="1200" cap="none" spc="0" normalizeH="0" baseline="0" noProof="0" dirty="0">
                <a:ln>
                  <a:noFill/>
                </a:ln>
                <a:solidFill>
                  <a:srgbClr val="FFFFFF"/>
                </a:solidFill>
                <a:effectLst/>
                <a:uLnTx/>
                <a:uFillTx/>
                <a:latin typeface="Arial" charset="0"/>
                <a:ea typeface="+mn-ea"/>
                <a:cs typeface="+mn-cs"/>
              </a:rPr>
              <a:t>inicia-se nos anos de 1940;</a:t>
            </a:r>
          </a:p>
          <a:p>
            <a:pPr marL="771525" marR="0" lvl="1" indent="-428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2700" b="1" i="0" u="none" strike="noStrike" kern="1200" cap="none" spc="0" normalizeH="0" baseline="0" noProof="0" dirty="0">
                <a:ln>
                  <a:noFill/>
                </a:ln>
                <a:solidFill>
                  <a:srgbClr val="FFFFFF"/>
                </a:solidFill>
                <a:effectLst/>
                <a:uLnTx/>
                <a:uFillTx/>
                <a:latin typeface="Arial" charset="0"/>
                <a:ea typeface="+mn-ea"/>
                <a:cs typeface="+mn-cs"/>
              </a:rPr>
              <a:t>considera os limites das unidades de federação;</a:t>
            </a:r>
          </a:p>
          <a:p>
            <a:pPr marL="771525" marR="0" lvl="1" indent="-428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2700" b="1" i="0" u="none" strike="noStrike" kern="1200" cap="none" spc="0" normalizeH="0" baseline="0" noProof="0" dirty="0">
                <a:ln>
                  <a:noFill/>
                </a:ln>
                <a:solidFill>
                  <a:srgbClr val="FFFFFF"/>
                </a:solidFill>
                <a:effectLst/>
                <a:uLnTx/>
                <a:uFillTx/>
                <a:latin typeface="Arial" charset="0"/>
                <a:ea typeface="+mn-ea"/>
                <a:cs typeface="+mn-cs"/>
              </a:rPr>
              <a:t>5 Macrorregiões a partir de 1970;</a:t>
            </a:r>
          </a:p>
          <a:p>
            <a:pPr marL="771525" marR="0" lvl="1" indent="-428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2700" b="1" i="0" u="none" strike="noStrike" kern="1200" cap="none" spc="0" normalizeH="0" baseline="0" noProof="0" dirty="0">
                <a:ln>
                  <a:noFill/>
                </a:ln>
                <a:solidFill>
                  <a:srgbClr val="FFFFFF"/>
                </a:solidFill>
                <a:effectLst/>
                <a:uLnTx/>
                <a:uFillTx/>
                <a:latin typeface="Arial" charset="0"/>
                <a:ea typeface="+mn-ea"/>
                <a:cs typeface="+mn-cs"/>
              </a:rPr>
              <a:t>considera espaços semelhantes com características naturais, econômicas e sociais.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pt-BR" sz="2700" b="1"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5" name="CaixaDeTexto 4">
            <a:extLst>
              <a:ext uri="{FF2B5EF4-FFF2-40B4-BE49-F238E27FC236}">
                <a16:creationId xmlns:a16="http://schemas.microsoft.com/office/drawing/2014/main" id="{7CD241BC-5521-4DDC-80CB-1064EC1FBBF1}"/>
              </a:ext>
            </a:extLst>
          </p:cNvPr>
          <p:cNvSpPr txBox="1"/>
          <p:nvPr/>
        </p:nvSpPr>
        <p:spPr>
          <a:xfrm>
            <a:off x="2130879" y="620689"/>
            <a:ext cx="7930242" cy="830997"/>
          </a:xfrm>
          <a:prstGeom prst="rect">
            <a:avLst/>
          </a:prstGeom>
          <a:noFill/>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pt-BR" sz="4800" b="1" i="0" u="none" strike="noStrike" kern="1200" cap="none" spc="0" normalizeH="0" baseline="0" noProof="0" dirty="0">
                <a:ln>
                  <a:noFill/>
                </a:ln>
                <a:solidFill>
                  <a:srgbClr val="FFFF00"/>
                </a:solidFill>
                <a:effectLst/>
                <a:uLnTx/>
                <a:uFillTx/>
                <a:latin typeface="Arial" charset="0"/>
                <a:ea typeface="+mn-ea"/>
                <a:cs typeface="+mn-cs"/>
              </a:rPr>
              <a:t>Político-administrativa</a:t>
            </a:r>
          </a:p>
        </p:txBody>
      </p:sp>
      <p:sp>
        <p:nvSpPr>
          <p:cNvPr id="4" name="CaixaDeTexto 7">
            <a:extLst>
              <a:ext uri="{FF2B5EF4-FFF2-40B4-BE49-F238E27FC236}">
                <a16:creationId xmlns:a16="http://schemas.microsoft.com/office/drawing/2014/main" id="{9083E249-C1F9-4F38-8B22-4E039F98C4B8}"/>
              </a:ext>
            </a:extLst>
          </p:cNvPr>
          <p:cNvSpPr txBox="1"/>
          <p:nvPr/>
        </p:nvSpPr>
        <p:spPr>
          <a:xfrm rot="19435882">
            <a:off x="-2726176" y="2921169"/>
            <a:ext cx="17644350" cy="1015663"/>
          </a:xfrm>
          <a:prstGeom prst="rect">
            <a:avLst/>
          </a:prstGeom>
          <a:noFill/>
        </p:spPr>
        <p:txBody>
          <a:bodyPr wrap="squar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6000" b="0" i="0" u="none" strike="noStrike" kern="1200" cap="none" spc="0" normalizeH="0" baseline="0" noProof="0" dirty="0" err="1">
                <a:ln>
                  <a:noFill/>
                </a:ln>
                <a:solidFill>
                  <a:srgbClr val="FFFFFF">
                    <a:alpha val="20000"/>
                  </a:srgbClr>
                </a:solidFill>
                <a:effectLst/>
                <a:uLnTx/>
                <a:uFillTx/>
                <a:latin typeface="Bradley Hand ITC" panose="03070402050302030203" pitchFamily="66" charset="0"/>
                <a:ea typeface="+mn-ea"/>
                <a:cs typeface="+mn-cs"/>
              </a:rPr>
              <a:t>Profº</a:t>
            </a:r>
            <a:r>
              <a:rPr kumimoji="0" lang="pt-BR" sz="6000" b="0" i="0" u="none" strike="noStrike" kern="1200" cap="none" spc="0" normalizeH="0" baseline="0" noProof="0" dirty="0">
                <a:ln>
                  <a:noFill/>
                </a:ln>
                <a:solidFill>
                  <a:srgbClr val="FFFFFF">
                    <a:alpha val="20000"/>
                  </a:srgbClr>
                </a:solidFill>
                <a:effectLst/>
                <a:uLnTx/>
                <a:uFillTx/>
                <a:latin typeface="Bradley Hand ITC" panose="03070402050302030203" pitchFamily="66" charset="0"/>
                <a:ea typeface="+mn-ea"/>
                <a:cs typeface="+mn-cs"/>
              </a:rPr>
              <a:t> Evandro Luiz </a:t>
            </a:r>
            <a:r>
              <a:rPr kumimoji="0" lang="pt-BR" sz="6000" b="0" i="0" u="none" strike="noStrike" kern="1200" cap="none" spc="0" normalizeH="0" baseline="0" noProof="0" dirty="0" err="1">
                <a:ln>
                  <a:noFill/>
                </a:ln>
                <a:solidFill>
                  <a:srgbClr val="FFFFFF">
                    <a:alpha val="20000"/>
                  </a:srgbClr>
                </a:solidFill>
                <a:effectLst/>
                <a:uLnTx/>
                <a:uFillTx/>
                <a:latin typeface="Bradley Hand ITC" panose="03070402050302030203" pitchFamily="66" charset="0"/>
                <a:ea typeface="+mn-ea"/>
                <a:cs typeface="+mn-cs"/>
              </a:rPr>
              <a:t>Casetta</a:t>
            </a:r>
            <a:endParaRPr kumimoji="0" lang="pt-BR" sz="6000" b="0" i="0" u="none" strike="noStrike" kern="1200" cap="none" spc="0" normalizeH="0" baseline="0" noProof="0" dirty="0">
              <a:ln>
                <a:noFill/>
              </a:ln>
              <a:solidFill>
                <a:srgbClr val="FFFFFF">
                  <a:alpha val="20000"/>
                </a:srgbClr>
              </a:solidFill>
              <a:effectLst/>
              <a:uLnTx/>
              <a:uFillTx/>
              <a:latin typeface="Bradley Hand ITC" panose="03070402050302030203" pitchFamily="66" charset="0"/>
              <a:ea typeface="+mn-ea"/>
              <a:cs typeface="+mn-cs"/>
            </a:endParaRPr>
          </a:p>
        </p:txBody>
      </p:sp>
    </p:spTree>
    <p:extLst>
      <p:ext uri="{BB962C8B-B14F-4D97-AF65-F5344CB8AC3E}">
        <p14:creationId xmlns:p14="http://schemas.microsoft.com/office/powerpoint/2010/main" val="3861716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4" name="Picture 6">
            <a:extLst>
              <a:ext uri="{FF2B5EF4-FFF2-40B4-BE49-F238E27FC236}">
                <a16:creationId xmlns:a16="http://schemas.microsoft.com/office/drawing/2014/main" id="{F85DB810-546F-448B-B733-8C0FC641A9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2628" y="2276872"/>
            <a:ext cx="5007428" cy="4424038"/>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a:extLst>
              <a:ext uri="{FF2B5EF4-FFF2-40B4-BE49-F238E27FC236}">
                <a16:creationId xmlns:a16="http://schemas.microsoft.com/office/drawing/2014/main" id="{04CCECF3-AD90-4759-AC79-436C058956B2}"/>
              </a:ext>
            </a:extLst>
          </p:cNvPr>
          <p:cNvSpPr txBox="1"/>
          <p:nvPr/>
        </p:nvSpPr>
        <p:spPr>
          <a:xfrm>
            <a:off x="1665515" y="5612837"/>
            <a:ext cx="3973286"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900" b="0" i="0" u="none" strike="noStrike" kern="1200" cap="none" spc="0" normalizeH="0" baseline="0" noProof="0" dirty="0">
                <a:ln>
                  <a:noFill/>
                </a:ln>
                <a:solidFill>
                  <a:srgbClr val="003399"/>
                </a:solidFill>
                <a:effectLst/>
                <a:uLnTx/>
                <a:uFillTx/>
                <a:latin typeface="Open Sans"/>
                <a:ea typeface="+mn-ea"/>
                <a:cs typeface="+mn-cs"/>
              </a:rPr>
              <a:t>Fonte: Anuário Estatístico do Brasil, Rio de Janeiro: IBGE, 1999. p.1-43.</a:t>
            </a:r>
            <a:endParaRPr kumimoji="0" lang="pt-BR" sz="900" b="0" i="0" u="none" strike="noStrike" kern="1200" cap="none" spc="0" normalizeH="0" baseline="0" noProof="0" dirty="0">
              <a:ln>
                <a:noFill/>
              </a:ln>
              <a:solidFill>
                <a:srgbClr val="003399"/>
              </a:solidFill>
              <a:effectLst/>
              <a:uLnTx/>
              <a:uFillTx/>
              <a:latin typeface="Arial"/>
              <a:ea typeface="+mn-ea"/>
              <a:cs typeface="+mn-cs"/>
            </a:endParaRPr>
          </a:p>
        </p:txBody>
      </p:sp>
      <p:sp>
        <p:nvSpPr>
          <p:cNvPr id="8" name="CaixaDeTexto 7">
            <a:extLst>
              <a:ext uri="{FF2B5EF4-FFF2-40B4-BE49-F238E27FC236}">
                <a16:creationId xmlns:a16="http://schemas.microsoft.com/office/drawing/2014/main" id="{05BB628E-FF7D-4FF2-BED7-E3B09007F3AD}"/>
              </a:ext>
            </a:extLst>
          </p:cNvPr>
          <p:cNvSpPr txBox="1"/>
          <p:nvPr/>
        </p:nvSpPr>
        <p:spPr>
          <a:xfrm>
            <a:off x="6456040" y="2056686"/>
            <a:ext cx="4240924" cy="4801314"/>
          </a:xfrm>
          <a:prstGeom prst="rect">
            <a:avLst/>
          </a:prstGeom>
          <a:noFill/>
        </p:spPr>
        <p:txBody>
          <a:bodyPr wrap="square">
            <a:spAutoFit/>
          </a:bodyPr>
          <a:lstStyle/>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 divisão regional constitui uma </a:t>
            </a:r>
            <a:r>
              <a:rPr kumimoji="0" lang="pt-BR" sz="18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tarefa de caráter científico </a:t>
            </a:r>
            <a:r>
              <a:rPr kumimoji="0" lang="pt-BR"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 desse modo, está </a:t>
            </a:r>
            <a:r>
              <a:rPr kumimoji="0" lang="pt-BR" sz="18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sujeita às mudanças </a:t>
            </a:r>
            <a:r>
              <a:rPr kumimoji="0" lang="pt-BR"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ocorridas no campo teórico-metodológico da Geografia, que </a:t>
            </a:r>
            <a:r>
              <a:rPr kumimoji="0" lang="pt-BR" sz="18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afetam o próprio conceito de região</a:t>
            </a:r>
            <a:r>
              <a:rPr kumimoji="0" lang="pt-BR"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Assim, as revisões periódicas dos diversos modelos de divisão regional adotados pelo IBGE foram estabelecidas com </a:t>
            </a:r>
            <a:r>
              <a:rPr kumimoji="0" lang="pt-BR" sz="18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base em diferentes abordagens conceituais</a:t>
            </a:r>
            <a:r>
              <a:rPr kumimoji="0" lang="pt-BR"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visando traduzir, ainda que de maneira sintética</a:t>
            </a:r>
            <a:r>
              <a:rPr kumimoji="0" lang="pt-BR" sz="18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 diversidade natural, cultural, econômica, social e política coexistente no Território Nacional.” </a:t>
            </a:r>
            <a:r>
              <a:rPr kumimoji="0" lang="pt-BR" sz="1800" b="1" i="0" u="none" strike="noStrike" kern="12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rPr>
              <a:t> </a:t>
            </a:r>
            <a:r>
              <a:rPr kumimoji="0" lang="pt-BR"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IBGE - 2017</a:t>
            </a:r>
          </a:p>
        </p:txBody>
      </p:sp>
      <p:sp>
        <p:nvSpPr>
          <p:cNvPr id="7" name="CaixaDeTexto 6">
            <a:extLst>
              <a:ext uri="{FF2B5EF4-FFF2-40B4-BE49-F238E27FC236}">
                <a16:creationId xmlns:a16="http://schemas.microsoft.com/office/drawing/2014/main" id="{E8023325-098E-4283-BA2D-46DBBADBDA43}"/>
              </a:ext>
            </a:extLst>
          </p:cNvPr>
          <p:cNvSpPr txBox="1"/>
          <p:nvPr/>
        </p:nvSpPr>
        <p:spPr>
          <a:xfrm>
            <a:off x="1802527" y="116634"/>
            <a:ext cx="8713073" cy="203132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 </a:t>
            </a:r>
            <a:r>
              <a:rPr kumimoji="0" lang="pt-BR" sz="18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Divisão Regional do Brasil </a:t>
            </a:r>
            <a:r>
              <a:rPr kumimoji="0" lang="pt-BR"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consiste no agrupamento de Estados e Municípios em regiões com a finalidade de atualizar o conhecimento regional do País e viabilizar a definição de uma base territorial para fins de levantamento e divulgação de dados estatísticos. Ademais, visa contribuir com uma perspectiva para a compreensão</a:t>
            </a:r>
            <a:r>
              <a:rPr kumimoji="0" lang="pt-BR" sz="18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da organização do território nacional e assistir o governo federal, bem como Estados e Municípios</a:t>
            </a:r>
            <a:r>
              <a:rPr kumimoji="0" lang="pt-BR"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na </a:t>
            </a:r>
            <a:r>
              <a:rPr kumimoji="0" lang="pt-BR" sz="18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implantação e gestão de políticas públicas e investimentos [...] </a:t>
            </a:r>
            <a:endParaRPr kumimoji="0" lang="pt-BR"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CaixaDeTexto 7">
            <a:extLst>
              <a:ext uri="{FF2B5EF4-FFF2-40B4-BE49-F238E27FC236}">
                <a16:creationId xmlns:a16="http://schemas.microsoft.com/office/drawing/2014/main" id="{E6A3B6B7-7E11-4838-91BD-B1A24C31DF5A}"/>
              </a:ext>
            </a:extLst>
          </p:cNvPr>
          <p:cNvSpPr txBox="1"/>
          <p:nvPr/>
        </p:nvSpPr>
        <p:spPr>
          <a:xfrm rot="19435882">
            <a:off x="-2726176" y="2921169"/>
            <a:ext cx="17644350" cy="1015663"/>
          </a:xfrm>
          <a:prstGeom prst="rect">
            <a:avLst/>
          </a:prstGeom>
          <a:noFill/>
        </p:spPr>
        <p:txBody>
          <a:bodyPr wrap="squar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6000" b="0" i="0" u="none" strike="noStrike" kern="1200" cap="none" spc="0" normalizeH="0" baseline="0" noProof="0" dirty="0" err="1">
                <a:ln>
                  <a:noFill/>
                </a:ln>
                <a:solidFill>
                  <a:srgbClr val="E3E3FF">
                    <a:lumMod val="10000"/>
                    <a:alpha val="20000"/>
                  </a:srgbClr>
                </a:solidFill>
                <a:effectLst/>
                <a:uLnTx/>
                <a:uFillTx/>
                <a:latin typeface="Bradley Hand ITC" panose="03070402050302030203" pitchFamily="66" charset="0"/>
                <a:ea typeface="+mn-ea"/>
                <a:cs typeface="+mn-cs"/>
              </a:rPr>
              <a:t>Profº</a:t>
            </a:r>
            <a:r>
              <a:rPr kumimoji="0" lang="pt-BR" sz="6000" b="0" i="0" u="none" strike="noStrike" kern="1200" cap="none" spc="0" normalizeH="0" baseline="0" noProof="0" dirty="0">
                <a:ln>
                  <a:noFill/>
                </a:ln>
                <a:solidFill>
                  <a:srgbClr val="E3E3FF">
                    <a:lumMod val="10000"/>
                    <a:alpha val="20000"/>
                  </a:srgbClr>
                </a:solidFill>
                <a:effectLst/>
                <a:uLnTx/>
                <a:uFillTx/>
                <a:latin typeface="Bradley Hand ITC" panose="03070402050302030203" pitchFamily="66" charset="0"/>
                <a:ea typeface="+mn-ea"/>
                <a:cs typeface="+mn-cs"/>
              </a:rPr>
              <a:t> Evandro Luiz </a:t>
            </a:r>
            <a:r>
              <a:rPr kumimoji="0" lang="pt-BR" sz="6000" b="0" i="0" u="none" strike="noStrike" kern="1200" cap="none" spc="0" normalizeH="0" baseline="0" noProof="0" dirty="0" err="1">
                <a:ln>
                  <a:noFill/>
                </a:ln>
                <a:solidFill>
                  <a:srgbClr val="E3E3FF">
                    <a:lumMod val="10000"/>
                    <a:alpha val="20000"/>
                  </a:srgbClr>
                </a:solidFill>
                <a:effectLst/>
                <a:uLnTx/>
                <a:uFillTx/>
                <a:latin typeface="Bradley Hand ITC" panose="03070402050302030203" pitchFamily="66" charset="0"/>
                <a:ea typeface="+mn-ea"/>
                <a:cs typeface="+mn-cs"/>
              </a:rPr>
              <a:t>Casetta</a:t>
            </a:r>
            <a:endParaRPr kumimoji="0" lang="pt-BR" sz="6000" b="0" i="0" u="none" strike="noStrike" kern="1200" cap="none" spc="0" normalizeH="0" baseline="0" noProof="0" dirty="0">
              <a:ln>
                <a:noFill/>
              </a:ln>
              <a:solidFill>
                <a:srgbClr val="E3E3FF">
                  <a:lumMod val="10000"/>
                  <a:alpha val="20000"/>
                </a:srgbClr>
              </a:solidFill>
              <a:effectLst/>
              <a:uLnTx/>
              <a:uFillTx/>
              <a:latin typeface="Bradley Hand ITC" panose="03070402050302030203" pitchFamily="66" charset="0"/>
              <a:ea typeface="+mn-ea"/>
              <a:cs typeface="+mn-cs"/>
            </a:endParaRPr>
          </a:p>
        </p:txBody>
      </p:sp>
    </p:spTree>
    <p:extLst>
      <p:ext uri="{BB962C8B-B14F-4D97-AF65-F5344CB8AC3E}">
        <p14:creationId xmlns:p14="http://schemas.microsoft.com/office/powerpoint/2010/main" val="2765875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ítulo 7"/>
          <p:cNvSpPr>
            <a:spLocks noGrp="1"/>
          </p:cNvSpPr>
          <p:nvPr>
            <p:ph type="title"/>
          </p:nvPr>
        </p:nvSpPr>
        <p:spPr/>
        <p:txBody>
          <a:bodyPr>
            <a:normAutofit/>
          </a:bodyPr>
          <a:lstStyle/>
          <a:p>
            <a:r>
              <a:rPr lang="pt-BR" sz="1050" dirty="0">
                <a:solidFill>
                  <a:srgbClr val="FF0000"/>
                </a:solidFill>
              </a:rPr>
              <a:t>                                                                           </a:t>
            </a:r>
          </a:p>
        </p:txBody>
      </p:sp>
      <p:pic>
        <p:nvPicPr>
          <p:cNvPr id="1030" name="Picture 6">
            <a:extLst>
              <a:ext uri="{FF2B5EF4-FFF2-40B4-BE49-F238E27FC236}">
                <a16:creationId xmlns:a16="http://schemas.microsoft.com/office/drawing/2014/main" id="{D27392AA-0806-4D53-ABE8-9279E90602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0986" y="121971"/>
            <a:ext cx="8590029" cy="5999598"/>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a:extLst>
              <a:ext uri="{FF2B5EF4-FFF2-40B4-BE49-F238E27FC236}">
                <a16:creationId xmlns:a16="http://schemas.microsoft.com/office/drawing/2014/main" id="{2A568432-45FB-4729-8B93-6DB1A68541B9}"/>
              </a:ext>
            </a:extLst>
          </p:cNvPr>
          <p:cNvSpPr txBox="1"/>
          <p:nvPr/>
        </p:nvSpPr>
        <p:spPr>
          <a:xfrm>
            <a:off x="2733299" y="6228199"/>
            <a:ext cx="6903172" cy="507831"/>
          </a:xfrm>
          <a:prstGeom prst="rect">
            <a:avLst/>
          </a:prstGeom>
          <a:solidFill>
            <a:srgbClr val="FF0000"/>
          </a:solidFill>
        </p:spPr>
        <p:txBody>
          <a:bodyPr wrap="none" rtlCol="0">
            <a:spAutoFit/>
          </a:bodyPr>
          <a:lstStyle/>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27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Atualizada com a Constituição de 1988;</a:t>
            </a:r>
          </a:p>
        </p:txBody>
      </p:sp>
      <p:sp>
        <p:nvSpPr>
          <p:cNvPr id="3" name="Seta: Dobrada para Cima 2">
            <a:extLst>
              <a:ext uri="{FF2B5EF4-FFF2-40B4-BE49-F238E27FC236}">
                <a16:creationId xmlns:a16="http://schemas.microsoft.com/office/drawing/2014/main" id="{3AF9C83A-13E1-482E-9E6F-705B5EB1AAFD}"/>
              </a:ext>
            </a:extLst>
          </p:cNvPr>
          <p:cNvSpPr/>
          <p:nvPr/>
        </p:nvSpPr>
        <p:spPr>
          <a:xfrm>
            <a:off x="9768408" y="3540968"/>
            <a:ext cx="504056" cy="2984376"/>
          </a:xfrm>
          <a:prstGeom prst="bentUpArrow">
            <a:avLst>
              <a:gd name="adj1" fmla="val 25000"/>
              <a:gd name="adj2" fmla="val 21573"/>
              <a:gd name="adj3" fmla="val 25000"/>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Elipse 3">
            <a:extLst>
              <a:ext uri="{FF2B5EF4-FFF2-40B4-BE49-F238E27FC236}">
                <a16:creationId xmlns:a16="http://schemas.microsoft.com/office/drawing/2014/main" id="{4A2929FC-7184-4F8C-9141-F133DF224217}"/>
              </a:ext>
            </a:extLst>
          </p:cNvPr>
          <p:cNvSpPr/>
          <p:nvPr/>
        </p:nvSpPr>
        <p:spPr>
          <a:xfrm>
            <a:off x="9696400" y="3090664"/>
            <a:ext cx="914400" cy="3383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Arial"/>
              <a:ea typeface="+mn-ea"/>
              <a:cs typeface="+mn-cs"/>
            </a:endParaRPr>
          </a:p>
        </p:txBody>
      </p:sp>
      <p:sp>
        <p:nvSpPr>
          <p:cNvPr id="7" name="CaixaDeTexto 7">
            <a:extLst>
              <a:ext uri="{FF2B5EF4-FFF2-40B4-BE49-F238E27FC236}">
                <a16:creationId xmlns:a16="http://schemas.microsoft.com/office/drawing/2014/main" id="{B989C505-358A-49E2-BE9B-78D16C3C14B9}"/>
              </a:ext>
            </a:extLst>
          </p:cNvPr>
          <p:cNvSpPr txBox="1"/>
          <p:nvPr/>
        </p:nvSpPr>
        <p:spPr>
          <a:xfrm rot="19435882">
            <a:off x="-2726176" y="2921169"/>
            <a:ext cx="17644350" cy="1015663"/>
          </a:xfrm>
          <a:prstGeom prst="rect">
            <a:avLst/>
          </a:prstGeom>
          <a:noFill/>
        </p:spPr>
        <p:txBody>
          <a:bodyPr wrap="squar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6000" b="0" i="0" u="none" strike="noStrike" kern="1200" cap="none" spc="0" normalizeH="0" baseline="0" noProof="0" dirty="0" err="1">
                <a:ln>
                  <a:noFill/>
                </a:ln>
                <a:solidFill>
                  <a:srgbClr val="DADADA">
                    <a:lumMod val="10000"/>
                    <a:alpha val="20000"/>
                  </a:srgbClr>
                </a:solidFill>
                <a:effectLst/>
                <a:uLnTx/>
                <a:uFillTx/>
                <a:latin typeface="Bradley Hand ITC" panose="03070402050302030203" pitchFamily="66" charset="0"/>
                <a:ea typeface="+mn-ea"/>
                <a:cs typeface="+mn-cs"/>
              </a:rPr>
              <a:t>Profº</a:t>
            </a:r>
            <a:r>
              <a:rPr kumimoji="0" lang="pt-BR" sz="6000" b="0" i="0" u="none" strike="noStrike" kern="1200" cap="none" spc="0" normalizeH="0" baseline="0" noProof="0" dirty="0">
                <a:ln>
                  <a:noFill/>
                </a:ln>
                <a:solidFill>
                  <a:srgbClr val="DADADA">
                    <a:lumMod val="10000"/>
                    <a:alpha val="20000"/>
                  </a:srgbClr>
                </a:solidFill>
                <a:effectLst/>
                <a:uLnTx/>
                <a:uFillTx/>
                <a:latin typeface="Bradley Hand ITC" panose="03070402050302030203" pitchFamily="66" charset="0"/>
                <a:ea typeface="+mn-ea"/>
                <a:cs typeface="+mn-cs"/>
              </a:rPr>
              <a:t> Evandro Luiz </a:t>
            </a:r>
            <a:r>
              <a:rPr kumimoji="0" lang="pt-BR" sz="6000" b="0" i="0" u="none" strike="noStrike" kern="1200" cap="none" spc="0" normalizeH="0" baseline="0" noProof="0" dirty="0" err="1">
                <a:ln>
                  <a:noFill/>
                </a:ln>
                <a:solidFill>
                  <a:srgbClr val="DADADA">
                    <a:lumMod val="10000"/>
                    <a:alpha val="20000"/>
                  </a:srgbClr>
                </a:solidFill>
                <a:effectLst/>
                <a:uLnTx/>
                <a:uFillTx/>
                <a:latin typeface="Bradley Hand ITC" panose="03070402050302030203" pitchFamily="66" charset="0"/>
                <a:ea typeface="+mn-ea"/>
                <a:cs typeface="+mn-cs"/>
              </a:rPr>
              <a:t>Casetta</a:t>
            </a:r>
            <a:endParaRPr kumimoji="0" lang="pt-BR" sz="6000" b="0" i="0" u="none" strike="noStrike" kern="1200" cap="none" spc="0" normalizeH="0" baseline="0" noProof="0" dirty="0">
              <a:ln>
                <a:noFill/>
              </a:ln>
              <a:solidFill>
                <a:srgbClr val="DADADA">
                  <a:lumMod val="10000"/>
                  <a:alpha val="20000"/>
                </a:srgbClr>
              </a:solidFill>
              <a:effectLst/>
              <a:uLnTx/>
              <a:uFillTx/>
              <a:latin typeface="Bradley Hand ITC" panose="03070402050302030203" pitchFamily="66" charset="0"/>
              <a:ea typeface="+mn-ea"/>
              <a:cs typeface="+mn-cs"/>
            </a:endParaRPr>
          </a:p>
        </p:txBody>
      </p:sp>
    </p:spTree>
    <p:extLst>
      <p:ext uri="{BB962C8B-B14F-4D97-AF65-F5344CB8AC3E}">
        <p14:creationId xmlns:p14="http://schemas.microsoft.com/office/powerpoint/2010/main" val="2118027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64A2E0FA-B7B0-4F80-A8E2-D019194F24BD}"/>
              </a:ext>
            </a:extLst>
          </p:cNvPr>
          <p:cNvPicPr>
            <a:picLocks noChangeAspect="1"/>
          </p:cNvPicPr>
          <p:nvPr/>
        </p:nvPicPr>
        <p:blipFill>
          <a:blip r:embed="rId3"/>
          <a:stretch>
            <a:fillRect/>
          </a:stretch>
        </p:blipFill>
        <p:spPr>
          <a:xfrm>
            <a:off x="407368" y="276256"/>
            <a:ext cx="7378963" cy="6213443"/>
          </a:xfrm>
          <a:prstGeom prst="rect">
            <a:avLst/>
          </a:prstGeom>
        </p:spPr>
      </p:pic>
      <p:sp>
        <p:nvSpPr>
          <p:cNvPr id="10" name="CaixaDeTexto 9">
            <a:extLst>
              <a:ext uri="{FF2B5EF4-FFF2-40B4-BE49-F238E27FC236}">
                <a16:creationId xmlns:a16="http://schemas.microsoft.com/office/drawing/2014/main" id="{43F5FEE8-A1A6-414B-AAB2-7B405A169DF2}"/>
              </a:ext>
            </a:extLst>
          </p:cNvPr>
          <p:cNvSpPr txBox="1"/>
          <p:nvPr/>
        </p:nvSpPr>
        <p:spPr>
          <a:xfrm>
            <a:off x="1741715" y="6524396"/>
            <a:ext cx="6370510"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900" b="0" i="0" u="none" strike="noStrike" kern="1200" cap="none" spc="0" normalizeH="0" baseline="0" noProof="0" dirty="0">
                <a:ln>
                  <a:noFill/>
                </a:ln>
                <a:solidFill>
                  <a:srgbClr val="FFFFFF"/>
                </a:solidFill>
                <a:effectLst/>
                <a:uLnTx/>
                <a:uFillTx/>
                <a:latin typeface="Arial"/>
                <a:ea typeface="+mn-ea"/>
                <a:cs typeface="+mn-cs"/>
              </a:rPr>
              <a:t>Fonte: Área territorial: Brasil, Grandes Regiões, Unidades da Federação e municípios 2017. Rio de Janeiro: IBGE, 2018. </a:t>
            </a:r>
          </a:p>
        </p:txBody>
      </p:sp>
      <p:pic>
        <p:nvPicPr>
          <p:cNvPr id="11" name="Picture 6">
            <a:extLst>
              <a:ext uri="{FF2B5EF4-FFF2-40B4-BE49-F238E27FC236}">
                <a16:creationId xmlns:a16="http://schemas.microsoft.com/office/drawing/2014/main" id="{BC84411E-EC4C-41D9-A395-3829C6C0DC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6200" y="1844824"/>
            <a:ext cx="4156681" cy="3672408"/>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7">
            <a:extLst>
              <a:ext uri="{FF2B5EF4-FFF2-40B4-BE49-F238E27FC236}">
                <a16:creationId xmlns:a16="http://schemas.microsoft.com/office/drawing/2014/main" id="{D5295A83-6F8F-4B49-93A9-8755C1E0434F}"/>
              </a:ext>
            </a:extLst>
          </p:cNvPr>
          <p:cNvSpPr txBox="1"/>
          <p:nvPr/>
        </p:nvSpPr>
        <p:spPr>
          <a:xfrm rot="19435882">
            <a:off x="-2726176" y="2921169"/>
            <a:ext cx="17644350" cy="1015663"/>
          </a:xfrm>
          <a:prstGeom prst="rect">
            <a:avLst/>
          </a:prstGeom>
          <a:noFill/>
        </p:spPr>
        <p:txBody>
          <a:bodyPr wrap="squar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6000" b="0" i="0" u="none" strike="noStrike" kern="1200" cap="none" spc="0" normalizeH="0" baseline="0" noProof="0" dirty="0" err="1">
                <a:ln>
                  <a:noFill/>
                </a:ln>
                <a:solidFill>
                  <a:srgbClr val="E3E3FF">
                    <a:lumMod val="10000"/>
                    <a:alpha val="20000"/>
                  </a:srgbClr>
                </a:solidFill>
                <a:effectLst/>
                <a:uLnTx/>
                <a:uFillTx/>
                <a:latin typeface="Bradley Hand ITC" panose="03070402050302030203" pitchFamily="66" charset="0"/>
                <a:ea typeface="+mn-ea"/>
                <a:cs typeface="+mn-cs"/>
              </a:rPr>
              <a:t>Profº</a:t>
            </a:r>
            <a:r>
              <a:rPr kumimoji="0" lang="pt-BR" sz="6000" b="0" i="0" u="none" strike="noStrike" kern="1200" cap="none" spc="0" normalizeH="0" baseline="0" noProof="0" dirty="0">
                <a:ln>
                  <a:noFill/>
                </a:ln>
                <a:solidFill>
                  <a:srgbClr val="E3E3FF">
                    <a:lumMod val="10000"/>
                    <a:alpha val="20000"/>
                  </a:srgbClr>
                </a:solidFill>
                <a:effectLst/>
                <a:uLnTx/>
                <a:uFillTx/>
                <a:latin typeface="Bradley Hand ITC" panose="03070402050302030203" pitchFamily="66" charset="0"/>
                <a:ea typeface="+mn-ea"/>
                <a:cs typeface="+mn-cs"/>
              </a:rPr>
              <a:t> Evandro Luiz </a:t>
            </a:r>
            <a:r>
              <a:rPr kumimoji="0" lang="pt-BR" sz="6000" b="0" i="0" u="none" strike="noStrike" kern="1200" cap="none" spc="0" normalizeH="0" baseline="0" noProof="0" dirty="0" err="1">
                <a:ln>
                  <a:noFill/>
                </a:ln>
                <a:solidFill>
                  <a:srgbClr val="E3E3FF">
                    <a:lumMod val="10000"/>
                    <a:alpha val="20000"/>
                  </a:srgbClr>
                </a:solidFill>
                <a:effectLst/>
                <a:uLnTx/>
                <a:uFillTx/>
                <a:latin typeface="Bradley Hand ITC" panose="03070402050302030203" pitchFamily="66" charset="0"/>
                <a:ea typeface="+mn-ea"/>
                <a:cs typeface="+mn-cs"/>
              </a:rPr>
              <a:t>Casetta</a:t>
            </a:r>
            <a:endParaRPr kumimoji="0" lang="pt-BR" sz="6000" b="0" i="0" u="none" strike="noStrike" kern="1200" cap="none" spc="0" normalizeH="0" baseline="0" noProof="0" dirty="0">
              <a:ln>
                <a:noFill/>
              </a:ln>
              <a:solidFill>
                <a:srgbClr val="E3E3FF">
                  <a:lumMod val="10000"/>
                  <a:alpha val="20000"/>
                </a:srgbClr>
              </a:solidFill>
              <a:effectLst/>
              <a:uLnTx/>
              <a:uFillTx/>
              <a:latin typeface="Bradley Hand ITC" panose="03070402050302030203" pitchFamily="66" charset="0"/>
              <a:ea typeface="+mn-ea"/>
              <a:cs typeface="+mn-cs"/>
            </a:endParaRPr>
          </a:p>
        </p:txBody>
      </p:sp>
    </p:spTree>
    <p:extLst>
      <p:ext uri="{BB962C8B-B14F-4D97-AF65-F5344CB8AC3E}">
        <p14:creationId xmlns:p14="http://schemas.microsoft.com/office/powerpoint/2010/main" val="1600494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E84214AF-6B3B-4C96-A13B-36ACBFE68868}"/>
              </a:ext>
            </a:extLst>
          </p:cNvPr>
          <p:cNvPicPr>
            <a:picLocks noChangeAspect="1"/>
          </p:cNvPicPr>
          <p:nvPr/>
        </p:nvPicPr>
        <p:blipFill>
          <a:blip r:embed="rId2"/>
          <a:stretch>
            <a:fillRect/>
          </a:stretch>
        </p:blipFill>
        <p:spPr>
          <a:xfrm>
            <a:off x="5635196" y="342745"/>
            <a:ext cx="6408712" cy="6169036"/>
          </a:xfrm>
          <a:prstGeom prst="rect">
            <a:avLst/>
          </a:prstGeom>
        </p:spPr>
      </p:pic>
      <p:pic>
        <p:nvPicPr>
          <p:cNvPr id="3" name="Imagem 2">
            <a:extLst>
              <a:ext uri="{FF2B5EF4-FFF2-40B4-BE49-F238E27FC236}">
                <a16:creationId xmlns:a16="http://schemas.microsoft.com/office/drawing/2014/main" id="{4E197DD0-17BE-4214-A397-6679C76A6F8A}"/>
              </a:ext>
            </a:extLst>
          </p:cNvPr>
          <p:cNvPicPr>
            <a:picLocks noChangeAspect="1"/>
          </p:cNvPicPr>
          <p:nvPr/>
        </p:nvPicPr>
        <p:blipFill>
          <a:blip r:embed="rId3"/>
          <a:stretch>
            <a:fillRect/>
          </a:stretch>
        </p:blipFill>
        <p:spPr>
          <a:xfrm>
            <a:off x="335360" y="1573484"/>
            <a:ext cx="5040560" cy="4284920"/>
          </a:xfrm>
          <a:prstGeom prst="rect">
            <a:avLst/>
          </a:prstGeom>
        </p:spPr>
      </p:pic>
      <p:sp>
        <p:nvSpPr>
          <p:cNvPr id="6" name="CaixaDeTexto 5">
            <a:extLst>
              <a:ext uri="{FF2B5EF4-FFF2-40B4-BE49-F238E27FC236}">
                <a16:creationId xmlns:a16="http://schemas.microsoft.com/office/drawing/2014/main" id="{0989D830-9037-44AF-92AE-233D3E0B2955}"/>
              </a:ext>
            </a:extLst>
          </p:cNvPr>
          <p:cNvSpPr txBox="1"/>
          <p:nvPr/>
        </p:nvSpPr>
        <p:spPr>
          <a:xfrm>
            <a:off x="4627084" y="6511781"/>
            <a:ext cx="7416824"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050" b="0" i="0" u="none" strike="noStrike" kern="1200" cap="none" spc="0" normalizeH="0" baseline="0" noProof="0" dirty="0">
                <a:ln>
                  <a:noFill/>
                </a:ln>
                <a:solidFill>
                  <a:srgbClr val="FFFFFF"/>
                </a:solidFill>
                <a:effectLst/>
                <a:uLnTx/>
                <a:uFillTx/>
                <a:latin typeface="Arial"/>
                <a:ea typeface="+mn-ea"/>
                <a:cs typeface="+mn-cs"/>
              </a:rPr>
              <a:t>Fonte: Área territorial: Brasil, Grandes Regiões, Unidades da Federação e municípios 2017. Rio de Janeiro: IBGE, 2018. </a:t>
            </a:r>
          </a:p>
        </p:txBody>
      </p:sp>
      <p:sp>
        <p:nvSpPr>
          <p:cNvPr id="7" name="CaixaDeTexto 6">
            <a:extLst>
              <a:ext uri="{FF2B5EF4-FFF2-40B4-BE49-F238E27FC236}">
                <a16:creationId xmlns:a16="http://schemas.microsoft.com/office/drawing/2014/main" id="{2B604682-2F46-4B20-8013-F54771128D8E}"/>
              </a:ext>
            </a:extLst>
          </p:cNvPr>
          <p:cNvSpPr txBox="1"/>
          <p:nvPr/>
        </p:nvSpPr>
        <p:spPr>
          <a:xfrm>
            <a:off x="148092" y="374376"/>
            <a:ext cx="469432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AS MACRORREGIÕES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DO IBGE</a:t>
            </a:r>
          </a:p>
        </p:txBody>
      </p:sp>
      <p:sp>
        <p:nvSpPr>
          <p:cNvPr id="8" name="CaixaDeTexto 7">
            <a:extLst>
              <a:ext uri="{FF2B5EF4-FFF2-40B4-BE49-F238E27FC236}">
                <a16:creationId xmlns:a16="http://schemas.microsoft.com/office/drawing/2014/main" id="{8F97535C-5B6B-4A64-984D-DEA7A39AA516}"/>
              </a:ext>
            </a:extLst>
          </p:cNvPr>
          <p:cNvSpPr txBox="1"/>
          <p:nvPr/>
        </p:nvSpPr>
        <p:spPr>
          <a:xfrm rot="19435882">
            <a:off x="-2726176" y="2921169"/>
            <a:ext cx="17644350" cy="1015663"/>
          </a:xfrm>
          <a:prstGeom prst="rect">
            <a:avLst/>
          </a:prstGeom>
          <a:noFill/>
        </p:spPr>
        <p:txBody>
          <a:bodyPr wrap="squar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6000" b="0" i="0" u="none" strike="noStrike" kern="1200" cap="none" spc="0" normalizeH="0" baseline="0" noProof="0" dirty="0" err="1">
                <a:ln>
                  <a:noFill/>
                </a:ln>
                <a:solidFill>
                  <a:srgbClr val="E3E3FF">
                    <a:lumMod val="10000"/>
                    <a:alpha val="20000"/>
                  </a:srgbClr>
                </a:solidFill>
                <a:effectLst/>
                <a:uLnTx/>
                <a:uFillTx/>
                <a:latin typeface="Bradley Hand ITC" panose="03070402050302030203" pitchFamily="66" charset="0"/>
                <a:ea typeface="+mn-ea"/>
                <a:cs typeface="+mn-cs"/>
              </a:rPr>
              <a:t>Profº</a:t>
            </a:r>
            <a:r>
              <a:rPr kumimoji="0" lang="pt-BR" sz="6000" b="0" i="0" u="none" strike="noStrike" kern="1200" cap="none" spc="0" normalizeH="0" baseline="0" noProof="0" dirty="0">
                <a:ln>
                  <a:noFill/>
                </a:ln>
                <a:solidFill>
                  <a:srgbClr val="E3E3FF">
                    <a:lumMod val="10000"/>
                    <a:alpha val="20000"/>
                  </a:srgbClr>
                </a:solidFill>
                <a:effectLst/>
                <a:uLnTx/>
                <a:uFillTx/>
                <a:latin typeface="Bradley Hand ITC" panose="03070402050302030203" pitchFamily="66" charset="0"/>
                <a:ea typeface="+mn-ea"/>
                <a:cs typeface="+mn-cs"/>
              </a:rPr>
              <a:t> Evandro Luiz </a:t>
            </a:r>
            <a:r>
              <a:rPr kumimoji="0" lang="pt-BR" sz="6000" b="0" i="0" u="none" strike="noStrike" kern="1200" cap="none" spc="0" normalizeH="0" baseline="0" noProof="0" dirty="0" err="1">
                <a:ln>
                  <a:noFill/>
                </a:ln>
                <a:solidFill>
                  <a:srgbClr val="E3E3FF">
                    <a:lumMod val="10000"/>
                    <a:alpha val="20000"/>
                  </a:srgbClr>
                </a:solidFill>
                <a:effectLst/>
                <a:uLnTx/>
                <a:uFillTx/>
                <a:latin typeface="Bradley Hand ITC" panose="03070402050302030203" pitchFamily="66" charset="0"/>
                <a:ea typeface="+mn-ea"/>
                <a:cs typeface="+mn-cs"/>
              </a:rPr>
              <a:t>Casetta</a:t>
            </a:r>
            <a:endParaRPr kumimoji="0" lang="pt-BR" sz="6000" b="0" i="0" u="none" strike="noStrike" kern="1200" cap="none" spc="0" normalizeH="0" baseline="0" noProof="0" dirty="0">
              <a:ln>
                <a:noFill/>
              </a:ln>
              <a:solidFill>
                <a:srgbClr val="E3E3FF">
                  <a:lumMod val="10000"/>
                  <a:alpha val="20000"/>
                </a:srgbClr>
              </a:solidFill>
              <a:effectLst/>
              <a:uLnTx/>
              <a:uFillTx/>
              <a:latin typeface="Bradley Hand ITC" panose="03070402050302030203" pitchFamily="66" charset="0"/>
              <a:ea typeface="+mn-ea"/>
              <a:cs typeface="+mn-cs"/>
            </a:endParaRPr>
          </a:p>
        </p:txBody>
      </p:sp>
    </p:spTree>
    <p:extLst>
      <p:ext uri="{BB962C8B-B14F-4D97-AF65-F5344CB8AC3E}">
        <p14:creationId xmlns:p14="http://schemas.microsoft.com/office/powerpoint/2010/main" val="3202128815"/>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ontanha">
  <a:themeElements>
    <a:clrScheme name="Montanha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ntanha">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ntanha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ntanha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ntanha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ntanha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ntanha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ntanha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ntanha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ntanha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ntanha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2921</TotalTime>
  <Words>2156</Words>
  <Application>Microsoft Office PowerPoint</Application>
  <PresentationFormat>Widescreen</PresentationFormat>
  <Paragraphs>304</Paragraphs>
  <Slides>49</Slides>
  <Notes>1</Notes>
  <HiddenSlides>0</HiddenSlides>
  <MMClips>0</MMClips>
  <ScaleCrop>false</ScaleCrop>
  <HeadingPairs>
    <vt:vector size="6" baseType="variant">
      <vt:variant>
        <vt:lpstr>Fontes usadas</vt:lpstr>
      </vt:variant>
      <vt:variant>
        <vt:i4>9</vt:i4>
      </vt:variant>
      <vt:variant>
        <vt:lpstr>Tema</vt:lpstr>
      </vt:variant>
      <vt:variant>
        <vt:i4>4</vt:i4>
      </vt:variant>
      <vt:variant>
        <vt:lpstr>Títulos de slides</vt:lpstr>
      </vt:variant>
      <vt:variant>
        <vt:i4>49</vt:i4>
      </vt:variant>
    </vt:vector>
  </HeadingPairs>
  <TitlesOfParts>
    <vt:vector size="62" baseType="lpstr">
      <vt:lpstr>Arial</vt:lpstr>
      <vt:lpstr>Arial</vt:lpstr>
      <vt:lpstr>Bradley Hand ITC</vt:lpstr>
      <vt:lpstr>Calibri</vt:lpstr>
      <vt:lpstr>Calibri Light</vt:lpstr>
      <vt:lpstr>Open Sans</vt:lpstr>
      <vt:lpstr>PT Sans</vt:lpstr>
      <vt:lpstr>Roboto</vt:lpstr>
      <vt:lpstr>Wingdings</vt:lpstr>
      <vt:lpstr>Tema do Office</vt:lpstr>
      <vt:lpstr>1_Tema do Office</vt:lpstr>
      <vt:lpstr>2_Tema do Office</vt:lpstr>
      <vt:lpstr>Montanha</vt:lpstr>
      <vt:lpstr>Apresentação do PowerPoint</vt:lpstr>
      <vt:lpstr>Apresentação do PowerPoint</vt:lpstr>
      <vt:lpstr>Apresentação do PowerPoint</vt:lpstr>
      <vt:lpstr>Apresentação do PowerPoint</vt:lpstr>
      <vt:lpstr>Apresentação do PowerPoint</vt:lpstr>
      <vt:lpstr>Apresentação do PowerPoint</vt:lpstr>
      <vt:lpstr>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MODELOS DE ORGANIZAÇÃO POLÍTICO-TERRITORIAL:</vt:lpstr>
      <vt:lpstr>BRASIL</vt:lpstr>
      <vt:lpstr>O Brasil é um Estado Federado</vt:lpstr>
      <vt:lpstr>  </vt:lpstr>
      <vt:lpstr>REPÚBLICA</vt:lpstr>
      <vt:lpstr>Apresentação do PowerPoint</vt:lpstr>
      <vt:lpstr>REPÚBLICA FEDERATIVA DO BRASIL</vt:lpstr>
      <vt:lpstr>PODER EXECUTIVO</vt:lpstr>
      <vt:lpstr>PODER LEGISLATIVO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Evandro</dc:creator>
  <cp:lastModifiedBy>Evandro</cp:lastModifiedBy>
  <cp:revision>211</cp:revision>
  <dcterms:created xsi:type="dcterms:W3CDTF">2014-02-17T13:03:41Z</dcterms:created>
  <dcterms:modified xsi:type="dcterms:W3CDTF">2023-02-28T16:00:31Z</dcterms:modified>
</cp:coreProperties>
</file>