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4" r:id="rId2"/>
    <p:sldMasterId id="2147483756" r:id="rId3"/>
  </p:sldMasterIdLst>
  <p:notesMasterIdLst>
    <p:notesMasterId r:id="rId40"/>
  </p:notesMasterIdLst>
  <p:sldIdLst>
    <p:sldId id="382" r:id="rId4"/>
    <p:sldId id="366" r:id="rId5"/>
    <p:sldId id="365" r:id="rId6"/>
    <p:sldId id="288" r:id="rId7"/>
    <p:sldId id="291" r:id="rId8"/>
    <p:sldId id="442" r:id="rId9"/>
    <p:sldId id="293" r:id="rId10"/>
    <p:sldId id="295" r:id="rId11"/>
    <p:sldId id="381" r:id="rId12"/>
    <p:sldId id="367" r:id="rId13"/>
    <p:sldId id="275" r:id="rId14"/>
    <p:sldId id="294" r:id="rId15"/>
    <p:sldId id="363" r:id="rId16"/>
    <p:sldId id="364" r:id="rId17"/>
    <p:sldId id="284" r:id="rId18"/>
    <p:sldId id="372" r:id="rId19"/>
    <p:sldId id="379" r:id="rId20"/>
    <p:sldId id="380" r:id="rId21"/>
    <p:sldId id="482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HcaVSQk8CvJaSez9RVv6Q==" hashData="CIGXcewkSdwCRwmaMr6uHBb2eZZTeT9uK1Co6CcK4od8y2tItZt6g15tUDsCmLDoDWoWOwbdGU8IeLKXcYUBI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dro luiz" initials="el" lastIdx="2" clrIdx="0">
    <p:extLst>
      <p:ext uri="{19B8F6BF-5375-455C-9EA6-DF929625EA0E}">
        <p15:presenceInfo xmlns:p15="http://schemas.microsoft.com/office/powerpoint/2012/main" userId="2adcc231e1b1d6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FE5"/>
    <a:srgbClr val="EA3AD5"/>
    <a:srgbClr val="F6D02E"/>
    <a:srgbClr val="FFFFFF"/>
    <a:srgbClr val="F8A662"/>
    <a:srgbClr val="E971EC"/>
    <a:srgbClr val="ED3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17" autoAdjust="0"/>
  </p:normalViewPr>
  <p:slideViewPr>
    <p:cSldViewPr>
      <p:cViewPr varScale="1">
        <p:scale>
          <a:sx n="61" d="100"/>
          <a:sy n="61" d="100"/>
        </p:scale>
        <p:origin x="10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2F8A9-E0F7-457A-A291-229E6D5D268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1E5D0-C4DD-460E-BB42-0F982F283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5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1E5D0-C4DD-460E-BB42-0F982F283EC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86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1E5D0-C4DD-460E-BB42-0F982F283EC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00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53A-EDD3-4731-8E43-217C5D2D7C67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BA2-B8C9-420C-AB4F-8B34DBBE7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4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53A-EDD3-4731-8E43-217C5D2D7C67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BA2-B8C9-420C-AB4F-8B34DBBE7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46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53A-EDD3-4731-8E43-217C5D2D7C67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BA2-B8C9-420C-AB4F-8B34DBBE7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5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42BD4-C97D-407B-AE28-0ACCEB4189B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704AF-D0BB-43A7-9B01-C562D1939B7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19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42BD4-C97D-407B-AE28-0ACCEB4189B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704AF-D0BB-43A7-9B01-C562D1939B7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39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42BD4-C97D-407B-AE28-0ACCEB4189B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704AF-D0BB-43A7-9B01-C562D1939B7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74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42BD4-C97D-407B-AE28-0ACCEB4189B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704AF-D0BB-43A7-9B01-C562D1939B7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02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42BD4-C97D-407B-AE28-0ACCEB4189B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704AF-D0BB-43A7-9B01-C562D1939B7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80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42BD4-C97D-407B-AE28-0ACCEB4189B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704AF-D0BB-43A7-9B01-C562D1939B7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981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42BD4-C97D-407B-AE28-0ACCEB4189B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704AF-D0BB-43A7-9B01-C562D1939B7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41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42BD4-C97D-407B-AE28-0ACCEB4189B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704AF-D0BB-43A7-9B01-C562D1939B7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54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53A-EDD3-4731-8E43-217C5D2D7C67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BA2-B8C9-420C-AB4F-8B34DBBE7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147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42BD4-C97D-407B-AE28-0ACCEB4189B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704AF-D0BB-43A7-9B01-C562D1939B7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2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42BD4-C97D-407B-AE28-0ACCEB4189B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704AF-D0BB-43A7-9B01-C562D1939B7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33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42BD4-C97D-407B-AE28-0ACCEB4189B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704AF-D0BB-43A7-9B01-C562D1939B7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12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31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1331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332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2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2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2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2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32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332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2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3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3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3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3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3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28CC-AFF5-4746-AFCB-6DA52D446B82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81A01-9589-4116-9DD4-EF549873E47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CaixaDeTexto 7">
            <a:extLst>
              <a:ext uri="{FF2B5EF4-FFF2-40B4-BE49-F238E27FC236}">
                <a16:creationId xmlns:a16="http://schemas.microsoft.com/office/drawing/2014/main" id="{AFB62FE0-D988-4434-8B82-A2A2AB0D3A15}"/>
              </a:ext>
            </a:extLst>
          </p:cNvPr>
          <p:cNvSpPr txBox="1"/>
          <p:nvPr userDrawn="1"/>
        </p:nvSpPr>
        <p:spPr>
          <a:xfrm rot="19435882">
            <a:off x="-5666901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776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28CC-AFF5-4746-AFCB-6DA52D446B82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81A01-9589-4116-9DD4-EF549873E47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A41E488B-9720-44DA-B708-4E30A30F7D19}"/>
              </a:ext>
            </a:extLst>
          </p:cNvPr>
          <p:cNvSpPr txBox="1"/>
          <p:nvPr userDrawn="1"/>
        </p:nvSpPr>
        <p:spPr>
          <a:xfrm rot="19435882">
            <a:off x="-5666901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990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28CC-AFF5-4746-AFCB-6DA52D446B82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81A01-9589-4116-9DD4-EF549873E47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A03D2757-968F-420A-9A3F-65CBEC58FE81}"/>
              </a:ext>
            </a:extLst>
          </p:cNvPr>
          <p:cNvSpPr txBox="1"/>
          <p:nvPr userDrawn="1"/>
        </p:nvSpPr>
        <p:spPr>
          <a:xfrm rot="19435882">
            <a:off x="-5666901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833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28CC-AFF5-4746-AFCB-6DA52D446B82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81A01-9589-4116-9DD4-EF549873E47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D19B8F-2FED-4CAD-B221-35862F3D2156}"/>
              </a:ext>
            </a:extLst>
          </p:cNvPr>
          <p:cNvSpPr txBox="1"/>
          <p:nvPr userDrawn="1"/>
        </p:nvSpPr>
        <p:spPr>
          <a:xfrm rot="19435882">
            <a:off x="-5666901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369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28CC-AFF5-4746-AFCB-6DA52D446B82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81A01-9589-4116-9DD4-EF549873E47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ixaDeTexto 7">
            <a:extLst>
              <a:ext uri="{FF2B5EF4-FFF2-40B4-BE49-F238E27FC236}">
                <a16:creationId xmlns:a16="http://schemas.microsoft.com/office/drawing/2014/main" id="{BFB39827-DE51-43CC-8F92-C65F2110B20C}"/>
              </a:ext>
            </a:extLst>
          </p:cNvPr>
          <p:cNvSpPr txBox="1"/>
          <p:nvPr userDrawn="1"/>
        </p:nvSpPr>
        <p:spPr>
          <a:xfrm rot="19435882">
            <a:off x="-5666901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740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28CC-AFF5-4746-AFCB-6DA52D446B82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81A01-9589-4116-9DD4-EF549873E47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8C512091-615A-4839-9D8F-167BE815C1E9}"/>
              </a:ext>
            </a:extLst>
          </p:cNvPr>
          <p:cNvSpPr txBox="1"/>
          <p:nvPr userDrawn="1"/>
        </p:nvSpPr>
        <p:spPr>
          <a:xfrm rot="19435882">
            <a:off x="-5666901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71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28CC-AFF5-4746-AFCB-6DA52D446B82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81A01-9589-4116-9DD4-EF549873E47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C4AFEB37-4387-44FC-9581-D9C8E8BBD53D}"/>
              </a:ext>
            </a:extLst>
          </p:cNvPr>
          <p:cNvSpPr txBox="1"/>
          <p:nvPr userDrawn="1"/>
        </p:nvSpPr>
        <p:spPr>
          <a:xfrm rot="19435882">
            <a:off x="-5666901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53A-EDD3-4731-8E43-217C5D2D7C67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BA2-B8C9-420C-AB4F-8B34DBBE7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717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28CC-AFF5-4746-AFCB-6DA52D446B82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81A01-9589-4116-9DD4-EF549873E47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03F30A-2A19-45FA-9CAC-B87EE68535A6}"/>
              </a:ext>
            </a:extLst>
          </p:cNvPr>
          <p:cNvSpPr txBox="1"/>
          <p:nvPr userDrawn="1"/>
        </p:nvSpPr>
        <p:spPr>
          <a:xfrm rot="19435882">
            <a:off x="-5666901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8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28CC-AFF5-4746-AFCB-6DA52D446B82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81A01-9589-4116-9DD4-EF549873E47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3E817B9-31D8-43B1-8E3E-D7B86036ACF2}"/>
              </a:ext>
            </a:extLst>
          </p:cNvPr>
          <p:cNvSpPr txBox="1"/>
          <p:nvPr userDrawn="1"/>
        </p:nvSpPr>
        <p:spPr>
          <a:xfrm rot="19435882">
            <a:off x="-5666901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245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28CC-AFF5-4746-AFCB-6DA52D446B82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81A01-9589-4116-9DD4-EF549873E47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3D64BE8B-8A47-4563-8930-5F0272B0BFD9}"/>
              </a:ext>
            </a:extLst>
          </p:cNvPr>
          <p:cNvSpPr txBox="1"/>
          <p:nvPr userDrawn="1"/>
        </p:nvSpPr>
        <p:spPr>
          <a:xfrm rot="19435882">
            <a:off x="-5666901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164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28CC-AFF5-4746-AFCB-6DA52D446B82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81A01-9589-4116-9DD4-EF549873E47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CB551DE6-6FEB-45C3-8E75-1B81FA46CC30}"/>
              </a:ext>
            </a:extLst>
          </p:cNvPr>
          <p:cNvSpPr txBox="1"/>
          <p:nvPr userDrawn="1"/>
        </p:nvSpPr>
        <p:spPr>
          <a:xfrm rot="19435882">
            <a:off x="-5666901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18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53A-EDD3-4731-8E43-217C5D2D7C67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BA2-B8C9-420C-AB4F-8B34DBBE7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03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53A-EDD3-4731-8E43-217C5D2D7C67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BA2-B8C9-420C-AB4F-8B34DBBE7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69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53A-EDD3-4731-8E43-217C5D2D7C67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BA2-B8C9-420C-AB4F-8B34DBBE7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75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53A-EDD3-4731-8E43-217C5D2D7C67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BA2-B8C9-420C-AB4F-8B34DBBE7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43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53A-EDD3-4731-8E43-217C5D2D7C67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BA2-B8C9-420C-AB4F-8B34DBBE7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3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53A-EDD3-4731-8E43-217C5D2D7C67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2BA2-B8C9-420C-AB4F-8B34DBBE7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79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00B0F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7453A-EDD3-4731-8E43-217C5D2D7C67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2BA2-B8C9-420C-AB4F-8B34DBBE71A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B135BC6F-2AC8-4C05-9FC8-C46CD24C6257}"/>
              </a:ext>
            </a:extLst>
          </p:cNvPr>
          <p:cNvSpPr txBox="1"/>
          <p:nvPr userDrawn="1"/>
        </p:nvSpPr>
        <p:spPr>
          <a:xfrm rot="19435882">
            <a:off x="-5666901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000" dirty="0" err="1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bg1"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32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00CC"/>
            </a:gs>
            <a:gs pos="99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42BD4-C97D-407B-AE28-0ACCEB4189BF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704AF-D0BB-43A7-9B01-C562D1939B7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B135BC6F-2AC8-4C05-9FC8-C46CD24C6257}"/>
              </a:ext>
            </a:extLst>
          </p:cNvPr>
          <p:cNvSpPr txBox="1"/>
          <p:nvPr userDrawn="1"/>
        </p:nvSpPr>
        <p:spPr>
          <a:xfrm rot="19435882">
            <a:off x="-2726175" y="2921168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20000"/>
                  </a:prst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20000"/>
                  </a:prst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20000"/>
                  </a:prst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20000"/>
                </a:prst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19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00CC"/>
            </a:gs>
            <a:gs pos="99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293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122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22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3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3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28CC-AFF5-4746-AFCB-6DA52D446B82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28/02/2023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81A01-9589-4116-9DD4-EF549873E47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CaixaDeTexto 7">
            <a:extLst>
              <a:ext uri="{FF2B5EF4-FFF2-40B4-BE49-F238E27FC236}">
                <a16:creationId xmlns:a16="http://schemas.microsoft.com/office/drawing/2014/main" id="{66F3113E-59E1-481B-BBF9-FC8AB9A06221}"/>
              </a:ext>
            </a:extLst>
          </p:cNvPr>
          <p:cNvSpPr txBox="1"/>
          <p:nvPr userDrawn="1"/>
        </p:nvSpPr>
        <p:spPr>
          <a:xfrm rot="19435882">
            <a:off x="-5666901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3302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C58FDED-F0B5-4A5D-A85D-AEE92774EC7F}"/>
              </a:ext>
            </a:extLst>
          </p:cNvPr>
          <p:cNvSpPr txBox="1"/>
          <p:nvPr/>
        </p:nvSpPr>
        <p:spPr>
          <a:xfrm>
            <a:off x="1847528" y="1484784"/>
            <a:ext cx="8699818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à </a:t>
            </a:r>
          </a:p>
          <a:p>
            <a:pPr algn="ctr"/>
            <a:r>
              <a:rPr lang="pt-BR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Geografia do </a:t>
            </a:r>
            <a:r>
              <a:rPr lang="pt-BR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</a:p>
          <a:p>
            <a:pPr algn="ctr"/>
            <a:r>
              <a:rPr lang="pt-BR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1</a:t>
            </a:r>
            <a:endParaRPr lang="pt-BR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FB4844-EF02-4B05-BEE7-52345FA7E7EA}"/>
              </a:ext>
            </a:extLst>
          </p:cNvPr>
          <p:cNvSpPr txBox="1"/>
          <p:nvPr/>
        </p:nvSpPr>
        <p:spPr>
          <a:xfrm>
            <a:off x="407368" y="5805264"/>
            <a:ext cx="271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01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078179-7615-461D-A952-6A29DC01236B}"/>
              </a:ext>
            </a:extLst>
          </p:cNvPr>
          <p:cNvSpPr txBox="1"/>
          <p:nvPr/>
        </p:nvSpPr>
        <p:spPr>
          <a:xfrm>
            <a:off x="9065620" y="5805264"/>
            <a:ext cx="286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210</a:t>
            </a:r>
          </a:p>
        </p:txBody>
      </p:sp>
    </p:spTree>
    <p:extLst>
      <p:ext uri="{BB962C8B-B14F-4D97-AF65-F5344CB8AC3E}">
        <p14:creationId xmlns:p14="http://schemas.microsoft.com/office/powerpoint/2010/main" val="325192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56452" y="1412776"/>
            <a:ext cx="6679096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Espaço Geográfico - constituído basicamente por: </a:t>
            </a:r>
          </a:p>
          <a:p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pt-BR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Paisagem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Espaço geográfico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Território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</a:p>
          <a:p>
            <a:endParaRPr lang="pt-BR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endParaRPr lang="pt-BR" sz="3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927649" y="332656"/>
            <a:ext cx="5947141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CONCEITOS BÁSICOS DA</a:t>
            </a:r>
          </a:p>
          <a:p>
            <a:pPr algn="ctr"/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GEOGRAFIA</a:t>
            </a:r>
          </a:p>
          <a:p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1120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99457" y="-70797"/>
            <a:ext cx="94141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É o espaço das relações do cotidiano</a:t>
            </a:r>
          </a:p>
          <a:p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09450" y="1161302"/>
            <a:ext cx="3705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praça;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bairro;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até mesmo o país.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07568" y="6200469"/>
            <a:ext cx="800297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Criamos identidade e laços afetivos com ele.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68" y="2959950"/>
            <a:ext cx="4989775" cy="29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concha acustica cidade de sal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3006259"/>
            <a:ext cx="3697859" cy="27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536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05428" y="1052737"/>
            <a:ext cx="55811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PAISAGEM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51584" y="3068960"/>
            <a:ext cx="7859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Paisagem é só a natureza,</a:t>
            </a:r>
          </a:p>
          <a:p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ou ela inclui algo mais?</a:t>
            </a:r>
          </a:p>
        </p:txBody>
      </p:sp>
    </p:spTree>
    <p:extLst>
      <p:ext uri="{BB962C8B-B14F-4D97-AF65-F5344CB8AC3E}">
        <p14:creationId xmlns:p14="http://schemas.microsoft.com/office/powerpoint/2010/main" val="27856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02183" y="78589"/>
            <a:ext cx="3826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PAISAGEM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56868" y="836712"/>
            <a:ext cx="85967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Arranjo</a:t>
            </a: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pt-BR" sz="28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naturais</a:t>
            </a: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8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sociais</a:t>
            </a: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que podem ser vistos e sentidos;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dispensa a presença de pessoas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inclui apenas as formas criadas pela natureza ou construídas pelo ser humano:</a:t>
            </a:r>
          </a:p>
          <a:p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imagens;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sons; 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odores;</a:t>
            </a: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92325" y="4910680"/>
            <a:ext cx="2231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/>
              <a:t> </a:t>
            </a: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32" y="4804911"/>
            <a:ext cx="3313214" cy="186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 que é paisagem? Natural, cultural, humanizada e urbana - Estudo Kids">
            <a:extLst>
              <a:ext uri="{FF2B5EF4-FFF2-40B4-BE49-F238E27FC236}">
                <a16:creationId xmlns:a16="http://schemas.microsoft.com/office/drawing/2014/main" id="{DEDA66AE-666B-45B5-8726-F7571625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83" y="3206912"/>
            <a:ext cx="3528392" cy="196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4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28C37FE-7DF6-454D-83D8-D1740DD63823}"/>
              </a:ext>
            </a:extLst>
          </p:cNvPr>
          <p:cNvSpPr txBox="1"/>
          <p:nvPr/>
        </p:nvSpPr>
        <p:spPr>
          <a:xfrm>
            <a:off x="1984209" y="332657"/>
            <a:ext cx="8659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Para compreender melhor a paisagem</a:t>
            </a:r>
          </a:p>
          <a:p>
            <a:pPr algn="ctr"/>
            <a:r>
              <a:rPr lang="pt-B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 a presença humana.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F67C66-8A83-4E7E-AABE-BB7D756BF6F5}"/>
              </a:ext>
            </a:extLst>
          </p:cNvPr>
          <p:cNvSpPr txBox="1"/>
          <p:nvPr/>
        </p:nvSpPr>
        <p:spPr>
          <a:xfrm>
            <a:off x="1919536" y="1772816"/>
            <a:ext cx="864096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Durante a Guerra Fria, os laboratórios do Pentá-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gono chegaram a cogitar da produção de um engenho, a bomba de nêutrons, capaz de aniquilar a vida humana em uma dada área, mas preservando todas as construções. O presidente Kennedy aﬁnal renunciou a levar a cabo esse projeto. Senão, o que na véspera seria ainda o espaço, após a temida explosão seria apenas paisagem. Não temos melhor imagem para mostrar a diferença entre esses dois conceitos.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SANTOS, Milton. A natureza do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espa•o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técnica e tempo, razão e emoção. São Paulo: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Hucitec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1996. p. 85.</a:t>
            </a:r>
          </a:p>
        </p:txBody>
      </p:sp>
    </p:spTree>
    <p:extLst>
      <p:ext uri="{BB962C8B-B14F-4D97-AF65-F5344CB8AC3E}">
        <p14:creationId xmlns:p14="http://schemas.microsoft.com/office/powerpoint/2010/main" val="1647071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91744" y="188640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TERRITÓRIO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80546" y="692680"/>
            <a:ext cx="87285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definido e delimitado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pelas relações de poder, dominação e apropriação  de um Espaço Geográfico;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é fruto das ações/relações de agentes sociais, políticos e econômicos na gerência do mesmo:</a:t>
            </a:r>
          </a:p>
          <a:p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03513" y="3335765"/>
            <a:ext cx="54473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país;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fazenda;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favela dominada pelo tráfico;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comunidade econômica;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pic>
        <p:nvPicPr>
          <p:cNvPr id="8" name="Picture 6" descr="http://www.nozesnafrita.com.br/painel/img_up/1370566705__cachorro%20mijando%20perna%20levantada%20mulher%20banho%20de%20sol%20gram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10" y="3961591"/>
            <a:ext cx="3583895" cy="27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360B78F-89DA-4B43-BFA5-46376A05DCBF}"/>
              </a:ext>
            </a:extLst>
          </p:cNvPr>
          <p:cNvSpPr txBox="1"/>
          <p:nvPr/>
        </p:nvSpPr>
        <p:spPr>
          <a:xfrm>
            <a:off x="1840644" y="1153091"/>
            <a:ext cx="44550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8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Friedrich </a:t>
            </a:r>
            <a:r>
              <a:rPr lang="pt-BR" sz="2800" b="1" dirty="0" err="1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Ratzel</a:t>
            </a:r>
            <a:r>
              <a:rPr lang="pt-BR" sz="28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(1844-1904), esse está diretamente vinculado ao </a:t>
            </a:r>
            <a:r>
              <a:rPr lang="pt-BR" sz="28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8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domínio exercido pelo Estado nacional</a:t>
            </a:r>
            <a:r>
              <a:rPr lang="pt-BR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CA4349-A1DB-45CC-861E-3D84EED73545}"/>
              </a:ext>
            </a:extLst>
          </p:cNvPr>
          <p:cNvSpPr txBox="1"/>
          <p:nvPr/>
        </p:nvSpPr>
        <p:spPr>
          <a:xfrm>
            <a:off x="1703512" y="3871868"/>
            <a:ext cx="57049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8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Claude </a:t>
            </a:r>
            <a:r>
              <a:rPr lang="pt-BR" sz="2800" b="1" dirty="0" err="1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Raffestin</a:t>
            </a:r>
            <a:r>
              <a:rPr lang="pt-BR" sz="28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(1936-1971)  é o </a:t>
            </a:r>
            <a:r>
              <a:rPr lang="pt-BR" sz="28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apropriado </a:t>
            </a:r>
            <a:r>
              <a:rPr lang="pt-BR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uma </a:t>
            </a:r>
            <a:r>
              <a:rPr lang="pt-BR" sz="28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de poder </a:t>
            </a:r>
            <a:r>
              <a:rPr lang="pt-BR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essa encontra-se, assim, expressa em </a:t>
            </a:r>
            <a:r>
              <a:rPr lang="pt-BR" sz="28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os níveis das relações sociais</a:t>
            </a:r>
            <a:r>
              <a:rPr lang="pt-BR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557783-6261-4D54-9AE0-86FEB820E702}"/>
              </a:ext>
            </a:extLst>
          </p:cNvPr>
          <p:cNvSpPr txBox="1"/>
          <p:nvPr/>
        </p:nvSpPr>
        <p:spPr>
          <a:xfrm>
            <a:off x="1951588" y="188640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TERRITÓRIO</a:t>
            </a:r>
          </a:p>
        </p:txBody>
      </p:sp>
      <p:pic>
        <p:nvPicPr>
          <p:cNvPr id="1026" name="Picture 2" descr="Evolução do Pensamento Geográfico">
            <a:extLst>
              <a:ext uri="{FF2B5EF4-FFF2-40B4-BE49-F238E27FC236}">
                <a16:creationId xmlns:a16="http://schemas.microsoft.com/office/drawing/2014/main" id="{7909A3B6-1115-4D80-B912-6951B589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13" y="548681"/>
            <a:ext cx="3238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aude Raffestin">
            <a:extLst>
              <a:ext uri="{FF2B5EF4-FFF2-40B4-BE49-F238E27FC236}">
                <a16:creationId xmlns:a16="http://schemas.microsoft.com/office/drawing/2014/main" id="{16F4F17B-8201-4A95-8A7F-D1F09AE24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22" y="3689946"/>
            <a:ext cx="3258593" cy="28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5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CEFE7C-E7D3-4DEA-A820-4DD3609D8F04}"/>
              </a:ext>
            </a:extLst>
          </p:cNvPr>
          <p:cNvSpPr txBox="1"/>
          <p:nvPr/>
        </p:nvSpPr>
        <p:spPr>
          <a:xfrm>
            <a:off x="1919536" y="4737821"/>
            <a:ext cx="84249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territórios </a:t>
            </a:r>
            <a:r>
              <a:rPr lang="pt-BR" sz="24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possuir um caráter cíclico </a:t>
            </a: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(que varia com o tempo), </a:t>
            </a:r>
            <a:r>
              <a:rPr lang="pt-BR" sz="24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móvel</a:t>
            </a: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(que se desloca nos mais diferentes espaços) </a:t>
            </a:r>
            <a:r>
              <a:rPr lang="pt-BR" sz="24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que se organiza a partir de redes </a:t>
            </a: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interligam pelo fluxo de informações ou contatos.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0CC872-B275-4271-ACC1-67FC8990283D}"/>
              </a:ext>
            </a:extLst>
          </p:cNvPr>
          <p:cNvSpPr txBox="1"/>
          <p:nvPr/>
        </p:nvSpPr>
        <p:spPr>
          <a:xfrm>
            <a:off x="1847528" y="201467"/>
            <a:ext cx="8996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 é concebido</a:t>
            </a: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nas mais diversas análises e abordagens como um </a:t>
            </a:r>
            <a:r>
              <a:rPr lang="pt-BR" sz="24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delimitado </a:t>
            </a: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uso de </a:t>
            </a:r>
            <a:r>
              <a:rPr lang="pt-BR" sz="24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fronteiras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necessariamente visíveis</a:t>
            </a: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F2469A-2E45-42EF-9096-F815B62A0FF2}"/>
              </a:ext>
            </a:extLst>
          </p:cNvPr>
          <p:cNvSpPr txBox="1"/>
          <p:nvPr/>
        </p:nvSpPr>
        <p:spPr>
          <a:xfrm>
            <a:off x="1863006" y="1500814"/>
            <a:ext cx="744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consolida- se a partir de uma expressão e </a:t>
            </a:r>
            <a:r>
              <a:rPr lang="pt-BR" sz="24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imposição de poder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6F31913-C068-446B-A59B-C1D67231DEF4}"/>
              </a:ext>
            </a:extLst>
          </p:cNvPr>
          <p:cNvSpPr txBox="1"/>
          <p:nvPr/>
        </p:nvSpPr>
        <p:spPr>
          <a:xfrm>
            <a:off x="1872184" y="2331811"/>
            <a:ext cx="8114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se manifestar em múltiplas escalas, </a:t>
            </a:r>
            <a:r>
              <a:rPr lang="pt-BR" sz="24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possuindo necessariamente um caráter político</a:t>
            </a: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851A97-85EC-4B32-B4D3-940645A2F1EA}"/>
              </a:ext>
            </a:extLst>
          </p:cNvPr>
          <p:cNvSpPr txBox="1"/>
          <p:nvPr/>
        </p:nvSpPr>
        <p:spPr>
          <a:xfrm>
            <a:off x="1919536" y="3232462"/>
            <a:ext cx="8424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Marcelo Lopes de Souza cita a existência de </a:t>
            </a:r>
            <a:r>
              <a:rPr lang="pt-BR" sz="24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múltiplas </a:t>
            </a:r>
            <a:r>
              <a:rPr lang="pt-BR" sz="2400" b="1" i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territorialidades</a:t>
            </a:r>
            <a:r>
              <a:rPr lang="pt-BR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as das prostitutas, as do narcotráfico, as do comércio ambulante, entre outras;</a:t>
            </a:r>
          </a:p>
        </p:txBody>
      </p:sp>
    </p:spTree>
    <p:extLst>
      <p:ext uri="{BB962C8B-B14F-4D97-AF65-F5344CB8AC3E}">
        <p14:creationId xmlns:p14="http://schemas.microsoft.com/office/powerpoint/2010/main" val="271600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AE79D4-86F3-47C7-9C4D-FF73206BC70B}"/>
              </a:ext>
            </a:extLst>
          </p:cNvPr>
          <p:cNvSpPr txBox="1"/>
          <p:nvPr/>
        </p:nvSpPr>
        <p:spPr>
          <a:xfrm>
            <a:off x="1799657" y="496714"/>
            <a:ext cx="88833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pt-BR" sz="28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porção superficial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designada a partir de uma </a:t>
            </a:r>
            <a:r>
              <a:rPr lang="pt-BR" sz="28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que lhe é </a:t>
            </a:r>
            <a:r>
              <a:rPr lang="pt-BR" sz="28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marcante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ou que é </a:t>
            </a:r>
            <a:r>
              <a:rPr lang="pt-BR" sz="28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escolhida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por aquele que concebe a região em questão.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3066C4-43D2-4FE5-B07F-F01609DF655F}"/>
              </a:ext>
            </a:extLst>
          </p:cNvPr>
          <p:cNvSpPr txBox="1"/>
          <p:nvPr/>
        </p:nvSpPr>
        <p:spPr>
          <a:xfrm>
            <a:off x="1784673" y="4647495"/>
            <a:ext cx="8496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Literatura, essa noção está vinculada ao conceito de 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regionalismo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que expressa o conjunto de costumes, expressões linguísticas e outros valores que variam entre uma região e outra, dando uma identidade coletiva para os diferentes lugares.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4F04B2-0D38-4A9C-81A6-D48FA1C59CA2}"/>
              </a:ext>
            </a:extLst>
          </p:cNvPr>
          <p:cNvSpPr txBox="1"/>
          <p:nvPr/>
        </p:nvSpPr>
        <p:spPr>
          <a:xfrm>
            <a:off x="1819698" y="355418"/>
            <a:ext cx="213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Região: </a:t>
            </a:r>
            <a:endParaRPr lang="pt-BR" sz="4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4A789E-01C5-4600-8727-B058DC6F9452}"/>
              </a:ext>
            </a:extLst>
          </p:cNvPr>
          <p:cNvSpPr txBox="1"/>
          <p:nvPr/>
        </p:nvSpPr>
        <p:spPr>
          <a:xfrm>
            <a:off x="1772047" y="2333578"/>
            <a:ext cx="8496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existem regiões naturais, regiões econômicas, regiões políticas, entre muitos outros tipos;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95128D5-E043-4C82-82F0-E1DC77BEE4D0}"/>
              </a:ext>
            </a:extLst>
          </p:cNvPr>
          <p:cNvSpPr txBox="1"/>
          <p:nvPr/>
        </p:nvSpPr>
        <p:spPr>
          <a:xfrm>
            <a:off x="1800151" y="3305871"/>
            <a:ext cx="8604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Richard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Hartshorne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(1899-1992), é uma construção intelectual humana, com base na filiação filosófica de Immanuel Kant; </a:t>
            </a:r>
          </a:p>
        </p:txBody>
      </p:sp>
    </p:spTree>
    <p:extLst>
      <p:ext uri="{BB962C8B-B14F-4D97-AF65-F5344CB8AC3E}">
        <p14:creationId xmlns:p14="http://schemas.microsoft.com/office/powerpoint/2010/main" val="3156268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7">
            <a:extLst>
              <a:ext uri="{FF2B5EF4-FFF2-40B4-BE49-F238E27FC236}">
                <a16:creationId xmlns:a16="http://schemas.microsoft.com/office/drawing/2014/main" id="{7E73B757-CEC2-447B-BA2C-BADFC7E89F79}"/>
              </a:ext>
            </a:extLst>
          </p:cNvPr>
          <p:cNvSpPr txBox="1"/>
          <p:nvPr/>
        </p:nvSpPr>
        <p:spPr>
          <a:xfrm rot="19435882">
            <a:off x="-2726176" y="2921169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AE7AAF2-273F-4F66-9600-49927DF8B3F2}"/>
              </a:ext>
            </a:extLst>
          </p:cNvPr>
          <p:cNvSpPr txBox="1"/>
          <p:nvPr/>
        </p:nvSpPr>
        <p:spPr>
          <a:xfrm>
            <a:off x="1991544" y="2459504"/>
            <a:ext cx="7596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 do território brasileiro</a:t>
            </a:r>
          </a:p>
        </p:txBody>
      </p:sp>
    </p:spTree>
    <p:extLst>
      <p:ext uri="{BB962C8B-B14F-4D97-AF65-F5344CB8AC3E}">
        <p14:creationId xmlns:p14="http://schemas.microsoft.com/office/powerpoint/2010/main" val="26007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3014D7D-F2F4-4BC4-BD2C-2E1A4600DD83}"/>
              </a:ext>
            </a:extLst>
          </p:cNvPr>
          <p:cNvSpPr txBox="1"/>
          <p:nvPr/>
        </p:nvSpPr>
        <p:spPr>
          <a:xfrm>
            <a:off x="1797387" y="1412776"/>
            <a:ext cx="85972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Geografia</a:t>
            </a:r>
          </a:p>
          <a:p>
            <a:pPr algn="ctr"/>
            <a:r>
              <a:rPr lang="pt-BR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pt-BR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Geográfico</a:t>
            </a:r>
          </a:p>
        </p:txBody>
      </p:sp>
    </p:spTree>
    <p:extLst>
      <p:ext uri="{BB962C8B-B14F-4D97-AF65-F5344CB8AC3E}">
        <p14:creationId xmlns:p14="http://schemas.microsoft.com/office/powerpoint/2010/main" val="2205758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61AB72-033E-4CC4-838E-97FE70028472}"/>
              </a:ext>
            </a:extLst>
          </p:cNvPr>
          <p:cNvSpPr txBox="1"/>
          <p:nvPr/>
        </p:nvSpPr>
        <p:spPr>
          <a:xfrm>
            <a:off x="3287688" y="2367171"/>
            <a:ext cx="50583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Localizando o Brasil</a:t>
            </a:r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7E73B757-CEC2-447B-BA2C-BADFC7E89F79}"/>
              </a:ext>
            </a:extLst>
          </p:cNvPr>
          <p:cNvSpPr txBox="1"/>
          <p:nvPr/>
        </p:nvSpPr>
        <p:spPr>
          <a:xfrm rot="19435882">
            <a:off x="-2726176" y="2921169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mapa da am do s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24" y="1484785"/>
            <a:ext cx="8148153" cy="50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143672" y="209048"/>
            <a:ext cx="6660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Localizando o Brasil</a:t>
            </a:r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D0B3A694-B4EB-498F-9186-E4B3A7731E7F}"/>
              </a:ext>
            </a:extLst>
          </p:cNvPr>
          <p:cNvSpPr txBox="1"/>
          <p:nvPr/>
        </p:nvSpPr>
        <p:spPr>
          <a:xfrm rot="19435882">
            <a:off x="-2726176" y="2921169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775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8463" y="288765"/>
            <a:ext cx="2836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HEMISFÉRIOS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99578" y="816075"/>
            <a:ext cx="3557384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Norte / Setentrional / Boreal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15623" y="6423476"/>
            <a:ext cx="3161571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Sul / Meridional / Austral</a:t>
            </a:r>
          </a:p>
        </p:txBody>
      </p:sp>
      <p:pic>
        <p:nvPicPr>
          <p:cNvPr id="9218" name="Picture 2" descr="Mapa-múndi político com a identificação dos países. Fonte: IBGE.">
            <a:extLst>
              <a:ext uri="{FF2B5EF4-FFF2-40B4-BE49-F238E27FC236}">
                <a16:creationId xmlns:a16="http://schemas.microsoft.com/office/drawing/2014/main" id="{02CB9BB4-6771-41C6-9EF8-2B064A0C0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382452"/>
            <a:ext cx="9540858" cy="485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A51AF3A-1622-42B0-8D61-72A5841E1432}"/>
              </a:ext>
            </a:extLst>
          </p:cNvPr>
          <p:cNvSpPr txBox="1"/>
          <p:nvPr/>
        </p:nvSpPr>
        <p:spPr>
          <a:xfrm>
            <a:off x="8678273" y="6567380"/>
            <a:ext cx="19659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Mapa-múndi político. Fonte: IBGE.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56AE9F3-5D02-473B-9C8D-83B5AFAC9E76}"/>
              </a:ext>
            </a:extLst>
          </p:cNvPr>
          <p:cNvSpPr txBox="1"/>
          <p:nvPr/>
        </p:nvSpPr>
        <p:spPr>
          <a:xfrm>
            <a:off x="1775520" y="14173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Localizando o Brasil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D625893-BD1E-4A15-9EA6-063493FD773D}"/>
              </a:ext>
            </a:extLst>
          </p:cNvPr>
          <p:cNvCxnSpPr>
            <a:cxnSpLocks/>
          </p:cNvCxnSpPr>
          <p:nvPr/>
        </p:nvCxnSpPr>
        <p:spPr>
          <a:xfrm flipH="1">
            <a:off x="1271465" y="3789040"/>
            <a:ext cx="9540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7C60FB7-2A33-493B-8F8E-9D030C549375}"/>
              </a:ext>
            </a:extLst>
          </p:cNvPr>
          <p:cNvCxnSpPr/>
          <p:nvPr/>
        </p:nvCxnSpPr>
        <p:spPr>
          <a:xfrm>
            <a:off x="5551179" y="36106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77D3387-0617-414E-9113-F5D35F8C4495}"/>
              </a:ext>
            </a:extLst>
          </p:cNvPr>
          <p:cNvCxnSpPr>
            <a:cxnSpLocks/>
            <a:endCxn id="9218" idx="0"/>
          </p:cNvCxnSpPr>
          <p:nvPr/>
        </p:nvCxnSpPr>
        <p:spPr>
          <a:xfrm flipV="1">
            <a:off x="6041893" y="1382452"/>
            <a:ext cx="0" cy="4854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F479863E-69E5-4DD9-8BEE-63A464D052AC}"/>
              </a:ext>
            </a:extLst>
          </p:cNvPr>
          <p:cNvSpPr/>
          <p:nvPr/>
        </p:nvSpPr>
        <p:spPr>
          <a:xfrm>
            <a:off x="10902944" y="3160346"/>
            <a:ext cx="1205938" cy="9006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Leste/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Oriental/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Nascente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0C39BF4-CBFA-4900-883E-A5532599A8CE}"/>
              </a:ext>
            </a:extLst>
          </p:cNvPr>
          <p:cNvSpPr/>
          <p:nvPr/>
        </p:nvSpPr>
        <p:spPr>
          <a:xfrm>
            <a:off x="292976" y="3150548"/>
            <a:ext cx="1205938" cy="9006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Oeste/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Ocidental/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Poente</a:t>
            </a:r>
          </a:p>
        </p:txBody>
      </p:sp>
      <p:sp>
        <p:nvSpPr>
          <p:cNvPr id="13" name="CaixaDeTexto 7">
            <a:extLst>
              <a:ext uri="{FF2B5EF4-FFF2-40B4-BE49-F238E27FC236}">
                <a16:creationId xmlns:a16="http://schemas.microsoft.com/office/drawing/2014/main" id="{C0929D3A-E864-499C-92F9-C7F313618039}"/>
              </a:ext>
            </a:extLst>
          </p:cNvPr>
          <p:cNvSpPr txBox="1"/>
          <p:nvPr/>
        </p:nvSpPr>
        <p:spPr>
          <a:xfrm rot="19435882">
            <a:off x="-2726176" y="2921169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9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65D4166-3F38-4FDD-8055-6641B9A16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43" y="866995"/>
            <a:ext cx="7195026" cy="54019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F985E95-ED1B-4FF8-81AC-361872F9F6D6}"/>
              </a:ext>
            </a:extLst>
          </p:cNvPr>
          <p:cNvSpPr txBox="1"/>
          <p:nvPr/>
        </p:nvSpPr>
        <p:spPr>
          <a:xfrm rot="16200000">
            <a:off x="2836132" y="3415338"/>
            <a:ext cx="17444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 ocidental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2C2AA4-8B37-4FF4-9734-E228913986A6}"/>
              </a:ext>
            </a:extLst>
          </p:cNvPr>
          <p:cNvSpPr txBox="1"/>
          <p:nvPr/>
        </p:nvSpPr>
        <p:spPr>
          <a:xfrm>
            <a:off x="2629955" y="4560780"/>
            <a:ext cx="8609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93% sul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69B271-DB94-440D-902A-7A3B052AE6F9}"/>
              </a:ext>
            </a:extLst>
          </p:cNvPr>
          <p:cNvSpPr txBox="1"/>
          <p:nvPr/>
        </p:nvSpPr>
        <p:spPr>
          <a:xfrm>
            <a:off x="2629954" y="3429000"/>
            <a:ext cx="12021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7% norte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A827B71-A46D-4F9A-8B97-655A0CCB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69" y="967823"/>
            <a:ext cx="4212205" cy="578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A124BB8-CF66-434D-B3B4-7A8B9F11A7DB}"/>
              </a:ext>
            </a:extLst>
          </p:cNvPr>
          <p:cNvSpPr txBox="1"/>
          <p:nvPr/>
        </p:nvSpPr>
        <p:spPr>
          <a:xfrm>
            <a:off x="9816771" y="2564904"/>
            <a:ext cx="16829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Centro-oriental da América do Sul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E30CDD9-05F6-497D-9490-E0E64668AD67}"/>
              </a:ext>
            </a:extLst>
          </p:cNvPr>
          <p:cNvSpPr txBox="1"/>
          <p:nvPr/>
        </p:nvSpPr>
        <p:spPr>
          <a:xfrm>
            <a:off x="1991544" y="20518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Localizando o Brasil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2E7973DE-2E6F-439D-BBB3-96B69A3ED2E4}"/>
              </a:ext>
            </a:extLst>
          </p:cNvPr>
          <p:cNvSpPr/>
          <p:nvPr/>
        </p:nvSpPr>
        <p:spPr>
          <a:xfrm flipH="1">
            <a:off x="2809760" y="2393446"/>
            <a:ext cx="702696" cy="24590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3E0678E-A856-4DB9-B4A2-C77AFB851B35}"/>
              </a:ext>
            </a:extLst>
          </p:cNvPr>
          <p:cNvSpPr/>
          <p:nvPr/>
        </p:nvSpPr>
        <p:spPr>
          <a:xfrm flipH="1">
            <a:off x="2815452" y="5249601"/>
            <a:ext cx="702696" cy="24590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eta: de Cima para Baixo 12">
            <a:extLst>
              <a:ext uri="{FF2B5EF4-FFF2-40B4-BE49-F238E27FC236}">
                <a16:creationId xmlns:a16="http://schemas.microsoft.com/office/drawing/2014/main" id="{6781C208-C2A0-49D5-85BE-21C8B0CF0477}"/>
              </a:ext>
            </a:extLst>
          </p:cNvPr>
          <p:cNvSpPr/>
          <p:nvPr/>
        </p:nvSpPr>
        <p:spPr>
          <a:xfrm>
            <a:off x="2375228" y="3458392"/>
            <a:ext cx="254726" cy="803366"/>
          </a:xfrm>
          <a:prstGeom prst="up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7">
            <a:extLst>
              <a:ext uri="{FF2B5EF4-FFF2-40B4-BE49-F238E27FC236}">
                <a16:creationId xmlns:a16="http://schemas.microsoft.com/office/drawing/2014/main" id="{A3F361D9-3C83-4A7F-9CCD-EF76ECDDB3B9}"/>
              </a:ext>
            </a:extLst>
          </p:cNvPr>
          <p:cNvSpPr txBox="1"/>
          <p:nvPr/>
        </p:nvSpPr>
        <p:spPr>
          <a:xfrm rot="19435882">
            <a:off x="-2726174" y="3142274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6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09AD1A-3439-4842-85DE-FF7F94951C91}"/>
              </a:ext>
            </a:extLst>
          </p:cNvPr>
          <p:cNvSpPr txBox="1"/>
          <p:nvPr/>
        </p:nvSpPr>
        <p:spPr>
          <a:xfrm>
            <a:off x="4007769" y="1083058"/>
            <a:ext cx="43789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Zonas climáticas da Terra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9B6B12E-F01F-40D5-81B9-35B6D5EE5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3" y="1590888"/>
            <a:ext cx="8240484" cy="48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7ADC369-96AC-4836-9A3D-FCBD82DCC9FE}"/>
              </a:ext>
            </a:extLst>
          </p:cNvPr>
          <p:cNvSpPr txBox="1"/>
          <p:nvPr/>
        </p:nvSpPr>
        <p:spPr>
          <a:xfrm>
            <a:off x="9480377" y="645333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Adaptado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2E7396-176C-4876-BB6D-23B87CCA4AA7}"/>
              </a:ext>
            </a:extLst>
          </p:cNvPr>
          <p:cNvSpPr txBox="1"/>
          <p:nvPr/>
        </p:nvSpPr>
        <p:spPr>
          <a:xfrm>
            <a:off x="1703512" y="260257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Localizando o Brasil</a:t>
            </a: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B5BDF8A2-F062-4584-91E5-67D42C0FE642}"/>
              </a:ext>
            </a:extLst>
          </p:cNvPr>
          <p:cNvSpPr txBox="1"/>
          <p:nvPr/>
        </p:nvSpPr>
        <p:spPr>
          <a:xfrm rot="19435882">
            <a:off x="-2726176" y="2921169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837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531D41A-56A7-45BD-9AE8-892173C8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759" y="611506"/>
            <a:ext cx="6062483" cy="606361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A91F1EE-D0B7-4C38-B2AB-28CF770947F4}"/>
              </a:ext>
            </a:extLst>
          </p:cNvPr>
          <p:cNvSpPr txBox="1"/>
          <p:nvPr/>
        </p:nvSpPr>
        <p:spPr>
          <a:xfrm>
            <a:off x="5476692" y="4769038"/>
            <a:ext cx="2139169" cy="3000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92%  Zona Intertropical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53C08F-A6A5-46F5-83F3-DCD5F7E2DAFB}"/>
              </a:ext>
            </a:extLst>
          </p:cNvPr>
          <p:cNvSpPr txBox="1"/>
          <p:nvPr/>
        </p:nvSpPr>
        <p:spPr>
          <a:xfrm>
            <a:off x="5476691" y="5733256"/>
            <a:ext cx="2531598" cy="2880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8%    Zona Temperada do Sul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47B78D6-5254-4CD6-AE58-068328F50516}"/>
              </a:ext>
            </a:extLst>
          </p:cNvPr>
          <p:cNvSpPr txBox="1"/>
          <p:nvPr/>
        </p:nvSpPr>
        <p:spPr>
          <a:xfrm>
            <a:off x="3863753" y="-34826"/>
            <a:ext cx="483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Localizando o Brasil</a:t>
            </a: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D5509AFA-62E3-43E5-8991-F6CE22C60651}"/>
              </a:ext>
            </a:extLst>
          </p:cNvPr>
          <p:cNvSpPr txBox="1"/>
          <p:nvPr/>
        </p:nvSpPr>
        <p:spPr>
          <a:xfrm rot="19435882">
            <a:off x="-2726176" y="2921169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4439965-2BBB-46EC-B18C-65484B4E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90" y="961754"/>
            <a:ext cx="6429207" cy="56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006E6D-EBB1-4020-8849-E2EF3ACDA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00" y="6569300"/>
            <a:ext cx="4047569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Fonte: Brasil em números 2017. Rio de Janeiro: IBGE, v. 25, 2017. p. 68-69.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2D4434-2E4F-499B-BFEF-22488D9FD415}"/>
              </a:ext>
            </a:extLst>
          </p:cNvPr>
          <p:cNvSpPr txBox="1"/>
          <p:nvPr/>
        </p:nvSpPr>
        <p:spPr>
          <a:xfrm>
            <a:off x="1487488" y="1613277"/>
            <a:ext cx="23679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Pontos extremos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5D8140F-1C78-4BB8-A5BD-3D19332C7D00}"/>
              </a:ext>
            </a:extLst>
          </p:cNvPr>
          <p:cNvGraphicFramePr>
            <a:graphicFrameLocks noGrp="1"/>
          </p:cNvGraphicFramePr>
          <p:nvPr/>
        </p:nvGraphicFramePr>
        <p:xfrm>
          <a:off x="551385" y="2028775"/>
          <a:ext cx="3969823" cy="2657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529">
                  <a:extLst>
                    <a:ext uri="{9D8B030D-6E8A-4147-A177-3AD203B41FA5}">
                      <a16:colId xmlns:a16="http://schemas.microsoft.com/office/drawing/2014/main" val="1761158930"/>
                    </a:ext>
                  </a:extLst>
                </a:gridCol>
                <a:gridCol w="1636254">
                  <a:extLst>
                    <a:ext uri="{9D8B030D-6E8A-4147-A177-3AD203B41FA5}">
                      <a16:colId xmlns:a16="http://schemas.microsoft.com/office/drawing/2014/main" val="456028904"/>
                    </a:ext>
                  </a:extLst>
                </a:gridCol>
                <a:gridCol w="1526040">
                  <a:extLst>
                    <a:ext uri="{9D8B030D-6E8A-4147-A177-3AD203B41FA5}">
                      <a16:colId xmlns:a16="http://schemas.microsoft.com/office/drawing/2014/main" val="3920845277"/>
                    </a:ext>
                  </a:extLst>
                </a:gridCol>
              </a:tblGrid>
              <a:tr h="501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Extremo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Acidente geográfico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Latitude - longitude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635320858"/>
                  </a:ext>
                </a:extLst>
              </a:tr>
              <a:tr h="501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Monte </a:t>
                      </a:r>
                      <a:r>
                        <a:rPr lang="pt-BR" sz="1200" u="none" strike="noStrike" dirty="0" err="1">
                          <a:effectLst/>
                        </a:rPr>
                        <a:t>Caburaí</a:t>
                      </a:r>
                      <a:r>
                        <a:rPr lang="pt-BR" sz="1200" u="none" strike="noStrike" dirty="0">
                          <a:effectLst/>
                        </a:rPr>
                        <a:t> (RR)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5°16'20'' N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233400921"/>
                  </a:ext>
                </a:extLst>
              </a:tr>
              <a:tr h="501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Arroio Chuí (RS)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33°45'03'' 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865280021"/>
                  </a:ext>
                </a:extLst>
              </a:tr>
              <a:tr h="501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Leste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Ponta do Seixas (PB)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34°47'30'' 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195472468"/>
                  </a:ext>
                </a:extLst>
              </a:tr>
              <a:tr h="6502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Oeste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Serra da </a:t>
                      </a:r>
                      <a:r>
                        <a:rPr lang="pt-BR" sz="1200" u="none" strike="noStrike" dirty="0" err="1">
                          <a:effectLst/>
                        </a:rPr>
                        <a:t>Contamana</a:t>
                      </a:r>
                      <a:r>
                        <a:rPr lang="pt-BR" sz="1200" u="none" strike="noStrike" dirty="0">
                          <a:effectLst/>
                        </a:rPr>
                        <a:t> (AC)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73°59'32'' 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084071757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0D18BF53-A348-4900-8C24-5DE0616D5584}"/>
              </a:ext>
            </a:extLst>
          </p:cNvPr>
          <p:cNvSpPr txBox="1"/>
          <p:nvPr/>
        </p:nvSpPr>
        <p:spPr>
          <a:xfrm>
            <a:off x="2395498" y="4765014"/>
            <a:ext cx="2223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IBGE – 2000 (www.ibge.Gov.br)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06F767-A810-4B6E-9E95-29D427D298DC}"/>
              </a:ext>
            </a:extLst>
          </p:cNvPr>
          <p:cNvSpPr txBox="1"/>
          <p:nvPr/>
        </p:nvSpPr>
        <p:spPr>
          <a:xfrm>
            <a:off x="3503712" y="80951"/>
            <a:ext cx="5591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Extensão e dimensões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eta: da Esquerda para a Direita 1">
            <a:extLst>
              <a:ext uri="{FF2B5EF4-FFF2-40B4-BE49-F238E27FC236}">
                <a16:creationId xmlns:a16="http://schemas.microsoft.com/office/drawing/2014/main" id="{FA99BCFE-D492-4EBA-82DA-4F55E0C8824F}"/>
              </a:ext>
            </a:extLst>
          </p:cNvPr>
          <p:cNvSpPr/>
          <p:nvPr/>
        </p:nvSpPr>
        <p:spPr>
          <a:xfrm>
            <a:off x="7263448" y="2617806"/>
            <a:ext cx="1072136" cy="366004"/>
          </a:xfrm>
          <a:prstGeom prst="leftRightArrow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eta: da Esquerda para a Direita 9">
            <a:extLst>
              <a:ext uri="{FF2B5EF4-FFF2-40B4-BE49-F238E27FC236}">
                <a16:creationId xmlns:a16="http://schemas.microsoft.com/office/drawing/2014/main" id="{1E2DED27-9505-4775-B625-99D82B0D116D}"/>
              </a:ext>
            </a:extLst>
          </p:cNvPr>
          <p:cNvSpPr/>
          <p:nvPr/>
        </p:nvSpPr>
        <p:spPr>
          <a:xfrm rot="4837175">
            <a:off x="5828180" y="3598632"/>
            <a:ext cx="2870535" cy="365606"/>
          </a:xfrm>
          <a:prstGeom prst="leftRightArrow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7">
            <a:extLst>
              <a:ext uri="{FF2B5EF4-FFF2-40B4-BE49-F238E27FC236}">
                <a16:creationId xmlns:a16="http://schemas.microsoft.com/office/drawing/2014/main" id="{E0E3ECA4-46C2-4B90-AC50-0BFCAC24389A}"/>
              </a:ext>
            </a:extLst>
          </p:cNvPr>
          <p:cNvSpPr txBox="1"/>
          <p:nvPr/>
        </p:nvSpPr>
        <p:spPr>
          <a:xfrm rot="19435882">
            <a:off x="-2726176" y="2921169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494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B563B9F-B417-451E-B539-3AFEA602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4" y="853440"/>
            <a:ext cx="11631366" cy="591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1C8F843-B242-41C6-B69B-297D7CC2443F}"/>
              </a:ext>
            </a:extLst>
          </p:cNvPr>
          <p:cNvSpPr/>
          <p:nvPr/>
        </p:nvSpPr>
        <p:spPr>
          <a:xfrm>
            <a:off x="6372469" y="4442725"/>
            <a:ext cx="308006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Brasil: 5º maior em extensão.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3243D5-1AB7-4037-B9CD-AE8105354259}"/>
              </a:ext>
            </a:extLst>
          </p:cNvPr>
          <p:cNvSpPr txBox="1"/>
          <p:nvPr/>
        </p:nvSpPr>
        <p:spPr>
          <a:xfrm>
            <a:off x="184034" y="5925721"/>
            <a:ext cx="557588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00FF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Brasil: 8.515.767,049 km² – IBGE – 23/01/2013</a:t>
            </a: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B8C122B2-C03F-4F8D-A0B8-5BF9D95F150B}"/>
              </a:ext>
            </a:extLst>
          </p:cNvPr>
          <p:cNvSpPr txBox="1"/>
          <p:nvPr/>
        </p:nvSpPr>
        <p:spPr>
          <a:xfrm rot="19435882">
            <a:off x="-2726176" y="2921169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A91F1EE-D0B7-4C38-B2AB-28CF770947F4}"/>
              </a:ext>
            </a:extLst>
          </p:cNvPr>
          <p:cNvSpPr txBox="1"/>
          <p:nvPr/>
        </p:nvSpPr>
        <p:spPr>
          <a:xfrm>
            <a:off x="1999380" y="4094848"/>
            <a:ext cx="1945188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92%  Zona Intertropical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53C08F-A6A5-46F5-83F3-DCD5F7E2DAFB}"/>
              </a:ext>
            </a:extLst>
          </p:cNvPr>
          <p:cNvSpPr txBox="1"/>
          <p:nvPr/>
        </p:nvSpPr>
        <p:spPr>
          <a:xfrm>
            <a:off x="1999380" y="4633398"/>
            <a:ext cx="2341428" cy="28209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8%    Zona Temperada do Sul </a:t>
            </a:r>
          </a:p>
        </p:txBody>
      </p:sp>
      <p:cxnSp>
        <p:nvCxnSpPr>
          <p:cNvPr id="4" name="Conector reto 3"/>
          <p:cNvCxnSpPr/>
          <p:nvPr/>
        </p:nvCxnSpPr>
        <p:spPr>
          <a:xfrm flipV="1">
            <a:off x="609600" y="4490512"/>
            <a:ext cx="11170920" cy="3073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6109617" y="563880"/>
            <a:ext cx="0" cy="52954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eta para a Direita 16"/>
          <p:cNvSpPr/>
          <p:nvPr/>
        </p:nvSpPr>
        <p:spPr>
          <a:xfrm flipH="1">
            <a:off x="4142688" y="1408103"/>
            <a:ext cx="187289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País ocidental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730801" y="3477262"/>
            <a:ext cx="1804879" cy="244337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7% setentrional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730801" y="3845552"/>
            <a:ext cx="1804879" cy="216783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93% setentrional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441960" y="3764064"/>
            <a:ext cx="11338560" cy="2831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2287641" y="61629"/>
            <a:ext cx="7455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Brasil: extensão e localização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E7AAF2-273F-4F66-9600-49927DF8B3F2}"/>
              </a:ext>
            </a:extLst>
          </p:cNvPr>
          <p:cNvSpPr txBox="1"/>
          <p:nvPr/>
        </p:nvSpPr>
        <p:spPr>
          <a:xfrm>
            <a:off x="2039815" y="1674054"/>
            <a:ext cx="7596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Formação geoeconômica do território brasileiro</a:t>
            </a:r>
          </a:p>
        </p:txBody>
      </p:sp>
    </p:spTree>
    <p:extLst>
      <p:ext uri="{BB962C8B-B14F-4D97-AF65-F5344CB8AC3E}">
        <p14:creationId xmlns:p14="http://schemas.microsoft.com/office/powerpoint/2010/main" val="39861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63848" y="319996"/>
            <a:ext cx="72152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Tratado de Tordesilhas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tordesilh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3" y="185084"/>
            <a:ext cx="4946793" cy="65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on Regium on Twitter: &quot;O próprio Tratado de Tordesilhas havia sido  assinado em 1494, seis anos antes da chegada do português. O referido  tratado dividia as terras descobertas e a serem descobertas">
            <a:extLst>
              <a:ext uri="{FF2B5EF4-FFF2-40B4-BE49-F238E27FC236}">
                <a16:creationId xmlns:a16="http://schemas.microsoft.com/office/drawing/2014/main" id="{7238DBB9-5246-41EB-8D8D-48F1E7011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22" y="1366436"/>
            <a:ext cx="6910985" cy="48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51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8535" y="164168"/>
            <a:ext cx="708193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GEOGRAFIA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do grego “descrição da Terra”;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ciência que estuda a </a:t>
            </a: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natureza, o</a:t>
            </a:r>
          </a:p>
          <a:p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homem e suas inter-relações.</a:t>
            </a:r>
          </a:p>
        </p:txBody>
      </p:sp>
      <p:sp>
        <p:nvSpPr>
          <p:cNvPr id="3" name="Chave esquerda 2"/>
          <p:cNvSpPr/>
          <p:nvPr/>
        </p:nvSpPr>
        <p:spPr>
          <a:xfrm>
            <a:off x="5735960" y="4005064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baixo 3"/>
          <p:cNvSpPr/>
          <p:nvPr/>
        </p:nvSpPr>
        <p:spPr>
          <a:xfrm>
            <a:off x="5002734" y="2444507"/>
            <a:ext cx="1466452" cy="2050323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71229" y="4504407"/>
            <a:ext cx="552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PRODUZIDO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160F4C-2712-48B4-AD8C-FA0A107EA4EB}"/>
              </a:ext>
            </a:extLst>
          </p:cNvPr>
          <p:cNvSpPr txBox="1"/>
          <p:nvPr/>
        </p:nvSpPr>
        <p:spPr>
          <a:xfrm>
            <a:off x="1953886" y="5402543"/>
            <a:ext cx="8451228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Estudo das relações entre sociedade e natureza, além da análise dos arranjos espaciais que derivam desse processo interativo.</a:t>
            </a:r>
          </a:p>
        </p:txBody>
      </p:sp>
    </p:spTree>
    <p:extLst>
      <p:ext uri="{BB962C8B-B14F-4D97-AF65-F5344CB8AC3E}">
        <p14:creationId xmlns:p14="http://schemas.microsoft.com/office/powerpoint/2010/main" val="3741229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4564" y="824267"/>
            <a:ext cx="11096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terra deveria ser possuída pelos que nela moravam e trabalhavam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 POSSIDETIS.</a:t>
            </a:r>
          </a:p>
        </p:txBody>
      </p:sp>
      <p:pic>
        <p:nvPicPr>
          <p:cNvPr id="1026" name="Picture 2" descr="Tratado de Madri: o que foi, contexto e consequências - Cola da Web">
            <a:extLst>
              <a:ext uri="{FF2B5EF4-FFF2-40B4-BE49-F238E27FC236}">
                <a16:creationId xmlns:a16="http://schemas.microsoft.com/office/drawing/2014/main" id="{E4142F96-42A1-45DF-9424-C411636F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4" y="2189853"/>
            <a:ext cx="5280834" cy="429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310DA59-99B8-45B5-86C8-B817AAB95A4A}"/>
              </a:ext>
            </a:extLst>
          </p:cNvPr>
          <p:cNvSpPr txBox="1"/>
          <p:nvPr/>
        </p:nvSpPr>
        <p:spPr>
          <a:xfrm>
            <a:off x="248160" y="6456557"/>
            <a:ext cx="743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Aumento do território colonial brasileiro após o Tratado de Madri.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FFC4D2-669E-49C3-9184-2C9A7D182373}"/>
              </a:ext>
            </a:extLst>
          </p:cNvPr>
          <p:cNvSpPr txBox="1"/>
          <p:nvPr/>
        </p:nvSpPr>
        <p:spPr>
          <a:xfrm>
            <a:off x="1747911" y="116381"/>
            <a:ext cx="7434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TRATADO DE MADRI - 1750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4" descr="tordesilhas">
            <a:extLst>
              <a:ext uri="{FF2B5EF4-FFF2-40B4-BE49-F238E27FC236}">
                <a16:creationId xmlns:a16="http://schemas.microsoft.com/office/drawing/2014/main" id="{8DD64E61-5DD9-433F-BB5F-5372660E4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28" y="1393778"/>
            <a:ext cx="5884981" cy="506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222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07568" y="1514053"/>
            <a:ext cx="925252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33CCCC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Zona da Mata Nordestina : cana-de-açúcar/cacau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Amazônia : drogas do sertão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Sudeste / GO / MT : mineração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Sertão Nordestino : pecuária extensiva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Pampas : pecuária extensiva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Amazônia Ocidental : borracha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Sudeste: café/indústria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52443"/>
            <a:ext cx="11968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É possível traçar um paralelo com os principais ciclos econômicos:</a:t>
            </a:r>
          </a:p>
        </p:txBody>
      </p:sp>
      <p:sp>
        <p:nvSpPr>
          <p:cNvPr id="5" name="Retângulo 4"/>
          <p:cNvSpPr/>
          <p:nvPr/>
        </p:nvSpPr>
        <p:spPr>
          <a:xfrm>
            <a:off x="983432" y="121441"/>
            <a:ext cx="9252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PRINCIPAIS EIXOS DE OCUPAÇÃO E EXPANSÃO DO TERRITÓRIO</a:t>
            </a: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14F2C62E-C284-4BA6-BDEE-9E31A52FEE03}"/>
              </a:ext>
            </a:extLst>
          </p:cNvPr>
          <p:cNvSpPr txBox="1"/>
          <p:nvPr/>
        </p:nvSpPr>
        <p:spPr>
          <a:xfrm rot="19435882">
            <a:off x="-2726176" y="2921169"/>
            <a:ext cx="176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3E3FF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Profº</a:t>
            </a: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E3E3FF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Evandro Luiz </a:t>
            </a:r>
            <a:r>
              <a:rPr kumimoji="0" lang="pt-B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3E3FF">
                    <a:lumMod val="10000"/>
                    <a:alpha val="20000"/>
                  </a:srgbClr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Casetta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E3E3FF">
                  <a:lumMod val="10000"/>
                  <a:alpha val="20000"/>
                </a:srgbClr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266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20D4830-96CF-4938-974E-11ECC738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0" y="607279"/>
            <a:ext cx="5223802" cy="564344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0237236-1E54-462B-91BB-0FAE5D36E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862" y="607279"/>
            <a:ext cx="5225942" cy="564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66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F0EB8C6-E2B4-4AD2-B167-EA52FBB60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83" y="239712"/>
            <a:ext cx="5887916" cy="63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32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733522" y="586063"/>
            <a:ext cx="10636844" cy="81609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modelo primário-exportador de </a:t>
            </a:r>
            <a:r>
              <a:rPr lang="pt-BR" altLang="pt-BR" sz="3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ocupação territorial baseado em </a:t>
            </a:r>
            <a:r>
              <a:rPr lang="pt-BR" altLang="pt-BR" sz="3600" b="1" u="sng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economias de arquipélago 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 em:</a:t>
            </a:r>
            <a:r>
              <a:rPr lang="pt-BR" alt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6804A2-5A2C-478E-9424-BD1707D66F36}"/>
              </a:ext>
            </a:extLst>
          </p:cNvPr>
          <p:cNvSpPr txBox="1"/>
          <p:nvPr/>
        </p:nvSpPr>
        <p:spPr>
          <a:xfrm>
            <a:off x="733522" y="2053256"/>
            <a:ext cx="743803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concentração populacional periférica;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B3B484-EDD8-4723-9F34-A8A84E66A0C9}"/>
              </a:ext>
            </a:extLst>
          </p:cNvPr>
          <p:cNvSpPr txBox="1"/>
          <p:nvPr/>
        </p:nvSpPr>
        <p:spPr>
          <a:xfrm>
            <a:off x="733522" y="2677446"/>
            <a:ext cx="743803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interior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despovoado;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58378B1-485A-4C28-A126-A2EF0BCA6F80}"/>
              </a:ext>
            </a:extLst>
          </p:cNvPr>
          <p:cNvSpPr txBox="1"/>
          <p:nvPr/>
        </p:nvSpPr>
        <p:spPr>
          <a:xfrm>
            <a:off x="733522" y="3321158"/>
            <a:ext cx="743803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 ilhas populacionais no interior;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B541AA0-5768-4251-9F7E-3ADEE2CF77E1}"/>
              </a:ext>
            </a:extLst>
          </p:cNvPr>
          <p:cNvSpPr txBox="1"/>
          <p:nvPr/>
        </p:nvSpPr>
        <p:spPr>
          <a:xfrm>
            <a:off x="760818" y="3964870"/>
            <a:ext cx="743803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falta ou frágil  conexão entre os polos.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56BE5D2-A97F-4EB7-87AB-329853D57C60}"/>
              </a:ext>
            </a:extLst>
          </p:cNvPr>
          <p:cNvSpPr/>
          <p:nvPr/>
        </p:nvSpPr>
        <p:spPr>
          <a:xfrm>
            <a:off x="682934" y="4700646"/>
            <a:ext cx="10826132" cy="1663355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Essa distribuição </a:t>
            </a: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mantém até a metade do século XX  </a:t>
            </a: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colaborando para a construção de um </a:t>
            </a: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território desequilibrado</a:t>
            </a: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7863840" y="2125286"/>
            <a:ext cx="4130040" cy="2391744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Desintegração territorial: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primário-exportadora (até 1930)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Fraco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mercado interno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Isolamento regional</a:t>
            </a:r>
          </a:p>
        </p:txBody>
      </p:sp>
      <p:sp>
        <p:nvSpPr>
          <p:cNvPr id="3" name="Seta para a Direita 2"/>
          <p:cNvSpPr/>
          <p:nvPr/>
        </p:nvSpPr>
        <p:spPr>
          <a:xfrm flipH="1">
            <a:off x="6598920" y="3065513"/>
            <a:ext cx="1264920" cy="484632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3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3458" y="1729692"/>
            <a:ext cx="11470511" cy="1068446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t-BR" alt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industrialização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altLang="pt-BR" sz="3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modernização do campo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pós II GM se tornam principais fatores que  </a:t>
            </a:r>
            <a:r>
              <a:rPr lang="pt-BR" altLang="pt-BR" sz="36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reorganizaram o espaço brasileiro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CCA743-3D1F-4F68-8A32-BF7E26AA9B5A}"/>
              </a:ext>
            </a:extLst>
          </p:cNvPr>
          <p:cNvSpPr txBox="1"/>
          <p:nvPr/>
        </p:nvSpPr>
        <p:spPr>
          <a:xfrm>
            <a:off x="660534" y="2251619"/>
            <a:ext cx="7438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integração do mercado nacional;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470C4E-F400-4513-A67A-4EC997FCA5F2}"/>
              </a:ext>
            </a:extLst>
          </p:cNvPr>
          <p:cNvSpPr txBox="1"/>
          <p:nvPr/>
        </p:nvSpPr>
        <p:spPr>
          <a:xfrm>
            <a:off x="660534" y="2944389"/>
            <a:ext cx="98104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nova distribuição da divisão territorial do trabalho;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AE43901-BB5E-4248-8C88-7C670488981D}"/>
              </a:ext>
            </a:extLst>
          </p:cNvPr>
          <p:cNvSpPr txBox="1"/>
          <p:nvPr/>
        </p:nvSpPr>
        <p:spPr>
          <a:xfrm>
            <a:off x="660534" y="3965466"/>
            <a:ext cx="109655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confirmam os desequilíbrios de desenvolvimento regionais;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C60964B-F30E-4599-AC0E-FDB015DBABDF}"/>
              </a:ext>
            </a:extLst>
          </p:cNvPr>
          <p:cNvSpPr/>
          <p:nvPr/>
        </p:nvSpPr>
        <p:spPr>
          <a:xfrm>
            <a:off x="613458" y="5188935"/>
            <a:ext cx="10332045" cy="13308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necessidade de regionalização espacial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591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cap-3aregionalizaoeasdivisesregionaisnobrasil-7anodoefii-120206083111-phpapp01/95/iecj-cap-3-a-regionalizao-e-as-divises-regionais-no-brasil-7-ano-do-efii-14-728.jpg?cb=13285394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1" y="213466"/>
            <a:ext cx="10529887" cy="64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76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7648" y="417811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NATURAL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18911" y="5661248"/>
            <a:ext cx="7981544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GEOGRÁFICO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11724" y="232239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AÇÃO ANTRÓPICA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71764" y="3986524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MODIFICAÇÃO</a:t>
            </a:r>
          </a:p>
        </p:txBody>
      </p:sp>
      <p:sp>
        <p:nvSpPr>
          <p:cNvPr id="7" name="Seta para baixo 3">
            <a:extLst>
              <a:ext uri="{FF2B5EF4-FFF2-40B4-BE49-F238E27FC236}">
                <a16:creationId xmlns:a16="http://schemas.microsoft.com/office/drawing/2014/main" id="{DA0A1EE0-08AF-49DB-ADED-C5A3A31E783D}"/>
              </a:ext>
            </a:extLst>
          </p:cNvPr>
          <p:cNvSpPr/>
          <p:nvPr/>
        </p:nvSpPr>
        <p:spPr>
          <a:xfrm>
            <a:off x="5591945" y="4826517"/>
            <a:ext cx="448531" cy="70788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ta para baixo 3">
            <a:extLst>
              <a:ext uri="{FF2B5EF4-FFF2-40B4-BE49-F238E27FC236}">
                <a16:creationId xmlns:a16="http://schemas.microsoft.com/office/drawing/2014/main" id="{D34BD6D6-CCCE-41FC-8D03-7989520D6413}"/>
              </a:ext>
            </a:extLst>
          </p:cNvPr>
          <p:cNvSpPr/>
          <p:nvPr/>
        </p:nvSpPr>
        <p:spPr>
          <a:xfrm>
            <a:off x="5591945" y="3153162"/>
            <a:ext cx="448531" cy="70788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ta para baixo 3">
            <a:extLst>
              <a:ext uri="{FF2B5EF4-FFF2-40B4-BE49-F238E27FC236}">
                <a16:creationId xmlns:a16="http://schemas.microsoft.com/office/drawing/2014/main" id="{10791952-4CC1-4E7D-BE9D-C5F496DA3F6D}"/>
              </a:ext>
            </a:extLst>
          </p:cNvPr>
          <p:cNvSpPr/>
          <p:nvPr/>
        </p:nvSpPr>
        <p:spPr>
          <a:xfrm>
            <a:off x="5575462" y="1496978"/>
            <a:ext cx="448531" cy="70788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47839" y="39145"/>
            <a:ext cx="8485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NATURAL: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é a natureza como tal,</a:t>
            </a:r>
          </a:p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sem sofrer intervenção do homem.</a:t>
            </a:r>
            <a:endParaRPr lang="pt-BR" sz="3200" dirty="0"/>
          </a:p>
        </p:txBody>
      </p:sp>
      <p:pic>
        <p:nvPicPr>
          <p:cNvPr id="1034" name="Picture 10" descr="SETE_QUEDAS_2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114269"/>
            <a:ext cx="40767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bemdito.com.br/upload/images/2016/Janeiro/16/1469844_1428791570686005_34413853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68" y="3861048"/>
            <a:ext cx="4031158" cy="292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98" y="3861048"/>
            <a:ext cx="4076700" cy="292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3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63" y="745678"/>
            <a:ext cx="3062100" cy="295232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668" y="730424"/>
            <a:ext cx="3062100" cy="29348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861047"/>
            <a:ext cx="3038654" cy="29246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419" y="3754337"/>
            <a:ext cx="3098544" cy="29333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00" y="3771969"/>
            <a:ext cx="4172202" cy="29504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68" y="670842"/>
            <a:ext cx="3308728" cy="313548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3639B72-529D-4455-BC61-84593B1FEAA1}"/>
              </a:ext>
            </a:extLst>
          </p:cNvPr>
          <p:cNvSpPr txBox="1"/>
          <p:nvPr/>
        </p:nvSpPr>
        <p:spPr>
          <a:xfrm>
            <a:off x="125176" y="0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Ação antrópica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DE73B11-306C-4FE1-8626-344DA8C61EA8}"/>
              </a:ext>
            </a:extLst>
          </p:cNvPr>
          <p:cNvSpPr txBox="1"/>
          <p:nvPr/>
        </p:nvSpPr>
        <p:spPr>
          <a:xfrm>
            <a:off x="3879384" y="11776"/>
            <a:ext cx="414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ransformação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720441" y="119281"/>
            <a:ext cx="4347961" cy="523220"/>
          </a:xfrm>
          <a:prstGeom prst="rect">
            <a:avLst/>
          </a:prstGeom>
          <a:solidFill>
            <a:srgbClr val="FF0000"/>
          </a:solidFill>
          <a:ln w="76200">
            <a:solidFill>
              <a:srgbClr val="19D719"/>
            </a:solidFill>
          </a:ln>
          <a:effectLst>
            <a:glow rad="228600">
              <a:srgbClr val="19D719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82550"/>
          </a:sp3d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ESPAÇO GEOGRÁFICO</a:t>
            </a:r>
          </a:p>
        </p:txBody>
      </p:sp>
      <p:sp>
        <p:nvSpPr>
          <p:cNvPr id="13" name="Seta em Curva para Cima 12"/>
          <p:cNvSpPr/>
          <p:nvPr/>
        </p:nvSpPr>
        <p:spPr>
          <a:xfrm>
            <a:off x="3271308" y="541309"/>
            <a:ext cx="1216152" cy="265239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em Curva para Cima 13"/>
          <p:cNvSpPr/>
          <p:nvPr/>
        </p:nvSpPr>
        <p:spPr>
          <a:xfrm>
            <a:off x="7038988" y="615315"/>
            <a:ext cx="1216152" cy="265239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-S6Yj7DfwGro/ThnbmoSz_TI/AAAAAAAAAL4/G12Jpz7Uz88/s1600/vistageralgua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78" y="395625"/>
            <a:ext cx="4093939" cy="29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sultado de imagem para 7 quedas de igua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704207"/>
            <a:ext cx="4529606" cy="29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TE_QUEDAS_2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19" y="395625"/>
            <a:ext cx="40767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212976"/>
            <a:ext cx="4160461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5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29965" y="134380"/>
            <a:ext cx="8379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Portanto</a:t>
            </a: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ESPAÇO GEOGRÁFICO: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42848" y="736790"/>
            <a:ext cx="8353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Abrange os seres humanos, mais as alterações realizadas por eles na natureza;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é o espaço (meio natural) transformado e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permanentemente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construído, produzido pela ação do homem, portanto fruto das relações sociedade-espaço. </a:t>
            </a:r>
          </a:p>
        </p:txBody>
      </p:sp>
      <p:sp>
        <p:nvSpPr>
          <p:cNvPr id="5" name="AutoShape 2" descr="data:image/jpeg;base64,/9j/4AAQSkZJRgABAQAAAQABAAD/2wCEAAkGBxQTEhUUExQWFRUXGB0bGBYYGBwcGBwcGBUYGRoYGBoYHSggHRolHBsXIjEhJSkrLi4uFx8zODMsNygtLisBCgoKDQwMDwwMDywZFBksKyw3Kyw3KysrNys3Kyw3NysrKysrKysrKywrKyssKysrKysrKysrKysrKysrKysrK//AABEIAMMBAwMBIgACEQEDEQH/xAAcAAABBQEBAQAAAAAAAAAAAAAFAAIEBgcDAQj/xAA/EAACAQMDAgQEAwcDAgUFAAABAhEAAyEEEjEFQQYiUWETMnGBB5GhFEJSscHR8CMzYnLhFSRDgvFTkqKywv/EABYBAQEBAAAAAAAAAAAAAAAAAAABAv/EABYRAQEBAAAAAAAAAAAAAAAAAAARAf/aAAwDAQACEQMRAD8A22vK9rygVKa8JqPdv/Wg6tcphuVGaWMT967i3PPFEdJxzXh55r3YKa5EUD/iUmOfrUB9R6E4+9dlunbkEEc+lUdmG4TUW2uT74BqUjc/nXLT4gHnNB3tjt6V1mmExXO7czA5qDvNeTUYlu/HtXNrhmgmzXs1wRvvT91B0r2mg16DRXteV7XlB7Smm141EPr2mKadNFI0hSpUHteUppCg9NMNPppoHpxSr1OK8oGV5XteCiGvxUC8CST6e/51PuICM1GvJA7VRx0zTwQRUtD+lQremUTyD7HH5V20ckZx7fSgfqtTsE8+1Rv2wt+6B/PIqc0Y4qLqGEiBuPtzQM0VvMnk4P8A2qTqLwUSRiuSoewyc5P5/SovU7jAgbeeG9Dxn0oPVvfD2yZUgySeP+1cTrVFwtvB2iInHE/nxVe1epY22LDcMggH8gP70B6Frl+L5uC68n0g/eiNNtawKu5yQYmI4HoK90GoDy3E9iRMD6UI6hqw5FlS0uRlf1A9FA5NTtAVtxbhVOMD+dFTr1wjiOR+tRviMZDDtz+uK91lwQAWC+YCf7e/FCdKzGfNuCk5PpJgY5NATY4lcHuDzH/x2qVavAjn+9R9PeUifUD9exrmbRDCD9KCf967IcVEtP2MT6V2D5j6VB2pV5SoPaaa9rw0CNeg0wyBmng0Hop1MNKaBxpoavN1clfzEZoJBNMZqa7QD+lM30EtOKVeWTgUqKYabuprt+dQzchh60RL1F0ASTFDtQeHxz3/AEiul27M/WuGoJmRxIj0+9UTNLBE4nvUkYoQmqCsSREwKde6oGICSQTtmBE/Unigkam6TAAnPqJ9Ki6EsXJP8RBP0Pv2pqrJDKpgzJ+3GeM110O5l3Mu0yZXPrM/WgKbQPpUXqFubZkwO/07zXZW3cwRT7tuVK+oqDNvG4+AhAI2kYEZ5kiSIB7+tUXR9ShioVY3TLSTMCBI7fatl8SdOD6ZhiV825xIkRLR3xPNYYqQ5gx5sR/KDVRedP19lVriIS5BXPAaR9wORyOKia/U6qEe/dO1mEhPmQHjGCRExz+dTuidLcWPiQygHc0nDR8qJHEsZn3qP1TR3HVwBsW3AZf/AFCSf9wEiWXJA+8VRDv3LhUOjfFLsu0HcH3KNvckSZXiBjtFXnwnpHFpkb5wAGycMWaR6cZkUJ8JdOttB2nckEefy8dwQO/b3q/WLEKDHmifvHBioqJrtCJkYHLRgnET6TXj3Y5I24IMnt6VMLbljjOftk/aqxe1jqBmQV3NxEBtqsv9ftRFnRgfMP096fauq3ymexrhonMA9jH+Yrs1pQwbiipINNZczTqVQeg00jvSYd6UzxQec16oiubcnOPSnqaDy9kRXFLsCScd69uXvNtBzEk1G0zypnALGqJSPMkDn9cUx3IfvO3NdEYEY/yKgXtX5m5Epj6zFBPuzGKZcaCIqPq+qpa27jkj9fT6mhd7rSEsGDDAge/HagtVrgUqj9Jv/Eso/qP6xXlRQ1rlxiSqiBgT39aebozjPeuiahQoz2FRtTqUBxk9/TAqsh+t1QttAMEDkz69o5qVa1UJ5pge09uTQvUAkg7uGM9x9G9SPbHFduk64srKw2uZAQHJAECJ/wAFUCPEvVFDIJIDAEtMSD6KMmPrT+nXgSCgGCAixgD1P/LHegvWtRsuMjFCTE7SCUjJzEkxVo6DYt7VfG5Yx/xjyk/3oLFp2MgEcj9QKk3WA9Jrleu7QCMn/O9AVu3irE4k4JnAb+naoqw23k4xUgioHTQQsEyR39u1Sbg3YmB3jkyOAe1AG8Qam6xNmwgub0KvJhVmRLH2HbkzWCaJP9aHmRcCyDgS0Fq+lVQAQBAr561WnX9quKTtHxnUNgxLETnFBsOnsm2nwWyFIVCR8xjBIHPl5qneLUFpxslWcb23HlvMVJV+BH2wO9W3w5q5Vfj/ADjYEb+IFcYk55BPBoP400Srca65DuqyA+2DLQq7Z+UTHH7lVA3TMbd7TCzvm5l8D4Z8smSJ9hHfORmtN6ffDopBDAjkcH6Vm/hu1uKuy/CuAOWOSpLIB8QE4BAkR9eJo54G67vJskCdnxbYCFYQuRGTkyCZ/wCVQF9JrWG/dLLLAEehYgST3ER9xQ/U6HcLQY5QuYGPKTC/UCRUzqtybd22syUaIAlcAz+o5p3RmLKgbJAKsQCMqxH24/WqJHT7m35mGMH05OBRR1DDPH+RQB76OVZSAC/PZlDR/M8UfU4+1RTkxTprhbuSTXUVA6ai37otkHMExETE9/pUihvV7ptrvH+SKCVccTII+5oN1TxAEcKIncFiQSQeSI/zFVPq3XPghWz8OYcgS1uZErOCO8e1VfS6v41wG27tuLEFyOE9TAyeYqo2S3dEseRMe5JifpihXVtXs+ILZOOAOJAl5+xH5GhFjrVsNBJZhcBLjAHlyYHaefvVU6n4mNpALUiXZ+QcljIbvEY571RfdX4hSxbEMHxggyQdo+YehP8AOqp1LxIzsxc7THAYQBPaO/tVA1vUzwCIZp9xPYd+9Rv/ABA7yswC3p745qC5ajqVxgVBLZkDdxAEH6RXt7qABUKxfyjhjjuQD6TVUW4yOJaOY/UZFOJdAjgkSTg+3J9wf6VR9EeEb+/R2XiJXjn940qjfh8Z6dpv+j/+mpVloFudNvi2xZmPMKIJPPNRtLaLZUliDJB7+XIH+dqt2m1e9RIgnsf+1BOs3mtK5g25AAYQR2PHrzVZDv2glQrKRtYA9gA3ceveh1++bemd1PmS8V3eskyB6iD9qHdQ8SPkJlSDuxkNkYHpzUV7ty5o7iSSWAYTOIJkADg95qgTaMXVuBDKOGhjIYcZzu5/mDV46f1ZNytuALhogSBB4YiAT2rNUgXgqufIVK7uGYQfPB4/Orh07q/xFS2lo27l4kkqdpXIO4CM53eU+1BeunO2wbzkiZExnmfeu6WkdlKOCQZJBkYx27TVZGoO1luFgDA3Kct9RyPQiiHS3Cu6buFHAwCeAfUkYn2oLSi+vNPWRM+v9KH6TUKW2DBQDHpNTGvD1E/Wop5asA1JP7VcED/fcgz/AMzK88Yj71vkjmcVgyZ1V1pOxblwgkHaBvJgj0JOCfWiND6Do7qXVDOu4Gdh4CHAKkAywnaJOdpoz4r0BbT39pG5tp3HtDCFB7Y7+pNStF1aw9sOpB5KgDOCeBVf8beLFXTsqKS7iFwCoGCxaeIH60BHUdNKqryzeXzJMYyxgjEj6SQPeq50x2t6yz5NtsqFDOx+IGVPMgAweASc5DcxAP6Pq6m5aRNzo1lYIyARtHmx5eeeDVV8Y3nnRPFvfvDAnkQQQI989+PrVFw6jqP9xpddyARthhyWaR32DH2oR4Z8RKcttSVnbG0qAYJYkSxzEgH5aOa24nw2ZjEAkFuAAJJ5grH8qzLUbhcQsGHxCjkDP73lUn92EIxQaRruoW1+EiEEsPKVGBJMT2XgwOTBoymokRInvB7xWQ6LVOdUbe5grMCMzGw4C5Ed/wBK0AXSNvMiJB7+URPvUBy1Ib2PYmpVt6rfUtYZVlMwPl/qak2uoygY+UngUE7/AMUXeUzPqf1oZ17XggqGG0Zjkn1oL1XWlZdgQvLGBwO/rQ61rkcbyYMj8mgA1QG8Y6u2Lao2BcBAzAkxGYqqNY/YrlsG5ut5P+mZImVYDd7xmrF48sm5ZR1AYW90j0kqAT+tAOu3j7BVAUnbDEcjvzI/WhiRoutkKWDwxO0D+IcyZ9scUPt6523G5BU+X6d8Ac4ET70H0VyCSB/hxFTb+phdn0BAgAFcTjkkd/rUV01NsNva2Itqe+TJ9f6CounYGSf8wT/SuDdQOxkEAMPTuK42bmKAhfJkH1Aijt+0WWzJJAmRGAZwB9fSo2i6RcuraaY3EbBHzAbs/SVI+4rSfD/QUax5llyyMBMCVmI+1EXzwXZ2aKwsRCn8txI/SlU/pCAWUAEADj7mlUaZtpusai+4AYAETKeUY/iPap3iG8BYKDbCgLuJ82/2nn61RLHXG03xEtkSRExPuSD+lRLmruX2Z7txvKsyPbjHFaZd9S2zYw5gwJ78Sf1ot0Tr6W7b2rqQwkq55gycYjH9ap/7XvBEzH+CK5a6+wbGYWMnIBx37VAQ6hqkW8SvmBPJE4b29h/Krj0XU6ewTcN0uoEyYChiQAFnMkfyrPdCCxEXPOrCCTgbTn6xVjvaabaG4gZT5lyUUDcQZBEQZBFUWlNtu5cd4MKWChgVk5iR3OP1qVY6gjAXCArtAfYcDuO+I981TPDdhgGa2obMT80beYB78ZNWro2g3m95zudRKgDMj2kSBMeuaAnf1V5Xtvbgi4dmScryGPYHbifcetS+lPKncWME7S0rI7DjMZE+1DdX0tXshFkMu0gyQPJBG0yAJ4qRo9Q1wsNsMGEhtw8hGVk8nkAj2oB3izrJtEF9xUD5VJ5/iB4I/tWcXb7KpUsQWaNq7YyTIY8+n5GtF8WaBvhEsvlAxn8hWZ9VYycRJU49iOPSg03pnxFiFVQpnkYJHJAp3WNFK3Dhp8ygc/LntxNQehWnuKGEzOJbEdj7zHNFLlt90MADEesjuTFBX9NcuJqLbgQRZMmTkyAcDvx+VA/FHVm+IAMLvlwfmJIAJB+npHarmdI5ZJcDYWMwQTgYIH9+1U3xDY33QgBZ2uDc3O1eY9swT9KCzaXUXLtpEKhYRSXDSIxhlGPSRzmq74kcrt3CHLsz7SQZB/QQAI+vpVs6Au6zHmAUhQxgRdQAQAOxIHPIOeKrPijSsW3MqgsGb5oO6TKx+X+GgMdOVG1KOs4UQW74kyMdyDxVja5ufeD5Z8xniP8ABVd6Ys2kaG3C2rAqCRJQY2iSP5Yry1fb4lwQyq4ncTPB7zQH2sgXR5skH8j+lTjdS3ZnkgGMZ/7CaCv1YQG8s8AYkj1io41V192yTPAA/Og4jrjXbdxGTI7H/qg/p2oZ028FdgwhNpA3AGI/5YIH5+1F+l+GH87uCGJ7n9f1ovp/C6BfOFae2SPy49KCleMOqqtn4IZfNHmt5WGiZ7gc8+lUHqupm4QD5QcECJE8xmr9+JWh/ZrJ2ttW40BB/wAQOO8es/1rLd8EEcjP3qLibduyqCMrOZyc9/pXS7ckCcEjt39/0rjol3PJ5P8AYmlfJmD2oIzmDUrSMJUnjvntOah3mNH/AA/omwfhFpyRggoVJgej4kZoNO8NdBCbGRt9uWa3nESp2nP3n1q5dLvzEgA5wOAASBmh3hW9utAABUKhlC8KYBZfofmH1I7VYdNolHv9fczVQY0H+2v+dzSp+lHkFKstPmPTk3LgBkbzwOwPbNdtfYPnKEm2qjcfQTGfUzTuj6P4lwBZ3TETBP3o+wW1o71tgPiGYnkHBz/natMqLZkI7CSJAP54rzUDzT83qx4JjiKfdGxWQEy7ISfos/zb9K91yFDtJ7YP1HeoI9y8OQIM8RA4ia03p3+tp7T6i4CW8qKCTG5cIYxJI+xNZTp2BuAkSARIPBzxPv8A1q7JrWbTOhJCW76ncrHCuSQJAkQwGR3NFWrwzZ+Ijqo2HfliPM0ZMr+6PlX7GuHSusLa+IWYpdRmgbTDA5ePfuPT70a8DWylhd7rdLCVuKeR3zzE9zXM6ZCXV/MAC0ROFmQp9e1VHLpjtdyZffb3BRt2bshWt/KQ0TKkYkc1J0fUWF/4dxGRwog7gVjIDTOe+eeKrun05FtVt2nF638N5DwxWTGSIEryP+IqX1HqYO25bYKN3ntgyQSeSCMTkdu1BafFUHTAEF2BBxzgHMViPV9V5twyPQ9o47VtumO+2GRjtIJBPMEYrCurg7mAMeo5EgfnUF76Hq9Ss2EIVhtZJCjfbYTgj0yPXFXp1uMALcWx6nzMfp96rWu6SH09llLh9lsqwUAqFSf6xBNSujdcW9bUXg5uL8yglYI7+UgFSIP3qgre0bCJulWPoBmD6H1oX0/pm64HHYEZByZPf6GjWj1Vt8pbMzzE/qK739Lcc/OUH0E/3oIl22ltjGSYJGO3DADv/eq/13QhUuOVbcybBnsTn5u5gVatL0W0rFsloEkn+lM6ppLO2DtEnmcwMzn3oAHS9DcNtRb8qjaQTMk/vGBEZxBoiOksTF+6DuyQq4x6meaKHVoDgiY+2PU8U03E3ElpLACMxx2oIK6O1ayoUCMzHA9TzXlvqnZUZp4jg/Q+lP11pbiMu2AykFgpLR7V5obAtW1RVcqB+9g/eaBy666bqBbcqQd7E/KR8oMdjmpj/EiWIAB4Qkk5xzTFvt+6kj/qFCl6073btvaoVSoB3TO4GeO9Bmv4r6ljqlDHhflmYknnMSQAfyqjzA9p5qw/iDcY6pixnHrPfP0+ntVfdSAJBEwRPBBHP8qijHh/RC4LhYxtCmRH8QBifY0P1zEOZEf9qsvgDSG+1y0rhSVBIPBj078xmh3ivTlNRdDKFO84BkCRjMZHFACc+4M/5mtN8MdBxbcQq3rKkPPlV0AEPOdrkjI+UgVmtpSZII8uTPpIHfnkVrP4X31OmZX2mCVliT88bR6AYIj1AomrR4ZsXLLvbuEFTBWPUYbP3n71bLV8TtHIFA+j3ZLWySxtH5v3SG4Ex2FFkLEiMDvMz9qosOlPlFKmdPWLaiIx/WlWWmNeHtADDyA1pJ7ZkGKn9V0Nr4Fw7l+UMpAyQViD7hga5aXpzgBBMGRIUnv6/pQzruju2H8+Ee2y598jHYzWmVR6NoTdvhTgZP2AJJH2FdfEi7tvkKnYMdiY5H2j86L+ENOratBGSSIHJ8jTRLxgd2vG8KERVx7ekDvmoMx+Cyss9+1X/wAKdN3W9QtwnzxbYcFceViOxV9p/OoXjXp6JqLQEqPhqRPbzn096vWj6FbuanUpBC7V3ZgSQDjvI9aKI/h7piNIs5+bHmEGcrDe85qdr9d8PU6ZCsC4zDA9EJ/nRPSqttM8AZ+w5z+c1U/GWuYvp2XaGTUKsAyx3fT2GRVRaNXpxkjapjk47R+lULrNn4DlLe0/GWCTuhoIJiMboBjPcUfs9cu3QQLUNuIHLAiYDTHNcOrdEvX2tFn2hG3EE+nEBfrQTbepW1YJaRuECIkQnee9YP1e4SWgH9R+c819C29Im3zAMeciBMcxWD+In/1HGMSO0cmOKg1My2it3NouOtm2du8x8onOBxJzUL9ktr8LUkEo21SoMABp8xg9sD6CrF0jpttrNtnlg1tCUPy/IO0Z+81M1GkRxsABEYHAGOMVQ3S6hLamFgfyEcCK4nW3Lt1Ng2oCdxkQfTA5qJpS3wbloAErKjcf3TxJ/P8AKql4m8Q6yzdspYuIFKDf5FJDAw0YwOKDVFjsKbdtAjgcelYM3i7qcGNU+DkhEgZPJ202717qDrvbWXgO0EKD9NoFQbV1TrNnT22e6QoGAMSTEwBWUeK/Huov3AunV7Ntcr/Ex9T7VEsae67Whda5dc7jtZiW/wCrn3r1NJuuLcglF27iASBgDNAf8LfiHvItavyOcLcAAQ47jsffj6VdrmpEAghgeDuEfWfSqVb8PL8aw1xBt3GARzA70b1l4WjatrsgMcSTgzzHAHr2qiyadVuJDEQeQCYM+hFdm0K7dgCi3HyxH60PsXVH7wB7ScflNP1XVkRSC0mOQpYT/wC0c+1BjP4maD4WqAWArJKgQAACRHv9fehWmsfFKrzNqFwYDAYkn6Y7Vc/xI0q3/gXFbcfMrYKtG3cCQcjIj70J8DsFdw2QFUjvBWYHHoxqKf8Ah7o2XV22OADBnnKnGPcUQ/FPTqLikCGYEt79uPbH50Q6Zpns3CVlYHIXdgsSYgYMmq34m1JuXZIaVkQwIjJ/UzmiAHT3UW74blrfl9CQwMH8ua0D8L9baW1etsCSuZ5lSZMffP2rN9VYAUn0MR9v+1XPwBfth7loiS20q0kfu5GPTJorYT1S2oAGBE4H617b16P5obBxM8/Sqxc1CosgNuVRjZ74GROe1crPV3SN5/eJYEGfNwq8YHrVRqXR7m6yh5kH+ZryuPhvUi5prTjAZZ/U0qy0H6eyq4URWffihd89sdv1B+tWv/x0MoYLKkYgjJqk/ijqNwQ7QCVIxnuDNaZVXofUzZ1iNMAN+hWrH1C+dT1JwhBXAmO0ST9aoVy5uaYliR/YVoXgWxu1TXCu0wpAOBGwTGO+DUAr8Uht1K5khE5+vFXbonUSNTq5Uk7gAFzwP5VSfxJQtql+IedkY7E4II+/5VbekXLiC69sKQ7t5m+cqrEYkf5NUG2u3nB3AKo5UiN09o70N6tfthLNw2H3C7aLHYQBmBH0xUfW9W1pSdPpka7ugliSoH/uj9K6ai7rLunYXrCq+CNrSoKsGkA/SgL3OskOVFttsgLCRJ7xngetd715mUEKyeuJP86gda1WoCn4VpGwNrsYGRzHf6VWNXrerDINoDkqFzE+9BdGgjM/esC66SL90RgOwERBE81oNrqXUm3E/CX022nYn2OIrO+rbjecyJJz2z3gHIqDcPDGpQ6aym7K2bZjuJQRXfU9ctWzDOBBzhsD7A1Qf2nqD2tP+zswtCykbbRbIlWBbvxxT3sdVYSWIGD/ALWfL6LHP1qi229YGu7kEq45YFRiIgHJ7/nUYaMjWozENNlz8ogTcTAHpFVRrXULu8fFecSQoEeog5H1rhe0WsDoG1Nz4jTDbgCBiRDEQJig5WdIDpeoDG5dQ0fYITgniKdrrYGj0sJuAS6sRwVcEZP0obqNBdUXZuNtmWAYeZgMlgct9q7p0S6VABYyCw8xjIkwvvUBbQ6oprw9xdhCXPLIME7O49c0un6srpNSBt8zsZ3eaBtA2/QwKrup6BdJFtiZVZJ87YPAmCZORXul6WtxLjnBtDGWG7b2EYOaC66vX3nFlluWY3ABZMA7SAWkAxTNdrTbIl9NmPLkbs5O6ZPoBniq9Y6HZUIbbEMxE5dok5gQM0WPRJUBGtkd9yQOc8tzVEjUBJLEpIgyt1vr5QTHoYqTot9zzhioGZ8pk+8ZAiqzd8OahZ2pZjudpmO0dvyqb0/oeo8uViPQfoDQErwW/wDO9gAg7RENx3BMx70M0tq1bu/FRrZAlSApx/kelTrfSElY3B5ywwDn3nHtRex0ZGV5lhuJIwOTMDGfpQO+MhEptYE8DkAxzjA+tVXxdqwgMMreY/Ln55JOMSMj70eteG7ZLL8O4AsTLgDImOKr3X+gJZ2t8MpIMAspDRycRxPp3qCh664CBGJyRU3whqHXVJsCuTIKsYUjvJqBqrBBbEDPPpVm/DTpYv37gK7oQH5ipEn/AIkf4KKv+k6vY+IHvvcBUyF2winbHyp831MiiDdW0V1wx8zQYweP0Fc08NopBFuWUyCbj+vGW4po0zW536a06zMqxD5MwRgEfeqjSugXVbT22T5SMYjuaVLoBB09uF2CPlPbJxyaVZaZFrupW4shWjYDPEwCYx96GeKHXUsvwssqiRn+GTVY+G5uHkMf6xVj6fZKHc0hpwZ7D2+1aZVrQadf2hA2BuzPaPWrv4VQWLqH4hcNbcnM8LhfTgY9hVS6em/XEHILE54ycfzo54XV1ZCFO0l1IxkbRxPHNQQfFmrFzU6cySSLRiM5aeTj0xS8L9WKFyCwZQ4XkwXvryewg1E6uJ1mlgFgVs54naYIH3FOS8QNSVwq22iO0bDH1EfpQan0uwNXZ86skMZCuwMg9jPFEU6eqrs82VIySxjjkn0qo9B8RrathPieY3AIJBLBmYRPrV3ta5WaAeOfaRiqIY0oYBTuACgYJBEe4ND9V4ftt/618ewuNFG21a7tsiTXK7fXaDjmgGWui2eBcuSRGbrcfQmsT8RabZqLqA4Vz6cT75mt8fSKzqe4GD/esI8WXj+1XwTMOwiZiGqGNJ8I9EtanRWGuM87dvlYgQtxjB/OjD+DtP8Au7//AL2x9DNC/wAO3np9syCVZxlgP3p7/WjunZlVvOnP/wBRfWPXFAPt+DtMAQwJn/kw/kaqvjGzptG1oKkFw4ky8N5drFfbOO9XC/1EgiLljn966P6VUfxC0b3xYZbunZkuNwxiQm+DjiFNUU9Ot7d4JacbQQZ2mdxAPE049Xi2LTXlaYMiGVQ2THvgY9aIXfGN5zIW3KqMnv2gQvHtQPqXUL+pG1lthZmEQDP2zUBQdUsnUD/XYW0BAj97G1Tz2OabYuDbdBLksZtqoJBGY3BTiZB+1BrPSdSpVwCpjGMj9KPdN0GpJ/1L2oUD0aDn3NFP6br76NN5GtWgybnZXmd/lC477o+1apaQG2DB+h5+hj0qn27LXItXTqbisFnc4IUhlbcsCQw7HtV+0evCKLa2zCiNzEkn3J7n1NVDbmk3QZIxwK4XelKRyeaf1DqGyCe/YTUS9rzCsZXvz+Y96B9jQkNtbOal/wDh4mVMe3Y1AfqawGmN3Bpui6kyqTdIA9Z7epoJK9IKl3+M6zk4XbgRgESMD1oB4l8NPe0xv7hvQbl34GwZjEQTzVhsasXyD/6QyP8An6H/AKfQd6l668txGtsJDCCPrQYR1LphW2tyIW5IQkzujlh6ZnFWL8F7U3r0fwD7eapnjnQBLQAMLZVQBwo3sxO0dzEZqF+ELhL988eUD82xUVsfwvpXK7oZ9I/Wn2H3fanajUBTHf0qosPTRFpfp/WlS6aZtL9P6mlWWnzU1/zhzBM9hHFFX6naIjeASTMjGTIyKv8AqfBGlYyAQAPbmg2t8CaWGJukd+BMAZgCtMsz1V8277uDJWCGXv5hBFTNN14quCRt3FSfRgI++Kk+HvDj6m7qLfyFVEF1MfMpAPp5c1YdJ+GDEkHUDHok8/U1BVumak3NRpAzGA0Bh2IdufY1xs9VhdUjbVLfFAx/EsQD3olrvDlzR37SsVYl4VlkD2kdiaret6FfQH4lt1gTJBj05iDQE+g9UX/zbvtk2pQn+IOhED1mrd0fxAzXiyOnw7ttTsnKsCFMAfyNZxc6JqFQXDabYwkHkR607w/r3sai2RHzBTOcFhNFbFp9c3xVJyciAPf6VNuXmiCDzOMd5iaN2+hgNu3dwYj+tdNd0j5ipyeB6VUA7/VXMQsCCJImD71jHiiy4v3CeSTPH34retB0ptwLLiZM9/tWS/iPpwuuvYAG6R9wDxUHboejZ9HZgHaHubhIBIOw4MEetT9V0kkL8O06An5muBpxwAFFGvw10Av6OAYKXDmD3VSatmo8NqR5TnvPFBnp8KXG2MApPJDGQc8ECp3UPBdx0V32J5gItrAz3O4n1rQNB0hUMnP5xU/VfKPYr/8AsKoyfReB03hQGYgEwcf4KIdO8NKEYqqgSBxkEnn15FX69A1SHubbD8iD/WoRgLeAAlRP5O0UAS50htqNKkk+kfvBaS9Pi+6Msnb9vY0Wv6hSm4ZCPcB9iDu/pUzVtN9RxvtmD7gz/KgB2tJ5ZiIkZ/4/1qfY0m1WJwS8j6ED9Km6DSgm4Dkqzf8A5Cak6K0GRScyAfyEUEPVdOFy2271BH2ob1XRp8IqAZAJ4xFW1QIiKhrZJMEf/FQUhtDtsqDjdx+h/Kmopkhsjv7/AOf1o74i6deaGJUhcKAP51B0miduTtMYHr61RIswFECAIEfyona02RzxUDT2BuVTzyfrVmuuPhkrHHNBlP4q6RjYEKMXF3R3HAqqfh+5GocTG4DB/wCJk8Vp/iW1utXV5lD9+9UjwnYsW7iuHAe6SoVhwZkR9YoNDshwPKYPeuLK28NOZonYsYPPaad+yHmOaCz9N/2l+n9aVLpo/wBJZ9P60qy0pdrpzjzPvcg4BJgYwQABXi2tg3um0BZJAYsP0M/Sr9Sq1IoqWbm4MUxAIYAyf+qR6dqI2TEDa088VaaVKRjXjG9fbqVm2qXfhxbO5bZKhg8+YxxGOe9XLqS3IlU3juCD6+kTVzpUpGD+INE73WKWCC0QNjgAbfNuMQfvS8I+DWGoD3FbYUkHYRBVpAEj5pit4pUpAVQY4P5U+D6Gi9VXr9zqSajdpVW5a/01+G+yM/FNxwSysCItDlgd+BgkKQSj2P5Vin4naK6+subLV1hjIRiPlHECtJv9R60C4XTWWi0pVoABuFGLDN/gMAI9+SM106jqerzbNq0pnTozqfhgC8FfcgHxZ2klZhm+VYbklSKT+HfVDpLJS5Y1B33VAi02CREkEAhfetSz6H8qF9G1PVGvA6izbW2LLYlVBun9n2htr3WWP/MREj1nFQ9RqesJeufDtLctF720uLRIUf7ISLqHaR/FJkQdoM0pB5zAJIMATwe3tUE634thriK8QSAyEHyn+E57VxfVdVGpX/RtmxvsqxG35Cim+4BvBgwcuBzAUQGPLFfqguOwVmXZfKK/wY3B7nwA21lJBAtEZEBiGMiaUjjrde26zd+G+AZG0kw3PA5oV+3XTcvHbc2uhCeQ8kyJEfWiL9Q62LbFdNaa5sDBSUj4k+ZJF4eWIgn3ycVP/aeqC5aUWkNv4S/EdtpcXDeRSPLcAgW2Z8D9yBJMFSKot+4UvILb+ZywJUwQ1uD95miz3WL6d9jkosHynuI5onrr/VBqbps25slQba3PhEAjTM0DbcVtxvBVJJIzjGQzpuq6q97T/HsrbtbZv7fh/MUsnb/uMSAxvCR/CPWlIjaTXPvuHYy7z/CewgGpnQrxICkNOf3THPqRVwpUpAmD6H8qaEPvRilSkVbrTlVBVSxBysHIioHSrTM25twOYUg4E8flV4pUpFEVSrSVbdPp2/KjnS0YWwG/KOB6UfpUpFduWLbXcjMemP7VivTunXdNrXdrdx1S+VX/AE2gD4nzL5eAPSvoylSkV5dVb7A+/lP9qkC+nGfyP9qM0qUjjpPkEUq7UqilSpUqBUqVKgVKlSoFSpUqBUqVKgVKlSoFSpUqBUqVKgVKlSoFSpUqBUqVKgVKlSoFSpUqBUqVKgVKlSoFSpUqBUqVKg//2Q==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sp>
        <p:nvSpPr>
          <p:cNvPr id="6" name="AutoShape 4" descr="data:image/jpeg;base64,/9j/4AAQSkZJRgABAQAAAQABAAD/2wCEAAkGBxQTEhUUExQWFRUXGB0bGBYYGBwcGBwcGBUYGRoYGBoYHSggHRolHBsXIjEhJSkrLi4uFx8zODMsNygtLisBCgoKDQwMDwwMDywZFBksKyw3Kyw3KysrNys3Kyw3NysrKysrKysrKywrKyssKysrKysrKysrKysrKysrKysrK//AABEIAMMBAwMBIgACEQEDEQH/xAAcAAABBQEBAQAAAAAAAAAAAAAFAAIEBgcDAQj/xAA/EAACAQMDAgQEAwcDAgUFAAABAhEAAyEEEjEFQQYiUWETMnGBB5GhFEJSscHR8CMzYnLhFSRDgvFTkqKywv/EABYBAQEBAAAAAAAAAAAAAAAAAAABAv/EABYRAQEBAAAAAAAAAAAAAAAAAAARAf/aAAwDAQACEQMRAD8A22vK9rygVKa8JqPdv/Wg6tcphuVGaWMT967i3PPFEdJxzXh55r3YKa5EUD/iUmOfrUB9R6E4+9dlunbkEEc+lUdmG4TUW2uT74BqUjc/nXLT4gHnNB3tjt6V1mmExXO7czA5qDvNeTUYlu/HtXNrhmgmzXs1wRvvT91B0r2mg16DRXteV7XlB7Smm141EPr2mKadNFI0hSpUHteUppCg9NMNPppoHpxSr1OK8oGV5XteCiGvxUC8CST6e/51PuICM1GvJA7VRx0zTwQRUtD+lQremUTyD7HH5V20ckZx7fSgfqtTsE8+1Rv2wt+6B/PIqc0Y4qLqGEiBuPtzQM0VvMnk4P8A2qTqLwUSRiuSoewyc5P5/SovU7jAgbeeG9Dxn0oPVvfD2yZUgySeP+1cTrVFwtvB2iInHE/nxVe1epY22LDcMggH8gP70B6Frl+L5uC68n0g/eiNNtawKu5yQYmI4HoK90GoDy3E9iRMD6UI6hqw5FlS0uRlf1A9FA5NTtAVtxbhVOMD+dFTr1wjiOR+tRviMZDDtz+uK91lwQAWC+YCf7e/FCdKzGfNuCk5PpJgY5NATY4lcHuDzH/x2qVavAjn+9R9PeUifUD9exrmbRDCD9KCf967IcVEtP2MT6V2D5j6VB2pV5SoPaaa9rw0CNeg0wyBmng0Hop1MNKaBxpoavN1clfzEZoJBNMZqa7QD+lM30EtOKVeWTgUqKYabuprt+dQzchh60RL1F0ASTFDtQeHxz3/AEiul27M/WuGoJmRxIj0+9UTNLBE4nvUkYoQmqCsSREwKde6oGICSQTtmBE/Unigkam6TAAnPqJ9Ki6EsXJP8RBP0Pv2pqrJDKpgzJ+3GeM110O5l3Mu0yZXPrM/WgKbQPpUXqFubZkwO/07zXZW3cwRT7tuVK+oqDNvG4+AhAI2kYEZ5kiSIB7+tUXR9ShioVY3TLSTMCBI7fatl8SdOD6ZhiV825xIkRLR3xPNYYqQ5gx5sR/KDVRedP19lVriIS5BXPAaR9wORyOKia/U6qEe/dO1mEhPmQHjGCRExz+dTuidLcWPiQygHc0nDR8qJHEsZn3qP1TR3HVwBsW3AZf/AFCSf9wEiWXJA+8VRDv3LhUOjfFLsu0HcH3KNvckSZXiBjtFXnwnpHFpkb5wAGycMWaR6cZkUJ8JdOttB2nckEefy8dwQO/b3q/WLEKDHmifvHBioqJrtCJkYHLRgnET6TXj3Y5I24IMnt6VMLbljjOftk/aqxe1jqBmQV3NxEBtqsv9ftRFnRgfMP096fauq3ymexrhonMA9jH+Yrs1pQwbiipINNZczTqVQeg00jvSYd6UzxQec16oiubcnOPSnqaDy9kRXFLsCScd69uXvNtBzEk1G0zypnALGqJSPMkDn9cUx3IfvO3NdEYEY/yKgXtX5m5Epj6zFBPuzGKZcaCIqPq+qpa27jkj9fT6mhd7rSEsGDDAge/HagtVrgUqj9Jv/Eso/qP6xXlRQ1rlxiSqiBgT39aebozjPeuiahQoz2FRtTqUBxk9/TAqsh+t1QttAMEDkz69o5qVa1UJ5pge09uTQvUAkg7uGM9x9G9SPbHFduk64srKw2uZAQHJAECJ/wAFUCPEvVFDIJIDAEtMSD6KMmPrT+nXgSCgGCAixgD1P/LHegvWtRsuMjFCTE7SCUjJzEkxVo6DYt7VfG5Yx/xjyk/3oLFp2MgEcj9QKk3WA9Jrleu7QCMn/O9AVu3irE4k4JnAb+naoqw23k4xUgioHTQQsEyR39u1Sbg3YmB3jkyOAe1AG8Qam6xNmwgub0KvJhVmRLH2HbkzWCaJP9aHmRcCyDgS0Fq+lVQAQBAr561WnX9quKTtHxnUNgxLETnFBsOnsm2nwWyFIVCR8xjBIHPl5qneLUFpxslWcb23HlvMVJV+BH2wO9W3w5q5Vfj/ADjYEb+IFcYk55BPBoP400Srca65DuqyA+2DLQq7Z+UTHH7lVA3TMbd7TCzvm5l8D4Z8smSJ9hHfORmtN6ffDopBDAjkcH6Vm/hu1uKuy/CuAOWOSpLIB8QE4BAkR9eJo54G67vJskCdnxbYCFYQuRGTkyCZ/wCVQF9JrWG/dLLLAEehYgST3ER9xQ/U6HcLQY5QuYGPKTC/UCRUzqtybd22syUaIAlcAz+o5p3RmLKgbJAKsQCMqxH24/WqJHT7m35mGMH05OBRR1DDPH+RQB76OVZSAC/PZlDR/M8UfU4+1RTkxTprhbuSTXUVA6ai37otkHMExETE9/pUihvV7ptrvH+SKCVccTII+5oN1TxAEcKIncFiQSQeSI/zFVPq3XPghWz8OYcgS1uZErOCO8e1VfS6v41wG27tuLEFyOE9TAyeYqo2S3dEseRMe5JifpihXVtXs+ILZOOAOJAl5+xH5GhFjrVsNBJZhcBLjAHlyYHaefvVU6n4mNpALUiXZ+QcljIbvEY571RfdX4hSxbEMHxggyQdo+YehP8AOqp1LxIzsxc7THAYQBPaO/tVA1vUzwCIZp9xPYd+9Rv/ABA7yswC3p745qC5ajqVxgVBLZkDdxAEH6RXt7qABUKxfyjhjjuQD6TVUW4yOJaOY/UZFOJdAjgkSTg+3J9wf6VR9EeEb+/R2XiJXjn940qjfh8Z6dpv+j/+mpVloFudNvi2xZmPMKIJPPNRtLaLZUliDJB7+XIH+dqt2m1e9RIgnsf+1BOs3mtK5g25AAYQR2PHrzVZDv2glQrKRtYA9gA3ceveh1++bemd1PmS8V3eskyB6iD9qHdQ8SPkJlSDuxkNkYHpzUV7ty5o7iSSWAYTOIJkADg95qgTaMXVuBDKOGhjIYcZzu5/mDV46f1ZNytuALhogSBB4YiAT2rNUgXgqufIVK7uGYQfPB4/Orh07q/xFS2lo27l4kkqdpXIO4CM53eU+1BeunO2wbzkiZExnmfeu6WkdlKOCQZJBkYx27TVZGoO1luFgDA3Kct9RyPQiiHS3Cu6buFHAwCeAfUkYn2oLSi+vNPWRM+v9KH6TUKW2DBQDHpNTGvD1E/Wop5asA1JP7VcED/fcgz/AMzK88Yj71vkjmcVgyZ1V1pOxblwgkHaBvJgj0JOCfWiND6Do7qXVDOu4Gdh4CHAKkAywnaJOdpoz4r0BbT39pG5tp3HtDCFB7Y7+pNStF1aw9sOpB5KgDOCeBVf8beLFXTsqKS7iFwCoGCxaeIH60BHUdNKqryzeXzJMYyxgjEj6SQPeq50x2t6yz5NtsqFDOx+IGVPMgAweASc5DcxAP6Pq6m5aRNzo1lYIyARtHmx5eeeDVV8Y3nnRPFvfvDAnkQQQI989+PrVFw6jqP9xpddyARthhyWaR32DH2oR4Z8RKcttSVnbG0qAYJYkSxzEgH5aOa24nw2ZjEAkFuAAJJ5grH8qzLUbhcQsGHxCjkDP73lUn92EIxQaRruoW1+EiEEsPKVGBJMT2XgwOTBoymokRInvB7xWQ6LVOdUbe5grMCMzGw4C5Ed/wBK0AXSNvMiJB7+URPvUBy1Ib2PYmpVt6rfUtYZVlMwPl/qak2uoygY+UngUE7/AMUXeUzPqf1oZ17XggqGG0Zjkn1oL1XWlZdgQvLGBwO/rQ61rkcbyYMj8mgA1QG8Y6u2Lao2BcBAzAkxGYqqNY/YrlsG5ut5P+mZImVYDd7xmrF48sm5ZR1AYW90j0kqAT+tAOu3j7BVAUnbDEcjvzI/WhiRoutkKWDwxO0D+IcyZ9scUPt6523G5BU+X6d8Ac4ET70H0VyCSB/hxFTb+phdn0BAgAFcTjkkd/rUV01NsNva2Itqe+TJ9f6CounYGSf8wT/SuDdQOxkEAMPTuK42bmKAhfJkH1Aijt+0WWzJJAmRGAZwB9fSo2i6RcuraaY3EbBHzAbs/SVI+4rSfD/QUax5llyyMBMCVmI+1EXzwXZ2aKwsRCn8txI/SlU/pCAWUAEADj7mlUaZtpusai+4AYAETKeUY/iPap3iG8BYKDbCgLuJ82/2nn61RLHXG03xEtkSRExPuSD+lRLmruX2Z7txvKsyPbjHFaZd9S2zYw5gwJ78Sf1ot0Tr6W7b2rqQwkq55gycYjH9ap/7XvBEzH+CK5a6+wbGYWMnIBx37VAQ6hqkW8SvmBPJE4b29h/Krj0XU6ewTcN0uoEyYChiQAFnMkfyrPdCCxEXPOrCCTgbTn6xVjvaabaG4gZT5lyUUDcQZBEQZBFUWlNtu5cd4MKWChgVk5iR3OP1qVY6gjAXCArtAfYcDuO+I981TPDdhgGa2obMT80beYB78ZNWro2g3m95zudRKgDMj2kSBMeuaAnf1V5Xtvbgi4dmScryGPYHbifcetS+lPKncWME7S0rI7DjMZE+1DdX0tXshFkMu0gyQPJBG0yAJ4qRo9Q1wsNsMGEhtw8hGVk8nkAj2oB3izrJtEF9xUD5VJ5/iB4I/tWcXb7KpUsQWaNq7YyTIY8+n5GtF8WaBvhEsvlAxn8hWZ9VYycRJU49iOPSg03pnxFiFVQpnkYJHJAp3WNFK3Dhp8ygc/LntxNQehWnuKGEzOJbEdj7zHNFLlt90MADEesjuTFBX9NcuJqLbgQRZMmTkyAcDvx+VA/FHVm+IAMLvlwfmJIAJB+npHarmdI5ZJcDYWMwQTgYIH9+1U3xDY33QgBZ2uDc3O1eY9swT9KCzaXUXLtpEKhYRSXDSIxhlGPSRzmq74kcrt3CHLsz7SQZB/QQAI+vpVs6Au6zHmAUhQxgRdQAQAOxIHPIOeKrPijSsW3MqgsGb5oO6TKx+X+GgMdOVG1KOs4UQW74kyMdyDxVja5ufeD5Z8xniP8ABVd6Ys2kaG3C2rAqCRJQY2iSP5Yry1fb4lwQyq4ncTPB7zQH2sgXR5skH8j+lTjdS3ZnkgGMZ/7CaCv1YQG8s8AYkj1io41V192yTPAA/Og4jrjXbdxGTI7H/qg/p2oZ028FdgwhNpA3AGI/5YIH5+1F+l+GH87uCGJ7n9f1ovp/C6BfOFae2SPy49KCleMOqqtn4IZfNHmt5WGiZ7gc8+lUHqupm4QD5QcECJE8xmr9+JWh/ZrJ2ttW40BB/wAQOO8es/1rLd8EEcjP3qLibduyqCMrOZyc9/pXS7ckCcEjt39/0rjol3PJ5P8AYmlfJmD2oIzmDUrSMJUnjvntOah3mNH/AA/omwfhFpyRggoVJgej4kZoNO8NdBCbGRt9uWa3nESp2nP3n1q5dLvzEgA5wOAASBmh3hW9utAABUKhlC8KYBZfofmH1I7VYdNolHv9fczVQY0H+2v+dzSp+lHkFKstPmPTk3LgBkbzwOwPbNdtfYPnKEm2qjcfQTGfUzTuj6P4lwBZ3TETBP3o+wW1o71tgPiGYnkHBz/natMqLZkI7CSJAP54rzUDzT83qx4JjiKfdGxWQEy7ISfos/zb9K91yFDtJ7YP1HeoI9y8OQIM8RA4ia03p3+tp7T6i4CW8qKCTG5cIYxJI+xNZTp2BuAkSARIPBzxPv8A1q7JrWbTOhJCW76ncrHCuSQJAkQwGR3NFWrwzZ+Ijqo2HfliPM0ZMr+6PlX7GuHSusLa+IWYpdRmgbTDA5ePfuPT70a8DWylhd7rdLCVuKeR3zzE9zXM6ZCXV/MAC0ROFmQp9e1VHLpjtdyZffb3BRt2bshWt/KQ0TKkYkc1J0fUWF/4dxGRwog7gVjIDTOe+eeKrun05FtVt2nF638N5DwxWTGSIEryP+IqX1HqYO25bYKN3ntgyQSeSCMTkdu1BafFUHTAEF2BBxzgHMViPV9V5twyPQ9o47VtumO+2GRjtIJBPMEYrCurg7mAMeo5EgfnUF76Hq9Ss2EIVhtZJCjfbYTgj0yPXFXp1uMALcWx6nzMfp96rWu6SH09llLh9lsqwUAqFSf6xBNSujdcW9bUXg5uL8yglYI7+UgFSIP3qgre0bCJulWPoBmD6H1oX0/pm64HHYEZByZPf6GjWj1Vt8pbMzzE/qK739Lcc/OUH0E/3oIl22ltjGSYJGO3DADv/eq/13QhUuOVbcybBnsTn5u5gVatL0W0rFsloEkn+lM6ppLO2DtEnmcwMzn3oAHS9DcNtRb8qjaQTMk/vGBEZxBoiOksTF+6DuyQq4x6meaKHVoDgiY+2PU8U03E3ElpLACMxx2oIK6O1ayoUCMzHA9TzXlvqnZUZp4jg/Q+lP11pbiMu2AykFgpLR7V5obAtW1RVcqB+9g/eaBy666bqBbcqQd7E/KR8oMdjmpj/EiWIAB4Qkk5xzTFvt+6kj/qFCl6073btvaoVSoB3TO4GeO9Bmv4r6ljqlDHhflmYknnMSQAfyqjzA9p5qw/iDcY6pixnHrPfP0+ntVfdSAJBEwRPBBHP8qijHh/RC4LhYxtCmRH8QBifY0P1zEOZEf9qsvgDSG+1y0rhSVBIPBj078xmh3ivTlNRdDKFO84BkCRjMZHFACc+4M/5mtN8MdBxbcQq3rKkPPlV0AEPOdrkjI+UgVmtpSZII8uTPpIHfnkVrP4X31OmZX2mCVliT88bR6AYIj1AomrR4ZsXLLvbuEFTBWPUYbP3n71bLV8TtHIFA+j3ZLWySxtH5v3SG4Ex2FFkLEiMDvMz9qosOlPlFKmdPWLaiIx/WlWWmNeHtADDyA1pJ7ZkGKn9V0Nr4Fw7l+UMpAyQViD7hga5aXpzgBBMGRIUnv6/pQzruju2H8+Ee2y598jHYzWmVR6NoTdvhTgZP2AJJH2FdfEi7tvkKnYMdiY5H2j86L+ENOratBGSSIHJ8jTRLxgd2vG8KERVx7ekDvmoMx+Cyss9+1X/wAKdN3W9QtwnzxbYcFceViOxV9p/OoXjXp6JqLQEqPhqRPbzn096vWj6FbuanUpBC7V3ZgSQDjvI9aKI/h7piNIs5+bHmEGcrDe85qdr9d8PU6ZCsC4zDA9EJ/nRPSqttM8AZ+w5z+c1U/GWuYvp2XaGTUKsAyx3fT2GRVRaNXpxkjapjk47R+lULrNn4DlLe0/GWCTuhoIJiMboBjPcUfs9cu3QQLUNuIHLAiYDTHNcOrdEvX2tFn2hG3EE+nEBfrQTbepW1YJaRuECIkQnee9YP1e4SWgH9R+c819C29Im3zAMeciBMcxWD+In/1HGMSO0cmOKg1My2it3NouOtm2du8x8onOBxJzUL9ktr8LUkEo21SoMABp8xg9sD6CrF0jpttrNtnlg1tCUPy/IO0Z+81M1GkRxsABEYHAGOMVQ3S6hLamFgfyEcCK4nW3Lt1Ng2oCdxkQfTA5qJpS3wbloAErKjcf3TxJ/P8AKql4m8Q6yzdspYuIFKDf5FJDAw0YwOKDVFjsKbdtAjgcelYM3i7qcGNU+DkhEgZPJ202717qDrvbWXgO0EKD9NoFQbV1TrNnT22e6QoGAMSTEwBWUeK/Huov3AunV7Ntcr/Ex9T7VEsae67Whda5dc7jtZiW/wCrn3r1NJuuLcglF27iASBgDNAf8LfiHvItavyOcLcAAQ47jsffj6VdrmpEAghgeDuEfWfSqVb8PL8aw1xBt3GARzA70b1l4WjatrsgMcSTgzzHAHr2qiyadVuJDEQeQCYM+hFdm0K7dgCi3HyxH60PsXVH7wB7ScflNP1XVkRSC0mOQpYT/wC0c+1BjP4maD4WqAWArJKgQAACRHv9fehWmsfFKrzNqFwYDAYkn6Y7Vc/xI0q3/gXFbcfMrYKtG3cCQcjIj70J8DsFdw2QFUjvBWYHHoxqKf8Ah7o2XV22OADBnnKnGPcUQ/FPTqLikCGYEt79uPbH50Q6Zpns3CVlYHIXdgsSYgYMmq34m1JuXZIaVkQwIjJ/UzmiAHT3UW74blrfl9CQwMH8ua0D8L9baW1etsCSuZ5lSZMffP2rN9VYAUn0MR9v+1XPwBfth7loiS20q0kfu5GPTJorYT1S2oAGBE4H617b16P5obBxM8/Sqxc1CosgNuVRjZ74GROe1crPV3SN5/eJYEGfNwq8YHrVRqXR7m6yh5kH+ZryuPhvUi5prTjAZZ/U0qy0H6eyq4URWffihd89sdv1B+tWv/x0MoYLKkYgjJqk/ijqNwQ7QCVIxnuDNaZVXofUzZ1iNMAN+hWrH1C+dT1JwhBXAmO0ST9aoVy5uaYliR/YVoXgWxu1TXCu0wpAOBGwTGO+DUAr8Uht1K5khE5+vFXbonUSNTq5Uk7gAFzwP5VSfxJQtql+IedkY7E4II+/5VbekXLiC69sKQ7t5m+cqrEYkf5NUG2u3nB3AKo5UiN09o70N6tfthLNw2H3C7aLHYQBmBH0xUfW9W1pSdPpka7ugliSoH/uj9K6ai7rLunYXrCq+CNrSoKsGkA/SgL3OskOVFttsgLCRJ7xngetd715mUEKyeuJP86gda1WoCn4VpGwNrsYGRzHf6VWNXrerDINoDkqFzE+9BdGgjM/esC66SL90RgOwERBE81oNrqXUm3E/CX022nYn2OIrO+rbjecyJJz2z3gHIqDcPDGpQ6aym7K2bZjuJQRXfU9ctWzDOBBzhsD7A1Qf2nqD2tP+zswtCykbbRbIlWBbvxxT3sdVYSWIGD/ALWfL6LHP1qi229YGu7kEq45YFRiIgHJ7/nUYaMjWozENNlz8ogTcTAHpFVRrXULu8fFecSQoEeog5H1rhe0WsDoG1Nz4jTDbgCBiRDEQJig5WdIDpeoDG5dQ0fYITgniKdrrYGj0sJuAS6sRwVcEZP0obqNBdUXZuNtmWAYeZgMlgct9q7p0S6VABYyCw8xjIkwvvUBbQ6oprw9xdhCXPLIME7O49c0un6srpNSBt8zsZ3eaBtA2/QwKrup6BdJFtiZVZJ87YPAmCZORXul6WtxLjnBtDGWG7b2EYOaC66vX3nFlluWY3ABZMA7SAWkAxTNdrTbIl9NmPLkbs5O6ZPoBniq9Y6HZUIbbEMxE5dok5gQM0WPRJUBGtkd9yQOc8tzVEjUBJLEpIgyt1vr5QTHoYqTot9zzhioGZ8pk+8ZAiqzd8OahZ2pZjudpmO0dvyqb0/oeo8uViPQfoDQErwW/wDO9gAg7RENx3BMx70M0tq1bu/FRrZAlSApx/kelTrfSElY3B5ywwDn3nHtRex0ZGV5lhuJIwOTMDGfpQO+MhEptYE8DkAxzjA+tVXxdqwgMMreY/Ln55JOMSMj70eteG7ZLL8O4AsTLgDImOKr3X+gJZ2t8MpIMAspDRycRxPp3qCh664CBGJyRU3whqHXVJsCuTIKsYUjvJqBqrBBbEDPPpVm/DTpYv37gK7oQH5ipEn/AIkf4KKv+k6vY+IHvvcBUyF2winbHyp831MiiDdW0V1wx8zQYweP0Fc08NopBFuWUyCbj+vGW4po0zW536a06zMqxD5MwRgEfeqjSugXVbT22T5SMYjuaVLoBB09uF2CPlPbJxyaVZaZFrupW4shWjYDPEwCYx96GeKHXUsvwssqiRn+GTVY+G5uHkMf6xVj6fZKHc0hpwZ7D2+1aZVrQadf2hA2BuzPaPWrv4VQWLqH4hcNbcnM8LhfTgY9hVS6em/XEHILE54ycfzo54XV1ZCFO0l1IxkbRxPHNQQfFmrFzU6cySSLRiM5aeTj0xS8L9WKFyCwZQ4XkwXvryewg1E6uJ1mlgFgVs54naYIH3FOS8QNSVwq22iO0bDH1EfpQan0uwNXZ86skMZCuwMg9jPFEU6eqrs82VIySxjjkn0qo9B8RrathPieY3AIJBLBmYRPrV3ta5WaAeOfaRiqIY0oYBTuACgYJBEe4ND9V4ftt/618ewuNFG21a7tsiTXK7fXaDjmgGWui2eBcuSRGbrcfQmsT8RabZqLqA4Vz6cT75mt8fSKzqe4GD/esI8WXj+1XwTMOwiZiGqGNJ8I9EtanRWGuM87dvlYgQtxjB/OjD+DtP8Au7//AL2x9DNC/wAO3np9syCVZxlgP3p7/WjunZlVvOnP/wBRfWPXFAPt+DtMAQwJn/kw/kaqvjGzptG1oKkFw4ky8N5drFfbOO9XC/1EgiLljn966P6VUfxC0b3xYZbunZkuNwxiQm+DjiFNUU9Ot7d4JacbQQZ2mdxAPE049Xi2LTXlaYMiGVQ2THvgY9aIXfGN5zIW3KqMnv2gQvHtQPqXUL+pG1lthZmEQDP2zUBQdUsnUD/XYW0BAj97G1Tz2OabYuDbdBLksZtqoJBGY3BTiZB+1BrPSdSpVwCpjGMj9KPdN0GpJ/1L2oUD0aDn3NFP6br76NN5GtWgybnZXmd/lC477o+1apaQG2DB+h5+hj0qn27LXItXTqbisFnc4IUhlbcsCQw7HtV+0evCKLa2zCiNzEkn3J7n1NVDbmk3QZIxwK4XelKRyeaf1DqGyCe/YTUS9rzCsZXvz+Y96B9jQkNtbOal/wDh4mVMe3Y1AfqawGmN3Bpui6kyqTdIA9Z7epoJK9IKl3+M6zk4XbgRgESMD1oB4l8NPe0xv7hvQbl34GwZjEQTzVhsasXyD/6QyP8An6H/AKfQd6l668txGtsJDCCPrQYR1LphW2tyIW5IQkzujlh6ZnFWL8F7U3r0fwD7eapnjnQBLQAMLZVQBwo3sxO0dzEZqF+ELhL988eUD82xUVsfwvpXK7oZ9I/Wn2H3fanajUBTHf0qosPTRFpfp/WlS6aZtL9P6mlWWnzU1/zhzBM9hHFFX6naIjeASTMjGTIyKv8AqfBGlYyAQAPbmg2t8CaWGJukd+BMAZgCtMsz1V8277uDJWCGXv5hBFTNN14quCRt3FSfRgI++Kk+HvDj6m7qLfyFVEF1MfMpAPp5c1YdJ+GDEkHUDHok8/U1BVumak3NRpAzGA0Bh2IdufY1xs9VhdUjbVLfFAx/EsQD3olrvDlzR37SsVYl4VlkD2kdiaret6FfQH4lt1gTJBj05iDQE+g9UX/zbvtk2pQn+IOhED1mrd0fxAzXiyOnw7ttTsnKsCFMAfyNZxc6JqFQXDabYwkHkR607w/r3sai2RHzBTOcFhNFbFp9c3xVJyciAPf6VNuXmiCDzOMd5iaN2+hgNu3dwYj+tdNd0j5ipyeB6VUA7/VXMQsCCJImD71jHiiy4v3CeSTPH34retB0ptwLLiZM9/tWS/iPpwuuvYAG6R9wDxUHboejZ9HZgHaHubhIBIOw4MEetT9V0kkL8O06An5muBpxwAFFGvw10Av6OAYKXDmD3VSatmo8NqR5TnvPFBnp8KXG2MApPJDGQc8ECp3UPBdx0V32J5gItrAz3O4n1rQNB0hUMnP5xU/VfKPYr/8AsKoyfReB03hQGYgEwcf4KIdO8NKEYqqgSBxkEnn15FX69A1SHubbD8iD/WoRgLeAAlRP5O0UAS50htqNKkk+kfvBaS9Pi+6Msnb9vY0Wv6hSm4ZCPcB9iDu/pUzVtN9RxvtmD7gz/KgB2tJ5ZiIkZ/4/1qfY0m1WJwS8j6ED9Km6DSgm4Dkqzf8A5Cak6K0GRScyAfyEUEPVdOFy2271BH2ob1XRp8IqAZAJ4xFW1QIiKhrZJMEf/FQUhtDtsqDjdx+h/Kmopkhsjv7/AOf1o74i6deaGJUhcKAP51B0miduTtMYHr61RIswFECAIEfyona02RzxUDT2BuVTzyfrVmuuPhkrHHNBlP4q6RjYEKMXF3R3HAqqfh+5GocTG4DB/wCJk8Vp/iW1utXV5lD9+9UjwnYsW7iuHAe6SoVhwZkR9YoNDshwPKYPeuLK28NOZonYsYPPaad+yHmOaCz9N/2l+n9aVLpo/wBJZ9P60qy0pdrpzjzPvcg4BJgYwQABXi2tg3um0BZJAYsP0M/Sr9Sq1IoqWbm4MUxAIYAyf+qR6dqI2TEDa088VaaVKRjXjG9fbqVm2qXfhxbO5bZKhg8+YxxGOe9XLqS3IlU3juCD6+kTVzpUpGD+INE73WKWCC0QNjgAbfNuMQfvS8I+DWGoD3FbYUkHYRBVpAEj5pit4pUpAVQY4P5U+D6Gi9VXr9zqSajdpVW5a/01+G+yM/FNxwSysCItDlgd+BgkKQSj2P5Vin4naK6+subLV1hjIRiPlHECtJv9R60C4XTWWi0pVoABuFGLDN/gMAI9+SM106jqerzbNq0pnTozqfhgC8FfcgHxZ2klZhm+VYbklSKT+HfVDpLJS5Y1B33VAi02CREkEAhfetSz6H8qF9G1PVGvA6izbW2LLYlVBun9n2htr3WWP/MREj1nFQ9RqesJeufDtLctF720uLRIUf7ISLqHaR/FJkQdoM0pB5zAJIMATwe3tUE634thriK8QSAyEHyn+E57VxfVdVGpX/RtmxvsqxG35Cim+4BvBgwcuBzAUQGPLFfqguOwVmXZfKK/wY3B7nwA21lJBAtEZEBiGMiaUjjrde26zd+G+AZG0kw3PA5oV+3XTcvHbc2uhCeQ8kyJEfWiL9Q62LbFdNaa5sDBSUj4k+ZJF4eWIgn3ycVP/aeqC5aUWkNv4S/EdtpcXDeRSPLcAgW2Z8D9yBJMFSKot+4UvILb+ZywJUwQ1uD95miz3WL6d9jkosHynuI5onrr/VBqbps25slQba3PhEAjTM0DbcVtxvBVJJIzjGQzpuq6q97T/HsrbtbZv7fh/MUsnb/uMSAxvCR/CPWlIjaTXPvuHYy7z/CewgGpnQrxICkNOf3THPqRVwpUpAmD6H8qaEPvRilSkVbrTlVBVSxBysHIioHSrTM25twOYUg4E8flV4pUpFEVSrSVbdPp2/KjnS0YWwG/KOB6UfpUpFduWLbXcjMemP7VivTunXdNrXdrdx1S+VX/AE2gD4nzL5eAPSvoylSkV5dVb7A+/lP9qkC+nGfyP9qM0qUjjpPkEUq7UqilSpUqBUqVKgVKlSoFSpUqBUqVKgVKlSoFSpUqBUqVKgVKlSoFSpUqBUqVKgVKlSoFSpUqBUqVKgVKlSoFSpUqBUqVKg//2Q=="/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pic>
        <p:nvPicPr>
          <p:cNvPr id="13318" name="Picture 6" descr="http://2.bp.blogspot.com/-bahevhKT1VU/Txg5H18HcJI/AAAAAAAADYY/OIco3J93qo0/s1600/parque%2Bide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77" y="3443555"/>
            <a:ext cx="3660223" cy="272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f.i.uol.com.br/folha/cotidiano/images/1323323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06" y="3258989"/>
            <a:ext cx="4404518" cy="29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92448E7-356B-4DF2-9E4E-3E6DC7039CB1}"/>
              </a:ext>
            </a:extLst>
          </p:cNvPr>
          <p:cNvSpPr txBox="1"/>
          <p:nvPr/>
        </p:nvSpPr>
        <p:spPr>
          <a:xfrm>
            <a:off x="2939285" y="6193022"/>
            <a:ext cx="118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antes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688D00-348C-4F66-BDD6-8D1040FF6BF2}"/>
              </a:ext>
            </a:extLst>
          </p:cNvPr>
          <p:cNvSpPr txBox="1"/>
          <p:nvPr/>
        </p:nvSpPr>
        <p:spPr>
          <a:xfrm>
            <a:off x="7752184" y="6207696"/>
            <a:ext cx="118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depois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D9CDFA7B-611C-4A94-91D1-9A128167988F}"/>
              </a:ext>
            </a:extLst>
          </p:cNvPr>
          <p:cNvSpPr/>
          <p:nvPr/>
        </p:nvSpPr>
        <p:spPr>
          <a:xfrm>
            <a:off x="5121727" y="5492273"/>
            <a:ext cx="1184640" cy="681211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50083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2B2AA8-806B-4323-AD5E-9E6B760A3299}"/>
              </a:ext>
            </a:extLst>
          </p:cNvPr>
          <p:cNvSpPr txBox="1"/>
          <p:nvPr/>
        </p:nvSpPr>
        <p:spPr>
          <a:xfrm>
            <a:off x="669147" y="299718"/>
            <a:ext cx="6540380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GEOGRÁFICO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F93601-ECBA-4DCF-A78D-1BDD22708A60}"/>
              </a:ext>
            </a:extLst>
          </p:cNvPr>
          <p:cNvSpPr txBox="1"/>
          <p:nvPr/>
        </p:nvSpPr>
        <p:spPr>
          <a:xfrm>
            <a:off x="407368" y="1069159"/>
            <a:ext cx="7537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importante reconhecer que nas últimas décadas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espaço geográfico </a:t>
            </a:r>
            <a:r>
              <a:rPr lang="pt-BR" sz="24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extrapola as barreiras físicas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intercontinentais, marítimas e cosmológicas: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7A50389-1592-46B0-94DE-436ECCDADC6D}"/>
              </a:ext>
            </a:extLst>
          </p:cNvPr>
          <p:cNvSpPr txBox="1"/>
          <p:nvPr/>
        </p:nvSpPr>
        <p:spPr>
          <a:xfrm>
            <a:off x="695400" y="2593615"/>
            <a:ext cx="103691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Produção, ocupação e utilização de novo espaço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fruto de grande fluxo migratório pelas infovias;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ruptura de barreiras físicas;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território que representa aspectos de ciência, tecnologia e informação </a:t>
            </a:r>
            <a:r>
              <a:rPr lang="pt-BR" sz="2400" b="1" dirty="0">
                <a:solidFill>
                  <a:srgbClr val="0B2F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considerado um meio físico/virtual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fenômeno intitulado como meio técnico-científico-informacional;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interligado ao processo de globalização.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World Geography: Globalização e Meio Técnico-Cientifico-Informacional">
            <a:extLst>
              <a:ext uri="{FF2B5EF4-FFF2-40B4-BE49-F238E27FC236}">
                <a16:creationId xmlns:a16="http://schemas.microsoft.com/office/drawing/2014/main" id="{AF7AC73D-416C-4122-860F-0F068E2F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99718"/>
            <a:ext cx="3774932" cy="282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24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ntanha">
  <a:themeElements>
    <a:clrScheme name="Montanha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ntanh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ntanha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tanha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tanha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tanha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tanha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tanha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tanha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tanha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ntanha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</TotalTime>
  <Words>1127</Words>
  <Application>Microsoft Office PowerPoint</Application>
  <PresentationFormat>Widescreen</PresentationFormat>
  <Paragraphs>204</Paragraphs>
  <Slides>36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36</vt:i4>
      </vt:variant>
    </vt:vector>
  </HeadingPairs>
  <TitlesOfParts>
    <vt:vector size="46" baseType="lpstr">
      <vt:lpstr>Arial</vt:lpstr>
      <vt:lpstr>Bradley Hand ITC</vt:lpstr>
      <vt:lpstr>Calibri</vt:lpstr>
      <vt:lpstr>Calibri Light</vt:lpstr>
      <vt:lpstr>Open Sans</vt:lpstr>
      <vt:lpstr>Raleway</vt:lpstr>
      <vt:lpstr>Wingdings</vt:lpstr>
      <vt:lpstr>Tema do Office</vt:lpstr>
      <vt:lpstr>3_Tema do Office</vt:lpstr>
      <vt:lpstr>Montanha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modelo primário-exportador de ocupação territorial baseado em economias de arquipélago resulta em: </vt:lpstr>
      <vt:lpstr>  A industrialização e a modernização do campo do pós II GM se tornam principais fatores que  reorganizaram o espaço brasileiro:   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Evandro</dc:creator>
  <cp:lastModifiedBy>Evandro</cp:lastModifiedBy>
  <cp:revision>212</cp:revision>
  <dcterms:created xsi:type="dcterms:W3CDTF">2014-02-17T13:03:41Z</dcterms:created>
  <dcterms:modified xsi:type="dcterms:W3CDTF">2023-02-28T16:01:29Z</dcterms:modified>
</cp:coreProperties>
</file>