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56" r:id="rId4"/>
    <p:sldId id="257" r:id="rId5"/>
    <p:sldId id="258" r:id="rId6"/>
    <p:sldId id="259" r:id="rId7"/>
    <p:sldId id="261" r:id="rId8"/>
    <p:sldId id="260" r:id="rId9"/>
    <p:sldId id="262" r:id="rId10"/>
    <p:sldId id="263" r:id="rId11"/>
    <p:sldId id="264" r:id="rId12"/>
    <p:sldId id="265" r:id="rId13"/>
    <p:sldId id="266" r:id="rId14"/>
    <p:sldId id="281" r:id="rId15"/>
    <p:sldId id="267" r:id="rId16"/>
    <p:sldId id="268" r:id="rId17"/>
    <p:sldId id="269" r:id="rId18"/>
    <p:sldId id="270" r:id="rId19"/>
    <p:sldId id="271" r:id="rId20"/>
    <p:sldId id="276" r:id="rId21"/>
    <p:sldId id="277" r:id="rId22"/>
    <p:sldId id="278" r:id="rId23"/>
    <p:sldId id="272" r:id="rId24"/>
    <p:sldId id="273" r:id="rId25"/>
    <p:sldId id="274" r:id="rId26"/>
    <p:sldId id="275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7A0D8-51FA-4D94-A285-FFC9B36535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E43FCF-19E8-4FA5-9B65-5170B06E9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55E060-D138-477D-B78C-79DE2905C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FFE5-83A9-480C-A26C-CAFFCF71A78D}" type="datetimeFigureOut">
              <a:rPr lang="pt-BR" smtClean="0"/>
              <a:t>14/05/2023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746997-4E5E-41EC-9AC4-3C96D7711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A819E6-BBFC-49B0-9CB9-CD88F7860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A0A5-F350-48CA-BB66-0F86C96A02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1070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41F642-0B29-4C04-BA61-33B988B6E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F4E854A-09D4-4DC9-8918-2A2FF72E0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6B92CD-A6FA-4846-902C-18E70FC40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FFE5-83A9-480C-A26C-CAFFCF71A78D}" type="datetimeFigureOut">
              <a:rPr lang="pt-BR" smtClean="0"/>
              <a:t>14/05/2023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2160E9-02FE-49B3-A380-B3FC96D70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DA7974-D805-46A7-B653-626386087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A0A5-F350-48CA-BB66-0F86C96A02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009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FFA5B17-9D15-428E-AE3C-768F01426E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AE202C-0BAB-42B5-958C-075E129573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875B4F-1C14-4EB3-B239-FD1D13DAD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FFE5-83A9-480C-A26C-CAFFCF71A78D}" type="datetimeFigureOut">
              <a:rPr lang="pt-BR" smtClean="0"/>
              <a:t>14/05/2023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CD7364-286D-419F-B29D-8CD23466D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69CB69-E71D-4127-8D6F-A866FF45C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A0A5-F350-48CA-BB66-0F86C96A02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2913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C16BBB-5830-4923-BB4A-D4173BF98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D7ADC3-BAEE-4951-9053-F9FCB59EE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364F73-1D1D-4CF1-8288-A44FD4E29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FFE5-83A9-480C-A26C-CAFFCF71A78D}" type="datetimeFigureOut">
              <a:rPr lang="pt-BR" smtClean="0"/>
              <a:t>14/05/2023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D0FC67-A740-4B72-B2B4-A6BE1726B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32A94A-9C54-48F2-B6E8-F684DDA5A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A0A5-F350-48CA-BB66-0F86C96A02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86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A3939A-00C7-4042-A039-1A4CECFD4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327E57-DF47-451B-8D59-F3674B3C3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2B7D4D-863C-4F72-A753-B19F4388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FFE5-83A9-480C-A26C-CAFFCF71A78D}" type="datetimeFigureOut">
              <a:rPr lang="pt-BR" smtClean="0"/>
              <a:t>14/05/2023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278FCA-60BE-4F84-8E84-FBE4506A8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9A7C1E-2B5D-460F-B0CF-9F9E9BE3E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A0A5-F350-48CA-BB66-0F86C96A02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8781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423885-9325-4AA8-A356-912B315A2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A939F2-6B68-422F-B2D6-1C1740F225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53FF633-ACAF-482D-8FF7-05D5C016D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232D15-C99B-4704-9537-2799CE0A4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FFE5-83A9-480C-A26C-CAFFCF71A78D}" type="datetimeFigureOut">
              <a:rPr lang="pt-BR" smtClean="0"/>
              <a:t>14/05/2023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437783A-5EB5-422C-A0B2-7C2814CAD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110C847-077B-4FC7-A6EA-DB6C24DB8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A0A5-F350-48CA-BB66-0F86C96A02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8012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19A2FE-BF5F-476C-83B1-24B330E6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EC9CE92-0448-4F8B-B0B4-24D12B184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A081FA0-E155-4290-9637-CF90FF9F1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6631A16-B683-4555-90EF-43EB7ACAA3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18953DD-A943-4398-AD08-CD9E992EC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BF35C87-0AC3-401A-A7EE-DE08B51B0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FFE5-83A9-480C-A26C-CAFFCF71A78D}" type="datetimeFigureOut">
              <a:rPr lang="pt-BR" smtClean="0"/>
              <a:t>14/05/2023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0C2E848-69DD-41CF-BE03-3DB7C4880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EF9DAE4-173F-4A61-AAF3-AAC77F025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A0A5-F350-48CA-BB66-0F86C96A02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247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9E39BC-AE0F-42FD-BBF6-37ADF88E6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75A0D2C-5861-4C07-9CEE-DBF8A99E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FFE5-83A9-480C-A26C-CAFFCF71A78D}" type="datetimeFigureOut">
              <a:rPr lang="pt-BR" smtClean="0"/>
              <a:t>14/05/2023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535CDCD-C99D-49DD-AE26-52F07A2C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D4B97D5-EE99-40BD-8DBD-8712830CB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A0A5-F350-48CA-BB66-0F86C96A02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92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E9CE8A2-D86F-4569-B5AA-ED1BCADE7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FFE5-83A9-480C-A26C-CAFFCF71A78D}" type="datetimeFigureOut">
              <a:rPr lang="pt-BR" smtClean="0"/>
              <a:t>14/05/2023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ECD1F3A-950F-4A20-A304-9BE860D12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F03857A-D878-4A3F-BB05-0194A0DD0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A0A5-F350-48CA-BB66-0F86C96A02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049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7FCD24-0207-4F04-82DE-C69D45035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472871-C9A1-4019-9ED5-F79615CE4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87ED934-B9DE-4D9A-B370-3E661DD09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4B6735C-D94D-4691-B6CE-FE64CE509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FFE5-83A9-480C-A26C-CAFFCF71A78D}" type="datetimeFigureOut">
              <a:rPr lang="pt-BR" smtClean="0"/>
              <a:t>14/05/2023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1AC095B-1423-493B-8C80-3326E29BD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C1DDC9-5908-4D5A-B1EC-BC5809DAE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A0A5-F350-48CA-BB66-0F86C96A02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650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EA8CCB-6275-41DB-9AD1-4FC25477B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C83CD08-64AB-4E2A-A84D-878D4820ED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A91F569-CD4C-4824-8707-56E555856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EDFDFE8-1891-4672-9E8F-7275DD2F6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FFE5-83A9-480C-A26C-CAFFCF71A78D}" type="datetimeFigureOut">
              <a:rPr lang="pt-BR" smtClean="0"/>
              <a:t>14/05/2023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868A560-0235-4B52-9DE8-A7D7A54CC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79E98B-A68C-496D-9B7E-F798F99A8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A0A5-F350-48CA-BB66-0F86C96A02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1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E1BAEB0-B688-4B48-822F-3BE2BCF3B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71F7BFE-F8FC-4FBB-8F99-17BA98258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32F948-4C8F-4D0D-831D-7B1E242979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7FFE5-83A9-480C-A26C-CAFFCF71A78D}" type="datetimeFigureOut">
              <a:rPr lang="pt-BR" smtClean="0"/>
              <a:t>14/05/2023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97C841-C1BD-4D6B-BFFF-2577EA255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807684-4AA6-43E0-B0D3-7CCB00AD1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1A0A5-F350-48CA-BB66-0F86C96A02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jssgallery.org/Paintings/Gassed/Gassed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oplay.globo.com/categorias/filme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w.com/pt-br/o-dif%C3%ADcil-retorno-da-arte-roubada-pelos-nazistas/a-46565519" TargetMode="External"/><Relationship Id="rId2" Type="http://schemas.openxmlformats.org/officeDocument/2006/relationships/hyperlink" Target="https://www.cafehistoria.com.br/o-controle-da-cultura-e-da-arte-na-alemanha-nazist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rb8.org.br/os-autores-e-livros-banidos-durante-o-regime-nazista-na-alemanha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0ULzaJtuec&amp;t=5s" TargetMode="External"/><Relationship Id="rId2" Type="http://schemas.openxmlformats.org/officeDocument/2006/relationships/hyperlink" Target="https://www.youtube.com/watch?v=B-bv4vtI0Dk&amp;t=2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WxiCFtt_Ix0" TargetMode="External"/><Relationship Id="rId5" Type="http://schemas.openxmlformats.org/officeDocument/2006/relationships/hyperlink" Target="https://www.hypeness.com.br/2016/05/conheca-a-enfermeira-que-raptou-e-salvou-2-500-criancas-judias-das-garras-dos-nazistas/" TargetMode="External"/><Relationship Id="rId4" Type="http://schemas.openxmlformats.org/officeDocument/2006/relationships/hyperlink" Target="https://www.youtube.com/watch?v=2QOnk8fxswU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1VL-y9JHuI" TargetMode="External"/><Relationship Id="rId2" Type="http://schemas.openxmlformats.org/officeDocument/2006/relationships/hyperlink" Target="https://www.youtube.com/watch?v=GAf0nGq_FXQ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w.com/pt-br/discurso-de-alvim-com-refer%C3%AAncias-ao-nazismo-gera-rep%C3%BAdio-maci%C3%A7o-nas-redes/a-52047210" TargetMode="External"/><Relationship Id="rId4" Type="http://schemas.openxmlformats.org/officeDocument/2006/relationships/hyperlink" Target="https://www.youtube.com/watch?v=J24AlOYHpV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aeweCXBU0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elR0sMSWmc" TargetMode="External"/><Relationship Id="rId2" Type="http://schemas.openxmlformats.org/officeDocument/2006/relationships/hyperlink" Target="https://www.youtube.com/watch?v=kros-1kU1Q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13DCF0-D58C-6CF9-2AFC-5B8C8354B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7235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Período Entreguerras 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37C741D-650D-4F08-F84D-C49F9FC71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12499"/>
            <a:ext cx="10515599" cy="394334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7D03DCD-28D9-5932-8B30-13838EEC102B}"/>
              </a:ext>
            </a:extLst>
          </p:cNvPr>
          <p:cNvSpPr txBox="1"/>
          <p:nvPr/>
        </p:nvSpPr>
        <p:spPr>
          <a:xfrm>
            <a:off x="942103" y="6097413"/>
            <a:ext cx="104116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0" i="1" dirty="0">
                <a:solidFill>
                  <a:srgbClr val="92D050"/>
                </a:solidFill>
                <a:effectLst/>
                <a:latin typeface="Trebuchet MS" panose="020B0603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Gaseados</a:t>
            </a:r>
            <a:r>
              <a:rPr lang="pt-BR" sz="1400" b="0" i="1" dirty="0">
                <a:solidFill>
                  <a:srgbClr val="92D050"/>
                </a:solidFill>
                <a:effectLst/>
                <a:latin typeface="Trebuchet MS" panose="020B0603020202020204" pitchFamily="34" charset="0"/>
              </a:rPr>
              <a:t> - John Singer </a:t>
            </a:r>
            <a:r>
              <a:rPr lang="pt-BR" sz="1400" b="0" i="1" dirty="0" err="1">
                <a:solidFill>
                  <a:srgbClr val="92D050"/>
                </a:solidFill>
                <a:effectLst/>
                <a:latin typeface="Trebuchet MS" panose="020B0603020202020204" pitchFamily="34" charset="0"/>
              </a:rPr>
              <a:t>Sargent</a:t>
            </a:r>
            <a:r>
              <a:rPr lang="pt-BR" sz="1400" b="0" i="1" dirty="0">
                <a:solidFill>
                  <a:srgbClr val="92D050"/>
                </a:solidFill>
                <a:effectLst/>
                <a:latin typeface="Trebuchet MS" panose="020B0603020202020204" pitchFamily="34" charset="0"/>
              </a:rPr>
              <a:t>, c. 1919 | Óleo sobre tela (231 cm x 611 cm) | Imperial War </a:t>
            </a:r>
            <a:r>
              <a:rPr lang="pt-BR" sz="1400" b="0" i="1" dirty="0" err="1">
                <a:solidFill>
                  <a:srgbClr val="92D050"/>
                </a:solidFill>
                <a:effectLst/>
                <a:latin typeface="Trebuchet MS" panose="020B0603020202020204" pitchFamily="34" charset="0"/>
              </a:rPr>
              <a:t>Museum</a:t>
            </a:r>
            <a:r>
              <a:rPr lang="pt-BR" sz="1400" b="0" i="1" dirty="0">
                <a:solidFill>
                  <a:srgbClr val="92D050"/>
                </a:solidFill>
                <a:effectLst/>
                <a:latin typeface="Trebuchet MS" panose="020B0603020202020204" pitchFamily="34" charset="0"/>
              </a:rPr>
              <a:t>, Londres</a:t>
            </a:r>
            <a:endParaRPr lang="pt-BR" sz="1400" b="1" i="0" dirty="0">
              <a:solidFill>
                <a:srgbClr val="92D050"/>
              </a:solidFill>
              <a:effectLst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10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5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3" y="643467"/>
            <a:ext cx="1061155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67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Foto preta e branca de pessoas ao redor&#10;&#10;Descrição gerada automaticamente">
            <a:extLst>
              <a:ext uri="{FF2B5EF4-FFF2-40B4-BE49-F238E27FC236}">
                <a16:creationId xmlns:a16="http://schemas.microsoft.com/office/drawing/2014/main" id="{31090FEA-20FE-4575-B808-D6508B404F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6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0B7982D-E9DF-42BD-A9A0-E501C9912AD1}"/>
              </a:ext>
            </a:extLst>
          </p:cNvPr>
          <p:cNvSpPr txBox="1"/>
          <p:nvPr/>
        </p:nvSpPr>
        <p:spPr>
          <a:xfrm>
            <a:off x="8613913" y="6400800"/>
            <a:ext cx="3120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queima dos livros – 1933</a:t>
            </a:r>
          </a:p>
        </p:txBody>
      </p:sp>
    </p:spTree>
    <p:extLst>
      <p:ext uri="{BB962C8B-B14F-4D97-AF65-F5344CB8AC3E}">
        <p14:creationId xmlns:p14="http://schemas.microsoft.com/office/powerpoint/2010/main" val="383993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Espaço Reservado para Conteúdo 4" descr="Foto preta e branca de pessoas na rua em dia de chuva&#10;&#10;Descrição gerada automaticamente">
            <a:extLst>
              <a:ext uri="{FF2B5EF4-FFF2-40B4-BE49-F238E27FC236}">
                <a16:creationId xmlns:a16="http://schemas.microsoft.com/office/drawing/2014/main" id="{57331FD7-927B-4E38-B211-70193CE480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15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EF6118E-44FB-4509-B4D9-129052E4C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0677D59-D40E-4FD5-849C-8F31EE8D4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26300"/>
            <a:ext cx="3986156" cy="2588458"/>
          </a:xfrm>
        </p:spPr>
        <p:txBody>
          <a:bodyPr>
            <a:normAutofit lnSpcReduction="10000"/>
          </a:bodyPr>
          <a:lstStyle/>
          <a:p>
            <a:r>
              <a:rPr lang="pt-BR" sz="2000" dirty="0"/>
              <a:t>No dia </a:t>
            </a:r>
            <a:r>
              <a:rPr lang="pt-BR" sz="2000" b="1" dirty="0"/>
              <a:t>10 de maio de 1933</a:t>
            </a:r>
            <a:r>
              <a:rPr lang="pt-BR" sz="2000" dirty="0"/>
              <a:t>, foram queimadas em praça pública, em várias cidades da Alemanha, as obras de escritores alemães inconvenientes ao regime. Hitler e seus comparsas pretendiam uma "limpeza" da literatura.</a:t>
            </a:r>
            <a:br>
              <a:rPr lang="pt-BR" sz="2000" dirty="0"/>
            </a:br>
            <a:br>
              <a:rPr lang="pt-BR" sz="2000" dirty="0"/>
            </a:br>
            <a:r>
              <a:rPr lang="pt-BR" sz="1500" dirty="0"/>
              <a:t>https://www.dw.com/pt-br/1933-grande-queima-de-livros-pelos-nazistas/a-834005</a:t>
            </a:r>
            <a:endParaRPr lang="en-US" sz="1500" dirty="0"/>
          </a:p>
        </p:txBody>
      </p:sp>
      <p:pic>
        <p:nvPicPr>
          <p:cNvPr id="5" name="Espaço Reservado para Conteúdo 4" descr="Foto em preto e branco de grupo de pessoas em pé&#10;&#10;Descrição gerada automaticamente">
            <a:extLst>
              <a:ext uri="{FF2B5EF4-FFF2-40B4-BE49-F238E27FC236}">
                <a16:creationId xmlns:a16="http://schemas.microsoft.com/office/drawing/2014/main" id="{398B16DB-0E95-466B-B398-AE34FFFF91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7" r="10128" b="-2"/>
          <a:stretch/>
        </p:blipFill>
        <p:spPr>
          <a:xfrm>
            <a:off x="5186557" y="162853"/>
            <a:ext cx="6830817" cy="613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95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BA2569-1562-FEBC-4325-35618563A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pt-BR" sz="2000" dirty="0"/>
              <a:t>Reportagem do Fantástico sobre o Nazismo no Brasil</a:t>
            </a:r>
            <a:br>
              <a:rPr lang="pt-BR" sz="2000" dirty="0"/>
            </a:br>
            <a:r>
              <a:rPr lang="pt-BR" sz="2000" dirty="0">
                <a:hlinkClick r:id="rId2"/>
              </a:rPr>
              <a:t>https://globoplay.globo.com/categorias/filmes/</a:t>
            </a:r>
            <a:endParaRPr lang="pt-BR" sz="20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4445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8920BF-1476-4030-AD84-FD938BCC4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491175"/>
            <a:ext cx="10905066" cy="4685788"/>
          </a:xfrm>
        </p:spPr>
        <p:txBody>
          <a:bodyPr>
            <a:normAutofit/>
          </a:bodyPr>
          <a:lstStyle/>
          <a:p>
            <a:r>
              <a:rPr lang="pt-BR" sz="2000" b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A arte e a literatura </a:t>
            </a:r>
            <a:r>
              <a:rPr lang="pt-BR" sz="20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eorgia" panose="02040502050405020303" pitchFamily="18" charset="0"/>
              </a:rPr>
              <a:t>não foram apenas censuradas, elas foram controladas e utilizadas como propaganda do regime político, observe o texto abaixo:</a:t>
            </a:r>
            <a:br>
              <a:rPr lang="pt-BR" sz="20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eorgia" panose="02040502050405020303" pitchFamily="18" charset="0"/>
              </a:rPr>
            </a:br>
            <a:br>
              <a:rPr lang="pt-BR" sz="2000" b="0" dirty="0">
                <a:effectLst/>
                <a:latin typeface="Georgia" panose="02040502050405020303" pitchFamily="18" charset="0"/>
              </a:rPr>
            </a:b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[...] </a:t>
            </a:r>
            <a:r>
              <a:rPr lang="pt-BR" sz="20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eorgia" panose="02040502050405020303" pitchFamily="18" charset="0"/>
              </a:rPr>
              <a:t>Também </a:t>
            </a:r>
            <a:r>
              <a:rPr lang="pt-BR" sz="2000" b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eorgia" panose="02040502050405020303" pitchFamily="18" charset="0"/>
              </a:rPr>
              <a:t>Ricarda</a:t>
            </a:r>
            <a:r>
              <a:rPr lang="pt-BR" sz="20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pt-BR" sz="2000" b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eorgia" panose="02040502050405020303" pitchFamily="18" charset="0"/>
              </a:rPr>
              <a:t>Huch</a:t>
            </a:r>
            <a:r>
              <a:rPr lang="pt-BR" sz="20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eorgia" panose="02040502050405020303" pitchFamily="18" charset="0"/>
              </a:rPr>
              <a:t> retirou-se da Academia Prussiana de Artes. Na carta ao seu presidente, em 9 de abril de 1933, a escritora criticou os ditames culturais do regime nazista: "A centralização, a opressão, os métodos brutais, a difamação dos que pensam diferente, os autoelogios, tudo isso não combina com meu modo de pensar", justificou. Em 1934, a "lista negra" incluía mais de três mil obras proibidas pelos nazistas.</a:t>
            </a:r>
          </a:p>
          <a:p>
            <a:pPr marL="0" indent="0">
              <a:buNone/>
            </a:pPr>
            <a:endParaRPr lang="pt-BR" sz="2000" b="0" dirty="0">
              <a:effectLst/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pt-BR" sz="20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eorgia" panose="02040502050405020303" pitchFamily="18" charset="0"/>
              </a:rPr>
              <a:t>Como disse o poeta Heinrich Heine:</a:t>
            </a:r>
          </a:p>
          <a:p>
            <a:pPr marL="0" indent="0">
              <a:buNone/>
            </a:pPr>
            <a:r>
              <a:rPr lang="pt-BR" sz="2000" b="0" dirty="0">
                <a:effectLst/>
                <a:latin typeface="Georgia" panose="02040502050405020303" pitchFamily="18" charset="0"/>
              </a:rPr>
              <a:t>                                                                  "Onde se queimam livros, acaba-se queimando pessoas.“</a:t>
            </a:r>
            <a:br>
              <a:rPr lang="pt-BR" sz="2000" b="0" dirty="0">
                <a:effectLst/>
                <a:latin typeface="Georgia" panose="02040502050405020303" pitchFamily="18" charset="0"/>
              </a:rPr>
            </a:br>
            <a:br>
              <a:rPr lang="pt-BR" sz="2000" b="0" dirty="0">
                <a:effectLst/>
                <a:latin typeface="Georgia" panose="02040502050405020303" pitchFamily="18" charset="0"/>
              </a:rPr>
            </a:br>
            <a:br>
              <a:rPr lang="pt-BR" sz="2000" b="0" dirty="0">
                <a:effectLst/>
                <a:latin typeface="Georgia" panose="02040502050405020303" pitchFamily="18" charset="0"/>
              </a:rPr>
            </a:br>
            <a:br>
              <a:rPr lang="pt-BR" sz="2000" b="0" dirty="0">
                <a:effectLst/>
                <a:latin typeface="Georgia" panose="02040502050405020303" pitchFamily="18" charset="0"/>
              </a:rPr>
            </a:br>
            <a:r>
              <a:rPr lang="pt-BR" sz="1600" b="0" dirty="0">
                <a:effectLst/>
                <a:latin typeface="Georgia" panose="02040502050405020303" pitchFamily="18" charset="0"/>
              </a:rPr>
              <a:t>https://www.dw.com/pt-br/1933-grande-queima-de-livros-pelos-nazistas/a-834005</a:t>
            </a:r>
          </a:p>
          <a:p>
            <a:endParaRPr lang="pt-BR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10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FB12AE-71D1-47FD-9AC3-EE2C07424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4853C7E-3CBA-4464-865F-6044D94B1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338487" y="2994212"/>
            <a:ext cx="1345385" cy="668410"/>
          </a:xfrm>
          <a:custGeom>
            <a:avLst/>
            <a:gdLst>
              <a:gd name="connsiteX0" fmla="*/ 0 w 1345385"/>
              <a:gd name="connsiteY0" fmla="*/ 668410 h 668410"/>
              <a:gd name="connsiteX1" fmla="*/ 672692 w 1345385"/>
              <a:gd name="connsiteY1" fmla="*/ 0 h 668410"/>
              <a:gd name="connsiteX2" fmla="*/ 1345385 w 1345385"/>
              <a:gd name="connsiteY2" fmla="*/ 668410 h 66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5385" h="668410">
                <a:moveTo>
                  <a:pt x="0" y="668410"/>
                </a:moveTo>
                <a:lnTo>
                  <a:pt x="672692" y="0"/>
                </a:lnTo>
                <a:lnTo>
                  <a:pt x="1345385" y="668410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EFEC59-B929-4851-9DEF-9106F2797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3480" y="2760304"/>
            <a:ext cx="418137" cy="418137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132392-D5FF-4588-8FA1-5BAD77BF6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508836" y="4124955"/>
            <a:ext cx="635336" cy="63533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EAC045-695C-4E73-9B7C-AFD6FB22D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36522" y="4621062"/>
            <a:ext cx="224347" cy="224347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404A7A3A-BEAE-4BC6-A163-5D0E5F8C4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10175676" y="5597890"/>
            <a:ext cx="2982940" cy="14819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ED3B7D-405D-4DFA-8608-B6DE74671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46240" y="5280494"/>
            <a:ext cx="841505" cy="84150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96593A-57FE-4938-B6A4-AC9C1E31C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643466"/>
            <a:ext cx="5452532" cy="5571065"/>
          </a:xfrm>
          <a:noFill/>
        </p:spPr>
        <p:txBody>
          <a:bodyPr anchor="ctr">
            <a:normAutofit/>
          </a:bodyPr>
          <a:lstStyle/>
          <a:p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Sugestão de leitura:</a:t>
            </a:r>
            <a:br>
              <a:rPr lang="pt-BR" sz="2000" dirty="0"/>
            </a:br>
            <a:br>
              <a:rPr lang="pt-BR" sz="2000" dirty="0"/>
            </a:br>
            <a:r>
              <a:rPr lang="pt-BR" sz="20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https://www.cafehistoria.com.br/o-controle-da-cultura-e-da-arte-na-alemanha-nazista/</a:t>
            </a:r>
            <a:br>
              <a:rPr lang="pt-BR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br>
              <a:rPr lang="pt-BR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pt-BR" sz="20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https://www.dw.com/pt-br/o-dif%C3%ADcil-retorno-da-arte-roubada-pelos-nazistas/a-46565519</a:t>
            </a:r>
            <a:br>
              <a:rPr lang="pt-BR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br>
              <a:rPr lang="pt-BR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pt-BR" sz="20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https://www.crb8.org.br/os-autores-e-livros-banidos-durante-o-regime-nazista-na-alemanha</a:t>
            </a:r>
            <a:r>
              <a:rPr lang="pt-BR" sz="2000" dirty="0">
                <a:solidFill>
                  <a:schemeClr val="tx2">
                    <a:lumMod val="40000"/>
                    <a:lumOff val="6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pt-BR" sz="2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br>
              <a:rPr lang="pt-BR" sz="2000" dirty="0"/>
            </a:br>
            <a:endParaRPr lang="pt-BR" sz="2000" dirty="0"/>
          </a:p>
          <a:p>
            <a:pPr marL="0" indent="0">
              <a:buNone/>
            </a:pPr>
            <a:br>
              <a:rPr lang="pt-BR" sz="2000" dirty="0"/>
            </a:br>
            <a:endParaRPr lang="pt-BR" sz="2000" dirty="0"/>
          </a:p>
          <a:p>
            <a:endParaRPr lang="pt-BR" sz="2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4CF9F12-9250-4C6A-AC47-9C657D269850}"/>
              </a:ext>
            </a:extLst>
          </p:cNvPr>
          <p:cNvSpPr txBox="1"/>
          <p:nvPr/>
        </p:nvSpPr>
        <p:spPr>
          <a:xfrm>
            <a:off x="1275755" y="1285461"/>
            <a:ext cx="4381323" cy="5143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i="0" dirty="0">
                <a:solidFill>
                  <a:srgbClr val="333333"/>
                </a:solidFill>
                <a:effectLst/>
                <a:latin typeface="Droid Sans"/>
              </a:rPr>
              <a:t>Em 10 de maio de 1933</a:t>
            </a:r>
            <a:r>
              <a:rPr lang="pt-BR" b="0" i="0" dirty="0">
                <a:solidFill>
                  <a:srgbClr val="333333"/>
                </a:solidFill>
                <a:effectLst/>
                <a:latin typeface="Droid Sans"/>
              </a:rPr>
              <a:t>, </a:t>
            </a:r>
            <a:r>
              <a:rPr lang="pt-BR" b="0" i="0" dirty="0">
                <a:solidFill>
                  <a:srgbClr val="FF0000"/>
                </a:solidFill>
                <a:effectLst/>
                <a:latin typeface="Droid Sans"/>
              </a:rPr>
              <a:t>Goebbels</a:t>
            </a:r>
            <a:r>
              <a:rPr lang="pt-BR" b="0" i="0" dirty="0">
                <a:solidFill>
                  <a:srgbClr val="333333"/>
                </a:solidFill>
                <a:effectLst/>
                <a:latin typeface="Droid Sans"/>
              </a:rPr>
              <a:t> organizou a queima pública de livros proibidos durante uma cerimônia na Ópera de Berlim. </a:t>
            </a:r>
            <a:br>
              <a:rPr lang="pt-BR" dirty="0">
                <a:solidFill>
                  <a:srgbClr val="333333"/>
                </a:solidFill>
                <a:latin typeface="Droid Sans"/>
              </a:rPr>
            </a:br>
            <a:br>
              <a:rPr lang="pt-BR" dirty="0">
                <a:solidFill>
                  <a:srgbClr val="333333"/>
                </a:solidFill>
                <a:latin typeface="Droid Sans"/>
              </a:rPr>
            </a:br>
            <a:r>
              <a:rPr lang="pt-BR" b="0" i="0" dirty="0">
                <a:solidFill>
                  <a:srgbClr val="333333"/>
                </a:solidFill>
                <a:effectLst/>
                <a:latin typeface="Droid Sans"/>
              </a:rPr>
              <a:t>A ação teve como principal alvo trabalhos escritos por autores </a:t>
            </a:r>
            <a:r>
              <a:rPr lang="pt-BR" i="0" dirty="0">
                <a:solidFill>
                  <a:srgbClr val="333333"/>
                </a:solidFill>
                <a:effectLst/>
                <a:latin typeface="Droid Sans"/>
              </a:rPr>
              <a:t>judeus,</a:t>
            </a:r>
            <a:r>
              <a:rPr lang="pt-BR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pt-BR" i="0" dirty="0">
                <a:solidFill>
                  <a:srgbClr val="333333"/>
                </a:solidFill>
                <a:effectLst/>
                <a:latin typeface="Droid Sans"/>
              </a:rPr>
              <a:t>pacifistas</a:t>
            </a:r>
            <a:r>
              <a:rPr lang="pt-BR" b="0" i="0" dirty="0">
                <a:solidFill>
                  <a:srgbClr val="333333"/>
                </a:solidFill>
                <a:effectLst/>
                <a:latin typeface="Droid Sans"/>
              </a:rPr>
              <a:t>, </a:t>
            </a:r>
            <a:r>
              <a:rPr lang="pt-BR" i="0" dirty="0">
                <a:solidFill>
                  <a:srgbClr val="333333"/>
                </a:solidFill>
                <a:effectLst/>
                <a:latin typeface="Droid Sans"/>
              </a:rPr>
              <a:t>religiosos</a:t>
            </a:r>
            <a:r>
              <a:rPr lang="pt-BR" b="0" i="0" dirty="0">
                <a:solidFill>
                  <a:srgbClr val="333333"/>
                </a:solidFill>
                <a:effectLst/>
                <a:latin typeface="Droid Sans"/>
              </a:rPr>
              <a:t>, </a:t>
            </a:r>
            <a:r>
              <a:rPr lang="pt-BR" i="0" dirty="0">
                <a:solidFill>
                  <a:srgbClr val="333333"/>
                </a:solidFill>
                <a:effectLst/>
                <a:latin typeface="Droid Sans"/>
              </a:rPr>
              <a:t>liberais</a:t>
            </a:r>
            <a:r>
              <a:rPr lang="pt-BR" b="0" i="0" dirty="0">
                <a:solidFill>
                  <a:srgbClr val="333333"/>
                </a:solidFill>
                <a:effectLst/>
                <a:latin typeface="Droid Sans"/>
              </a:rPr>
              <a:t>, </a:t>
            </a:r>
            <a:r>
              <a:rPr lang="pt-BR" i="0" dirty="0">
                <a:solidFill>
                  <a:srgbClr val="333333"/>
                </a:solidFill>
                <a:effectLst/>
                <a:latin typeface="Droid Sans"/>
              </a:rPr>
              <a:t>anarquistas</a:t>
            </a:r>
            <a:r>
              <a:rPr lang="pt-BR" b="0" i="0" dirty="0">
                <a:solidFill>
                  <a:srgbClr val="333333"/>
                </a:solidFill>
                <a:effectLst/>
                <a:latin typeface="Droid Sans"/>
              </a:rPr>
              <a:t>, socialistas e comunistas. Mais de 25 mil obras foram jogadas em uma fogueira naquele dia.</a:t>
            </a:r>
            <a:br>
              <a:rPr lang="pt-BR" b="0" i="0" dirty="0">
                <a:solidFill>
                  <a:srgbClr val="333333"/>
                </a:solidFill>
                <a:effectLst/>
                <a:latin typeface="Droid Sans"/>
              </a:rPr>
            </a:br>
            <a:br>
              <a:rPr lang="pt-BR" b="0" i="0" dirty="0">
                <a:solidFill>
                  <a:srgbClr val="333333"/>
                </a:solidFill>
                <a:effectLst/>
                <a:latin typeface="Droid Sans"/>
              </a:rPr>
            </a:br>
            <a:r>
              <a:rPr lang="pt-BR" sz="1100" b="0" i="0" dirty="0">
                <a:solidFill>
                  <a:srgbClr val="333333"/>
                </a:solidFill>
                <a:effectLst/>
                <a:latin typeface="Droid Sans"/>
              </a:rPr>
              <a:t>https://www.crb8.org.br/os-autores-e-livros-banidos-durante-o-regime-nazista-na-alemanha/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4284426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Foto em preto e branco de homem de terno e gravata&#10;&#10;Descrição gerada automaticamente">
            <a:extLst>
              <a:ext uri="{FF2B5EF4-FFF2-40B4-BE49-F238E27FC236}">
                <a16:creationId xmlns:a16="http://schemas.microsoft.com/office/drawing/2014/main" id="{DEBE1A9C-FA5B-4F29-A019-0123E67F81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A0DC45-C48B-4157-8736-E0C702A7B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2000" dirty="0"/>
              <a:t>Joseph Goebbels.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 err="1"/>
              <a:t>Ministro</a:t>
            </a:r>
            <a:r>
              <a:rPr lang="en-US" sz="2000" dirty="0"/>
              <a:t> da Propaganda </a:t>
            </a:r>
            <a:r>
              <a:rPr lang="en-US" sz="2000" dirty="0" err="1"/>
              <a:t>Nazista</a:t>
            </a:r>
            <a:r>
              <a:rPr lang="en-US" sz="2000" dirty="0"/>
              <a:t> (1933 - 1945)</a:t>
            </a:r>
            <a:br>
              <a:rPr lang="en-US" sz="2000" dirty="0"/>
            </a:br>
            <a:br>
              <a:rPr lang="en-US" sz="2000" dirty="0"/>
            </a:br>
            <a:r>
              <a:rPr lang="en-US" sz="1400" dirty="0"/>
              <a:t>https://revistagalileu.globo.com/Sociedade/Historia/noticia/2020/01/quem-foi-joseph-goebbels-ministro-da-propaganda-nazista-de-adolf-hitler.html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58121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27921F8-244C-4F97-B41A-4EFAA759913D}"/>
              </a:ext>
            </a:extLst>
          </p:cNvPr>
          <p:cNvSpPr txBox="1"/>
          <p:nvPr/>
        </p:nvSpPr>
        <p:spPr>
          <a:xfrm>
            <a:off x="2180492" y="1220211"/>
            <a:ext cx="8285240" cy="4375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</a:rPr>
              <a:t>Os horrores de </a:t>
            </a:r>
            <a:r>
              <a:rPr lang="pt-BR" b="0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 panose="02000000000000000000" pitchFamily="2" charset="0"/>
              </a:rPr>
              <a:t>Auschwitz – DW Brasil</a:t>
            </a:r>
          </a:p>
          <a:p>
            <a:pPr marL="0" indent="0">
              <a:buNone/>
            </a:pPr>
            <a:r>
              <a:rPr lang="pt-BR" b="0" i="0">
                <a:solidFill>
                  <a:srgbClr val="996633"/>
                </a:solidFill>
                <a:effectLst/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https://www.youtube.com/watch?v=B-bv4vtI0Dk&amp;t=2s</a:t>
            </a:r>
            <a:endParaRPr lang="pt-BR" b="0" i="0">
              <a:solidFill>
                <a:srgbClr val="996633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pt-BR" b="0" i="0">
              <a:solidFill>
                <a:srgbClr val="996633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Sobrevivente brasileiro dos campos de concentração BBC News</a:t>
            </a:r>
            <a:br>
              <a:rPr kumimoji="0" lang="pt-BR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t-BR" sz="20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https://www.youtube.com/watch?v=q0ULzaJtuec&amp;t=5s</a:t>
            </a:r>
            <a:endParaRPr kumimoji="0" lang="pt-BR" sz="2000" b="0" i="0" u="none" strike="noStrike" kern="1200" cap="none" spc="0" normalizeH="0" baseline="0" noProof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endParaRPr lang="pt-BR" b="0" i="0">
              <a:solidFill>
                <a:srgbClr val="996633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</a:rPr>
              <a:t>Os Gulags soviéticos – BBC News</a:t>
            </a:r>
            <a:br>
              <a:rPr lang="pt-BR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>
                <a:solidFill>
                  <a:srgbClr val="99663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https://www.youtube.com/watch?v=2QOnk8fxswU</a:t>
            </a:r>
            <a:endParaRPr lang="pt-BR" b="0" i="0">
              <a:solidFill>
                <a:srgbClr val="996633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pt-BR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</a:rPr>
              <a:t>Irena Sendller</a:t>
            </a:r>
          </a:p>
          <a:p>
            <a:pPr marL="0" indent="0">
              <a:buNone/>
            </a:pPr>
            <a:r>
              <a:rPr lang="pt-BR" b="0" i="0">
                <a:solidFill>
                  <a:srgbClr val="996633"/>
                </a:solidFill>
                <a:effectLst/>
                <a:latin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https://www.hypeness.com.br/2016/05/conheca-a-enfermeira-que-raptou-e-salvou-2-500-criancas-judias-das-garras-dos-nazistas/</a:t>
            </a:r>
            <a:endParaRPr lang="pt-BR" b="0" i="0">
              <a:solidFill>
                <a:srgbClr val="996633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br>
              <a:rPr lang="pt-BR" b="0" i="0">
                <a:solidFill>
                  <a:srgbClr val="996633"/>
                </a:solidFill>
                <a:effectLst/>
                <a:latin typeface="Roboto" panose="02000000000000000000" pitchFamily="2" charset="0"/>
              </a:rPr>
            </a:br>
            <a:r>
              <a:rPr lang="pt-BR" b="0" i="0">
                <a:effectLst/>
                <a:latin typeface="Roboto" panose="02000000000000000000" pitchFamily="2" charset="0"/>
              </a:rPr>
              <a:t>Irena Sendler -</a:t>
            </a:r>
            <a:r>
              <a:rPr lang="pt-BR" b="0" i="0">
                <a:solidFill>
                  <a:srgbClr val="9966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pt-BR" b="0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 panose="02000000000000000000" pitchFamily="2" charset="0"/>
              </a:rPr>
              <a:t>O anjo do gueto de Varsóvia</a:t>
            </a:r>
          </a:p>
          <a:p>
            <a:pPr marL="0" indent="0">
              <a:buNone/>
            </a:pPr>
            <a:r>
              <a:rPr lang="pt-BR">
                <a:solidFill>
                  <a:srgbClr val="996633"/>
                </a:solidFill>
                <a:latin typeface="Roboto" panose="02000000000000000000" pitchFamily="2" charset="0"/>
                <a:ea typeface="Roboto" panose="020000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https://www.youtube.com/watch?v=WxiCFtt_Ix0</a:t>
            </a:r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257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11E11B-CB69-4D29-BC01-C4B64812A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821635"/>
            <a:ext cx="10532165" cy="5355328"/>
          </a:xfrm>
        </p:spPr>
        <p:txBody>
          <a:bodyPr>
            <a:normAutofit fontScale="92500"/>
          </a:bodyPr>
          <a:lstStyle/>
          <a:p>
            <a:r>
              <a:rPr lang="pt-BR" dirty="0" err="1"/>
              <a:t>Trailler</a:t>
            </a:r>
            <a:r>
              <a:rPr lang="pt-BR" dirty="0"/>
              <a:t> do filme “A Lista de Schindler”</a:t>
            </a:r>
            <a:br>
              <a:rPr lang="pt-BR" dirty="0"/>
            </a:br>
            <a:r>
              <a:rPr lang="pt-BR" dirty="0">
                <a:hlinkClick r:id="rId2"/>
              </a:rPr>
              <a:t>https://www.youtube.com/watch?v=GAf0nGq_FXQ</a:t>
            </a:r>
            <a:br>
              <a:rPr lang="pt-BR" dirty="0"/>
            </a:br>
            <a:br>
              <a:rPr lang="pt-BR" dirty="0"/>
            </a:br>
            <a:r>
              <a:rPr lang="pt-BR" dirty="0"/>
              <a:t>A menina do casaco vermelho</a:t>
            </a:r>
            <a:br>
              <a:rPr lang="pt-BR" dirty="0"/>
            </a:br>
            <a:r>
              <a:rPr lang="pt-BR" dirty="0">
                <a:hlinkClick r:id="rId3"/>
              </a:rPr>
              <a:t>https://www.youtube.com/watch?v=j1VL-y9JHuI</a:t>
            </a:r>
            <a:endParaRPr lang="pt-BR" dirty="0"/>
          </a:p>
          <a:p>
            <a:endParaRPr lang="pt-BR" dirty="0"/>
          </a:p>
          <a:p>
            <a:r>
              <a:rPr lang="pt-BR" dirty="0"/>
              <a:t>A menina que roubava livros (trailer)</a:t>
            </a:r>
            <a:br>
              <a:rPr lang="pt-BR" dirty="0"/>
            </a:br>
            <a:r>
              <a:rPr lang="pt-BR" dirty="0">
                <a:hlinkClick r:id="rId4"/>
              </a:rPr>
              <a:t>https://www.youtube.com/watch?v=J24AlOYHpVU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Discurso de Roberto Alvim</a:t>
            </a:r>
            <a:br>
              <a:rPr lang="pt-BR" dirty="0"/>
            </a:br>
            <a:r>
              <a:rPr lang="pt-BR" dirty="0">
                <a:hlinkClick r:id="rId5"/>
              </a:rPr>
              <a:t>https://www.dw.com/pt-br/discurso-de-alvim-com-refer%C3%AAncias-ao-nazismo-gera-rep%C3%BAdio-maci%C3%A7o-nas-redes/a-52047210</a:t>
            </a:r>
            <a:br>
              <a:rPr lang="pt-BR" dirty="0"/>
            </a:b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1998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272F12-AF86-441A-BC1B-C014BBBF8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5488" y="585216"/>
            <a:ext cx="0" cy="914400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679F438-C381-06FC-3F28-855B7636A5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2225" y="585216"/>
            <a:ext cx="7189222" cy="481677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1FB62DA-4190-D5F2-793C-25BEB8749812}"/>
              </a:ext>
            </a:extLst>
          </p:cNvPr>
          <p:cNvSpPr txBox="1"/>
          <p:nvPr/>
        </p:nvSpPr>
        <p:spPr>
          <a:xfrm>
            <a:off x="7033846" y="5814880"/>
            <a:ext cx="4899778" cy="7828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75000"/>
                  </a:schemeClr>
                </a:solidFill>
              </a:rPr>
              <a:t>Kriegskrüppel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 /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</a:rPr>
              <a:t>Mutilados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 de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</a:rPr>
              <a:t>guerra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 - Otto Dix, 1920</a:t>
            </a:r>
          </a:p>
        </p:txBody>
      </p:sp>
    </p:spTree>
    <p:extLst>
      <p:ext uri="{BB962C8B-B14F-4D97-AF65-F5344CB8AC3E}">
        <p14:creationId xmlns:p14="http://schemas.microsoft.com/office/powerpoint/2010/main" val="3768123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 Arte Nazista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04988"/>
            <a:ext cx="487680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657600" y="5254580"/>
            <a:ext cx="5048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Propaganda da </a:t>
            </a:r>
            <a:r>
              <a:rPr lang="en-US" dirty="0" err="1"/>
              <a:t>Folha</a:t>
            </a:r>
            <a:r>
              <a:rPr lang="en-US" dirty="0"/>
              <a:t> de SP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https://www.youtube.com/watch?v=3aeweCXBU0g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3664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20" y="51516"/>
            <a:ext cx="4847179" cy="673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61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900" y="265098"/>
            <a:ext cx="7315200" cy="550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859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O Realismo Socialista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194" y="1397206"/>
            <a:ext cx="8590209" cy="5098611"/>
          </a:xfrm>
        </p:spPr>
      </p:pic>
    </p:spTree>
    <p:extLst>
      <p:ext uri="{BB962C8B-B14F-4D97-AF65-F5344CB8AC3E}">
        <p14:creationId xmlns:p14="http://schemas.microsoft.com/office/powerpoint/2010/main" val="3625637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33" y="1825625"/>
            <a:ext cx="6153134" cy="4351338"/>
          </a:xfrm>
        </p:spPr>
      </p:pic>
    </p:spTree>
    <p:extLst>
      <p:ext uri="{BB962C8B-B14F-4D97-AF65-F5344CB8AC3E}">
        <p14:creationId xmlns:p14="http://schemas.microsoft.com/office/powerpoint/2010/main" val="3345617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05" y="599538"/>
            <a:ext cx="569595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852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047750"/>
            <a:ext cx="90487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311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6EDB04F-D34E-4BEC-89BA-CCEEF97CF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675" y="33166"/>
            <a:ext cx="8769539" cy="673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26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A47CD8F-748F-4D24-908E-4226E8198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214" y="0"/>
            <a:ext cx="8948922" cy="5965948"/>
          </a:xfrm>
        </p:spPr>
      </p:pic>
    </p:spTree>
    <p:extLst>
      <p:ext uri="{BB962C8B-B14F-4D97-AF65-F5344CB8AC3E}">
        <p14:creationId xmlns:p14="http://schemas.microsoft.com/office/powerpoint/2010/main" val="2945648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F097E351-C925-46DD-AB33-E51AE3150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 fontScale="85000" lnSpcReduction="20000"/>
          </a:bodyPr>
          <a:lstStyle/>
          <a:p>
            <a:r>
              <a:rPr lang="en-US" sz="33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Totalitarismos</a:t>
            </a:r>
            <a:br>
              <a:rPr lang="en-US" sz="33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en-US" sz="2300" dirty="0"/>
            </a:br>
            <a:r>
              <a:rPr lang="en-US" sz="23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Indicações</a:t>
            </a:r>
            <a:r>
              <a:rPr lang="en-US" sz="23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:</a:t>
            </a:r>
            <a:br>
              <a:rPr lang="en-US" sz="2300" dirty="0"/>
            </a:br>
            <a:br>
              <a:rPr lang="en-US" sz="2300" dirty="0"/>
            </a:br>
            <a:r>
              <a:rPr lang="en-US" sz="2300" dirty="0" err="1"/>
              <a:t>Livro</a:t>
            </a:r>
            <a:r>
              <a:rPr lang="en-US" sz="2300" dirty="0"/>
              <a:t> “</a:t>
            </a:r>
            <a:r>
              <a:rPr lang="en-US" sz="2300" dirty="0" err="1"/>
              <a:t>Origens</a:t>
            </a:r>
            <a:r>
              <a:rPr lang="en-US" sz="2300" dirty="0"/>
              <a:t> do </a:t>
            </a:r>
            <a:r>
              <a:rPr lang="en-US" sz="2300" dirty="0" err="1"/>
              <a:t>totalitarismo</a:t>
            </a:r>
            <a:r>
              <a:rPr lang="en-US" sz="2300" dirty="0"/>
              <a:t>”</a:t>
            </a:r>
          </a:p>
          <a:p>
            <a:r>
              <a:rPr lang="en-US" sz="2300" dirty="0" err="1"/>
              <a:t>Filme</a:t>
            </a:r>
            <a:r>
              <a:rPr lang="en-US" sz="2300" dirty="0"/>
              <a:t> A </a:t>
            </a:r>
            <a:r>
              <a:rPr lang="en-US" sz="2300" dirty="0" err="1"/>
              <a:t>arquitetura</a:t>
            </a:r>
            <a:r>
              <a:rPr lang="en-US" sz="2300" dirty="0"/>
              <a:t> da </a:t>
            </a:r>
            <a:r>
              <a:rPr lang="en-US" sz="2300" dirty="0" err="1"/>
              <a:t>destruição</a:t>
            </a:r>
            <a:endParaRPr lang="en-US" sz="2300" dirty="0"/>
          </a:p>
          <a:p>
            <a:r>
              <a:rPr lang="en-US" sz="2300" dirty="0"/>
              <a:t>O que é fascismo?</a:t>
            </a:r>
            <a:br>
              <a:rPr lang="en-US" sz="2300" dirty="0"/>
            </a:br>
            <a:r>
              <a:rPr lang="en-US" sz="23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https://www.youtube.com/watch?v=kros-1kU1Qc</a:t>
            </a:r>
            <a:endParaRPr lang="en-US" sz="2300" dirty="0">
              <a:solidFill>
                <a:srgbClr val="FF0000"/>
              </a:solidFill>
            </a:endParaRPr>
          </a:p>
          <a:p>
            <a:r>
              <a:rPr lang="en-US" sz="2300" dirty="0"/>
              <a:t>A </a:t>
            </a:r>
            <a:r>
              <a:rPr lang="en-US" sz="2300" dirty="0" err="1"/>
              <a:t>Ciencia</a:t>
            </a:r>
            <a:r>
              <a:rPr lang="en-US" sz="2300" dirty="0"/>
              <a:t> </a:t>
            </a:r>
            <a:r>
              <a:rPr lang="en-US" sz="2300" dirty="0" err="1"/>
              <a:t>Nazista</a:t>
            </a:r>
            <a:br>
              <a:rPr lang="en-US" sz="2300" dirty="0">
                <a:solidFill>
                  <a:srgbClr val="FF0000"/>
                </a:solidFill>
              </a:rPr>
            </a:br>
            <a:r>
              <a:rPr lang="en-US" sz="2300" dirty="0">
                <a:solidFill>
                  <a:srgbClr val="FF0000"/>
                </a:solidFill>
                <a:hlinkClick r:id="rId3"/>
              </a:rPr>
              <a:t>https://www.youtube.com/watch?v=HelR0sMSWmc</a:t>
            </a:r>
            <a:endParaRPr lang="en-US" sz="2300" dirty="0">
              <a:solidFill>
                <a:srgbClr val="FF0000"/>
              </a:solidFill>
            </a:endParaRPr>
          </a:p>
          <a:p>
            <a:endParaRPr lang="en-US" sz="2300" dirty="0">
              <a:solidFill>
                <a:srgbClr val="FF0000"/>
              </a:solidFill>
            </a:endParaRPr>
          </a:p>
          <a:p>
            <a:endParaRPr lang="en-US" sz="18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Espaço Reservado para Conteúdo 4" descr="Foto em preto e branco de homem com farda militar&#10;&#10;Descrição gerada automaticamente">
            <a:extLst>
              <a:ext uri="{FF2B5EF4-FFF2-40B4-BE49-F238E27FC236}">
                <a16:creationId xmlns:a16="http://schemas.microsoft.com/office/drawing/2014/main" id="{F0F88948-6B47-46B6-BF75-EA2C877C2B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27" b="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47440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e 10">
            <a:extLst>
              <a:ext uri="{FF2B5EF4-FFF2-40B4-BE49-F238E27FC236}">
                <a16:creationId xmlns:a16="http://schemas.microsoft.com/office/drawing/2014/main" id="{177424F2-5865-4276-912C-67CDED3FE720}"/>
              </a:ext>
            </a:extLst>
          </p:cNvPr>
          <p:cNvSpPr/>
          <p:nvPr/>
        </p:nvSpPr>
        <p:spPr>
          <a:xfrm>
            <a:off x="2763078" y="1477617"/>
            <a:ext cx="5976730" cy="245165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09C2D4D-EC1A-47EB-AEDD-B4F49C8CF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368"/>
            <a:ext cx="10515600" cy="1325563"/>
          </a:xfrm>
        </p:spPr>
        <p:txBody>
          <a:bodyPr/>
          <a:lstStyle/>
          <a:p>
            <a:r>
              <a:rPr lang="pt-BR" b="1" dirty="0">
                <a:latin typeface="Arial Nova Cond" panose="020B0506020202020204" pitchFamily="34" charset="0"/>
              </a:rPr>
              <a:t>Características gerais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0B0202E2-FC6D-4363-A084-39A6E8294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>
                <a:latin typeface="Arial Nova Cond" panose="020B0506020202020204" pitchFamily="34" charset="0"/>
              </a:rPr>
              <a:t>TOTAL ITARISMO</a:t>
            </a:r>
          </a:p>
          <a:p>
            <a:pPr marL="0" indent="0" algn="ctr">
              <a:buNone/>
            </a:pPr>
            <a:endParaRPr lang="pt-BR" sz="3600" dirty="0">
              <a:latin typeface="Arial Nova Cond" panose="020B0506020202020204" pitchFamily="34" charset="0"/>
            </a:endParaRPr>
          </a:p>
          <a:p>
            <a:pPr marL="0" indent="0">
              <a:buNone/>
            </a:pPr>
            <a:r>
              <a:rPr lang="pt-BR" sz="2000" dirty="0">
                <a:latin typeface="Arial Nova Cond" panose="020B0506020202020204" pitchFamily="34" charset="0"/>
              </a:rPr>
              <a:t>			TODO/TOTAL		Pertencente ao</a:t>
            </a:r>
          </a:p>
          <a:p>
            <a:pPr marL="0" indent="0">
              <a:buNone/>
            </a:pPr>
            <a:endParaRPr lang="pt-BR" sz="2000" dirty="0">
              <a:latin typeface="Arial Nova Cond" panose="020B0506020202020204" pitchFamily="34" charset="0"/>
            </a:endParaRPr>
          </a:p>
          <a:p>
            <a:pPr marL="0" indent="0">
              <a:buNone/>
            </a:pPr>
            <a:endParaRPr lang="pt-BR" sz="2000" dirty="0">
              <a:latin typeface="Arial Nova Cond" panose="020B0506020202020204" pitchFamily="34" charset="0"/>
            </a:endParaRPr>
          </a:p>
          <a:p>
            <a:pPr marL="0" indent="0">
              <a:buNone/>
            </a:pPr>
            <a:r>
              <a:rPr lang="pt-BR" sz="2000" dirty="0">
                <a:latin typeface="Arial Nova Cond" panose="020B0506020202020204" pitchFamily="34" charset="0"/>
              </a:rPr>
              <a:t>Esse </a:t>
            </a:r>
            <a:r>
              <a:rPr lang="pt-BR" sz="2000" b="1" dirty="0">
                <a:latin typeface="Arial Nova Cond" panose="020B0506020202020204" pitchFamily="34" charset="0"/>
              </a:rPr>
              <a:t>todo</a:t>
            </a:r>
            <a:r>
              <a:rPr lang="pt-BR" sz="2000" dirty="0">
                <a:latin typeface="Arial Nova Cond" panose="020B0506020202020204" pitchFamily="34" charset="0"/>
              </a:rPr>
              <a:t>, é o conjunto em que a ideologia julga ser o ideal, e o que estiver fora desse todo, ou não se enquadrar, encaixar-se neste </a:t>
            </a:r>
            <a:r>
              <a:rPr lang="pt-BR" sz="2000" b="1" dirty="0">
                <a:latin typeface="Arial Nova Cond" panose="020B0506020202020204" pitchFamily="34" charset="0"/>
              </a:rPr>
              <a:t>todo</a:t>
            </a:r>
            <a:r>
              <a:rPr lang="pt-BR" sz="2000" dirty="0">
                <a:latin typeface="Arial Nova Cond" panose="020B0506020202020204" pitchFamily="34" charset="0"/>
              </a:rPr>
              <a:t>, </a:t>
            </a:r>
            <a:r>
              <a:rPr lang="pt-BR" sz="2000" b="1" dirty="0">
                <a:solidFill>
                  <a:srgbClr val="FF0000"/>
                </a:solidFill>
                <a:latin typeface="Arial Nova Cond" panose="020B0506020202020204" pitchFamily="34" charset="0"/>
              </a:rPr>
              <a:t>deve ser eliminado</a:t>
            </a:r>
            <a:r>
              <a:rPr lang="pt-BR" sz="2000" dirty="0">
                <a:latin typeface="Arial Nova Cond" panose="020B0506020202020204" pitchFamily="34" charset="0"/>
              </a:rPr>
              <a:t>.</a:t>
            </a:r>
          </a:p>
          <a:p>
            <a:pPr marL="0" indent="0">
              <a:buNone/>
            </a:pPr>
            <a:endParaRPr lang="pt-BR" sz="2000" dirty="0">
              <a:latin typeface="Arial Nova Cond" panose="020B0506020202020204" pitchFamily="34" charset="0"/>
            </a:endParaRPr>
          </a:p>
          <a:p>
            <a:pPr marL="0" indent="0">
              <a:buNone/>
            </a:pPr>
            <a:r>
              <a:rPr lang="pt-BR" sz="2000" dirty="0">
                <a:latin typeface="Arial Nova Cond" panose="020B0506020202020204" pitchFamily="34" charset="0"/>
              </a:rPr>
              <a:t>Quando representantes desta ideologia chegam ao poder, o Estado passa a incorporar esta ideologia e utilizar todos os mecanismos disponíveis para coloca-la em prática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624B3FE8-7303-4D49-ACD4-35D9E543EEB8}"/>
              </a:ext>
            </a:extLst>
          </p:cNvPr>
          <p:cNvSpPr/>
          <p:nvPr/>
        </p:nvSpPr>
        <p:spPr>
          <a:xfrm>
            <a:off x="4412974" y="1828800"/>
            <a:ext cx="1338469" cy="5300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5A85BA03-8FB4-4B8A-9B0B-7BE595C1FFEE}"/>
              </a:ext>
            </a:extLst>
          </p:cNvPr>
          <p:cNvCxnSpPr/>
          <p:nvPr/>
        </p:nvCxnSpPr>
        <p:spPr>
          <a:xfrm flipH="1">
            <a:off x="4664765" y="2451652"/>
            <a:ext cx="304800" cy="5698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B2FBF58F-FD67-4BB0-B817-471610721708}"/>
              </a:ext>
            </a:extLst>
          </p:cNvPr>
          <p:cNvCxnSpPr>
            <a:cxnSpLocks/>
          </p:cNvCxnSpPr>
          <p:nvPr/>
        </p:nvCxnSpPr>
        <p:spPr>
          <a:xfrm>
            <a:off x="6592956" y="2385392"/>
            <a:ext cx="364435" cy="6361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718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1ACB4F-B575-45E1-B065-F98D47252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pt-BR" sz="5400" b="1">
                <a:latin typeface="Arial Nova Cond" panose="020B0506020202020204" pitchFamily="34" charset="0"/>
              </a:rPr>
              <a:t>Características gerais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092CC9-0842-421E-AF7E-0F2F6B7A4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4060874"/>
          </a:xfrm>
        </p:spPr>
        <p:txBody>
          <a:bodyPr>
            <a:normAutofit/>
          </a:bodyPr>
          <a:lstStyle/>
          <a:p>
            <a:r>
              <a:rPr lang="pt-BR" sz="1700" dirty="0">
                <a:latin typeface="Arial Nova Cond" panose="020B0506020202020204" pitchFamily="34" charset="0"/>
              </a:rPr>
              <a:t>Quando esta ideologia chega ao poder, ela se transforma em Estado, ou seja, aquilo que era apenas uma ideia, é o próprio Estado, e a medida em que ela deseja, transformará a sociedade conforme seus designíos.</a:t>
            </a:r>
          </a:p>
          <a:p>
            <a:endParaRPr lang="pt-BR" sz="1700" dirty="0">
              <a:latin typeface="Arial Nova Cond" panose="020B0506020202020204" pitchFamily="34" charset="0"/>
            </a:endParaRPr>
          </a:p>
          <a:p>
            <a:r>
              <a:rPr lang="pt-BR" sz="1700" dirty="0">
                <a:latin typeface="Arial Nova Cond" panose="020B0506020202020204" pitchFamily="34" charset="0"/>
              </a:rPr>
              <a:t>Ultranacionalismo</a:t>
            </a:r>
          </a:p>
          <a:p>
            <a:endParaRPr lang="pt-BR" sz="1700" dirty="0">
              <a:latin typeface="Arial Nova Cond" panose="020B0506020202020204" pitchFamily="34" charset="0"/>
            </a:endParaRPr>
          </a:p>
          <a:p>
            <a:r>
              <a:rPr lang="pt-BR" sz="1700" dirty="0">
                <a:latin typeface="Arial Nova Cond" panose="020B0506020202020204" pitchFamily="34" charset="0"/>
              </a:rPr>
              <a:t>Fusão completa do </a:t>
            </a:r>
            <a:r>
              <a:rPr lang="pt-BR" sz="1700" b="1" dirty="0">
                <a:latin typeface="Arial Nova Cond" panose="020B0506020202020204" pitchFamily="34" charset="0"/>
              </a:rPr>
              <a:t>Estado</a:t>
            </a:r>
            <a:r>
              <a:rPr lang="pt-BR" sz="1700" dirty="0">
                <a:latin typeface="Arial Nova Cond" panose="020B0506020202020204" pitchFamily="34" charset="0"/>
              </a:rPr>
              <a:t> e do </a:t>
            </a:r>
            <a:r>
              <a:rPr lang="pt-BR" sz="1700" b="1" dirty="0">
                <a:latin typeface="Arial Nova Cond" panose="020B0506020202020204" pitchFamily="34" charset="0"/>
              </a:rPr>
              <a:t>líder</a:t>
            </a:r>
          </a:p>
          <a:p>
            <a:endParaRPr lang="pt-BR" sz="1700" dirty="0">
              <a:latin typeface="Arial Nova Cond" panose="020B0506020202020204" pitchFamily="34" charset="0"/>
            </a:endParaRPr>
          </a:p>
          <a:p>
            <a:r>
              <a:rPr lang="pt-BR" sz="1700" dirty="0">
                <a:latin typeface="Arial Nova Cond" panose="020B0506020202020204" pitchFamily="34" charset="0"/>
              </a:rPr>
              <a:t>A nação está acima de tudo</a:t>
            </a:r>
          </a:p>
          <a:p>
            <a:r>
              <a:rPr lang="pt-BR" sz="1700" dirty="0">
                <a:latin typeface="Arial Nova Cond" panose="020B0506020202020204" pitchFamily="34" charset="0"/>
              </a:rPr>
              <a:t>A nação é o Estado, o Estado é o governo, e o governo é o líder </a:t>
            </a:r>
          </a:p>
          <a:p>
            <a:endParaRPr lang="pt-BR" sz="1700" dirty="0">
              <a:latin typeface="Arial Nova Cond" panose="020B0506020202020204" pitchFamily="34" charset="0"/>
            </a:endParaRPr>
          </a:p>
          <a:p>
            <a:endParaRPr lang="pt-BR" sz="1700" dirty="0">
              <a:latin typeface="Arial Nova Cond" panose="020B0506020202020204" pitchFamily="34" charset="0"/>
            </a:endParaRPr>
          </a:p>
          <a:p>
            <a:endParaRPr lang="pt-BR" sz="1700" dirty="0">
              <a:latin typeface="Arial Nova Cond" panose="020B0506020202020204" pitchFamily="34" charset="0"/>
            </a:endParaRPr>
          </a:p>
          <a:p>
            <a:endParaRPr lang="pt-BR" sz="1700" dirty="0">
              <a:latin typeface="Arial Nova Cond" panose="020B0506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60E60A9-BED7-8769-F65B-4200AC1191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13" r="104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82110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CB0874-88B8-43D3-B0B6-C32F790F7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FD067A-52BE-40EE-B7CA-391830B9A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2561771"/>
            <a:chOff x="0" y="0"/>
            <a:chExt cx="12192000" cy="256177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CDA7855-806B-4A02-9C19-24872E4D8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AFE70DE-5BEC-4E54-98D2-48C13E149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F01FF6D-97D6-4D95-BC98-6B30A145D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915" y="1040400"/>
            <a:ext cx="7866060" cy="707886"/>
          </a:xfrm>
        </p:spPr>
        <p:txBody>
          <a:bodyPr anchor="b">
            <a:normAutofit/>
          </a:bodyPr>
          <a:lstStyle/>
          <a:p>
            <a:pPr algn="ctr"/>
            <a:r>
              <a:rPr lang="pt-BR" sz="4000" dirty="0"/>
              <a:t>Características Gerais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5B8CC4-8CCE-428F-AE7E-28D178984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0" y="2027156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6359FA2-E374-4073-8269-E10D2AE74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A1F0E66-9B5E-4980-8AEC-B4D144B48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5078F7-5C70-4754-8D94-42B7E2AE9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2914" y="2784325"/>
            <a:ext cx="7866061" cy="3224363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chemeClr val="tx1">
                    <a:alpha val="80000"/>
                  </a:schemeClr>
                </a:solidFill>
              </a:rPr>
              <a:t>Autoritário</a:t>
            </a:r>
          </a:p>
          <a:p>
            <a:r>
              <a:rPr lang="pt-BR" sz="2400" dirty="0">
                <a:solidFill>
                  <a:schemeClr val="tx1">
                    <a:alpha val="80000"/>
                  </a:schemeClr>
                </a:solidFill>
              </a:rPr>
              <a:t>Antiliberal</a:t>
            </a:r>
          </a:p>
          <a:p>
            <a:r>
              <a:rPr lang="pt-BR" sz="2400" dirty="0">
                <a:solidFill>
                  <a:schemeClr val="tx1">
                    <a:alpha val="80000"/>
                  </a:schemeClr>
                </a:solidFill>
              </a:rPr>
              <a:t>Antidemocrático</a:t>
            </a:r>
          </a:p>
          <a:p>
            <a:r>
              <a:rPr lang="pt-BR" sz="2400" dirty="0">
                <a:solidFill>
                  <a:schemeClr val="tx1">
                    <a:alpha val="80000"/>
                  </a:schemeClr>
                </a:solidFill>
              </a:rPr>
              <a:t>Xenófobo</a:t>
            </a:r>
          </a:p>
          <a:p>
            <a:r>
              <a:rPr lang="pt-BR" sz="2400" dirty="0">
                <a:solidFill>
                  <a:schemeClr val="tx1">
                    <a:alpha val="80000"/>
                  </a:schemeClr>
                </a:solidFill>
              </a:rPr>
              <a:t>Racista</a:t>
            </a:r>
          </a:p>
          <a:p>
            <a:r>
              <a:rPr lang="pt-BR" sz="2400" dirty="0">
                <a:solidFill>
                  <a:schemeClr val="tx1">
                    <a:alpha val="80000"/>
                  </a:schemeClr>
                </a:solidFill>
              </a:rPr>
              <a:t>Chovinista</a:t>
            </a:r>
          </a:p>
          <a:p>
            <a:r>
              <a:rPr lang="pt-BR" sz="2400" dirty="0">
                <a:solidFill>
                  <a:schemeClr val="tx1">
                    <a:alpha val="80000"/>
                  </a:schemeClr>
                </a:solidFill>
              </a:rPr>
              <a:t>Ultranacionalista</a:t>
            </a:r>
          </a:p>
        </p:txBody>
      </p:sp>
    </p:spTree>
    <p:extLst>
      <p:ext uri="{BB962C8B-B14F-4D97-AF65-F5344CB8AC3E}">
        <p14:creationId xmlns:p14="http://schemas.microsoft.com/office/powerpoint/2010/main" val="2605229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 </a:t>
            </a:r>
            <a:r>
              <a:rPr lang="en-US" sz="2000" dirty="0" err="1"/>
              <a:t>cartaz</a:t>
            </a:r>
            <a:r>
              <a:rPr lang="en-US" sz="2000" dirty="0"/>
              <a:t> de propaganda do </a:t>
            </a:r>
            <a:r>
              <a:rPr lang="en-US" sz="2000" dirty="0" err="1"/>
              <a:t>partido</a:t>
            </a:r>
            <a:r>
              <a:rPr lang="en-US" sz="2000" dirty="0"/>
              <a:t> </a:t>
            </a:r>
            <a:r>
              <a:rPr lang="en-US" sz="2000" dirty="0" err="1"/>
              <a:t>nazista</a:t>
            </a:r>
            <a:r>
              <a:rPr lang="en-US" sz="2000" dirty="0"/>
              <a:t> da </a:t>
            </a:r>
            <a:r>
              <a:rPr lang="en-US" sz="2000" dirty="0" err="1"/>
              <a:t>Alemanha</a:t>
            </a:r>
            <a:r>
              <a:rPr lang="en-US" sz="2000" dirty="0"/>
              <a:t> </a:t>
            </a:r>
            <a:r>
              <a:rPr lang="en-US" sz="2000" dirty="0" err="1"/>
              <a:t>diz</a:t>
            </a:r>
            <a:r>
              <a:rPr lang="en-US" sz="2000" dirty="0"/>
              <a:t>, “</a:t>
            </a:r>
            <a:r>
              <a:rPr lang="en-US" sz="2000" dirty="0" err="1"/>
              <a:t>Alemanha</a:t>
            </a:r>
            <a:r>
              <a:rPr lang="en-US" sz="2000" dirty="0"/>
              <a:t> </a:t>
            </a:r>
            <a:r>
              <a:rPr lang="en-US" sz="2000" dirty="0" err="1"/>
              <a:t>acima</a:t>
            </a:r>
            <a:r>
              <a:rPr lang="en-US" sz="2000" dirty="0"/>
              <a:t> de </a:t>
            </a:r>
            <a:r>
              <a:rPr lang="en-US" sz="2000" dirty="0" err="1"/>
              <a:t>tudo</a:t>
            </a:r>
            <a:r>
              <a:rPr lang="en-US" sz="2000" dirty="0"/>
              <a:t>”.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- </a:t>
            </a:r>
            <a:r>
              <a:rPr lang="en-US" sz="2000" dirty="0" err="1"/>
              <a:t>Fim</a:t>
            </a:r>
            <a:r>
              <a:rPr lang="en-US" sz="2000" dirty="0"/>
              <a:t> das </a:t>
            </a:r>
            <a:r>
              <a:rPr lang="en-US" sz="2000" dirty="0" err="1"/>
              <a:t>liberdades</a:t>
            </a:r>
            <a:r>
              <a:rPr lang="en-US" sz="2000" dirty="0"/>
              <a:t> </a:t>
            </a:r>
            <a:r>
              <a:rPr lang="en-US" sz="2000" dirty="0" err="1"/>
              <a:t>individuais</a:t>
            </a:r>
            <a:br>
              <a:rPr lang="en-US" sz="2000" dirty="0"/>
            </a:br>
            <a:r>
              <a:rPr lang="en-US" sz="2000" dirty="0"/>
              <a:t>- </a:t>
            </a:r>
            <a:r>
              <a:rPr lang="en-US" sz="2000" dirty="0" err="1"/>
              <a:t>Controle</a:t>
            </a:r>
            <a:r>
              <a:rPr lang="en-US" sz="2000" dirty="0"/>
              <a:t> do Estado </a:t>
            </a:r>
            <a:r>
              <a:rPr lang="en-US" sz="2000" dirty="0" err="1"/>
              <a:t>sobre</a:t>
            </a:r>
            <a:r>
              <a:rPr lang="en-US" sz="2000" dirty="0"/>
              <a:t> a </a:t>
            </a:r>
            <a:r>
              <a:rPr lang="en-US" sz="2000" dirty="0" err="1"/>
              <a:t>Imprensa</a:t>
            </a:r>
            <a:br>
              <a:rPr lang="en-US" sz="2000" dirty="0"/>
            </a:br>
            <a:r>
              <a:rPr lang="en-US" sz="2000" dirty="0"/>
              <a:t>- </a:t>
            </a:r>
            <a:r>
              <a:rPr lang="en-US" sz="2000" dirty="0" err="1"/>
              <a:t>Tudo</a:t>
            </a:r>
            <a:r>
              <a:rPr lang="en-US" sz="2000" dirty="0"/>
              <a:t> o que for </a:t>
            </a:r>
            <a:r>
              <a:rPr lang="en-US" sz="2000" dirty="0" err="1"/>
              <a:t>considerado</a:t>
            </a:r>
            <a:r>
              <a:rPr lang="en-US" sz="2000" dirty="0"/>
              <a:t> contra 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dirty="0" err="1"/>
              <a:t>diferente</a:t>
            </a:r>
            <a:r>
              <a:rPr lang="en-US" sz="2000" dirty="0"/>
              <a:t> do Estado, </a:t>
            </a:r>
            <a:r>
              <a:rPr lang="en-US" sz="2000" dirty="0" err="1"/>
              <a:t>deve</a:t>
            </a:r>
            <a:r>
              <a:rPr lang="en-US" sz="2000" dirty="0"/>
              <a:t> ser </a:t>
            </a:r>
            <a:r>
              <a:rPr lang="en-US" sz="2000" dirty="0" err="1"/>
              <a:t>combatido</a:t>
            </a:r>
            <a:r>
              <a:rPr lang="en-US" sz="2000" dirty="0"/>
              <a:t> e </a:t>
            </a:r>
            <a:r>
              <a:rPr lang="en-US" sz="2000" dirty="0" err="1"/>
              <a:t>eliminado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478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2981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937</Words>
  <Application>Microsoft Office PowerPoint</Application>
  <PresentationFormat>Widescreen</PresentationFormat>
  <Paragraphs>67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6" baseType="lpstr">
      <vt:lpstr>Arial</vt:lpstr>
      <vt:lpstr>Arial Nova Cond</vt:lpstr>
      <vt:lpstr>Calibri</vt:lpstr>
      <vt:lpstr>Calibri Light</vt:lpstr>
      <vt:lpstr>Droid Sans</vt:lpstr>
      <vt:lpstr>Georgia</vt:lpstr>
      <vt:lpstr>Roboto</vt:lpstr>
      <vt:lpstr>Trebuchet MS</vt:lpstr>
      <vt:lpstr>Tw Cen MT</vt:lpstr>
      <vt:lpstr>Tema do Office</vt:lpstr>
      <vt:lpstr>Período Entreguerras </vt:lpstr>
      <vt:lpstr>Apresentação do PowerPoint</vt:lpstr>
      <vt:lpstr>Apresentação do PowerPoint</vt:lpstr>
      <vt:lpstr>Apresentação do PowerPoint</vt:lpstr>
      <vt:lpstr>Apresentação do PowerPoint</vt:lpstr>
      <vt:lpstr>Características gerais</vt:lpstr>
      <vt:lpstr>Características gerais</vt:lpstr>
      <vt:lpstr>Características Gerais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Arte Nazista</vt:lpstr>
      <vt:lpstr>Apresentação do PowerPoint</vt:lpstr>
      <vt:lpstr>Apresentação do PowerPoint</vt:lpstr>
      <vt:lpstr>O Realismo Socialista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Danielle Lemos</dc:creator>
  <cp:lastModifiedBy>Danielle Lemos</cp:lastModifiedBy>
  <cp:revision>34</cp:revision>
  <dcterms:created xsi:type="dcterms:W3CDTF">2021-05-03T00:03:30Z</dcterms:created>
  <dcterms:modified xsi:type="dcterms:W3CDTF">2023-05-15T00:03:45Z</dcterms:modified>
</cp:coreProperties>
</file>