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EBC69-13EC-4FBC-A1CA-4884CEE42AD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9BF679-5A53-4945-9C79-B45107CB16C2}">
      <dgm:prSet custT="1"/>
      <dgm:spPr/>
      <dgm:t>
        <a:bodyPr/>
        <a:lstStyle/>
        <a:p>
          <a:r>
            <a:rPr lang="pt-BR" sz="1400"/>
            <a:t>Monarquia Imperial</a:t>
          </a:r>
          <a:endParaRPr lang="en-US" sz="1400"/>
        </a:p>
      </dgm:t>
    </dgm:pt>
    <dgm:pt modelId="{339F725B-2D21-4716-AB99-6D096815196C}" type="parTrans" cxnId="{ED337A4B-3F63-4D9C-9BBD-7C33F656527C}">
      <dgm:prSet/>
      <dgm:spPr/>
      <dgm:t>
        <a:bodyPr/>
        <a:lstStyle/>
        <a:p>
          <a:endParaRPr lang="en-US" sz="1400"/>
        </a:p>
      </dgm:t>
    </dgm:pt>
    <dgm:pt modelId="{7D2A70C6-E569-4127-9A44-9BD0B57334E9}" type="sibTrans" cxnId="{ED337A4B-3F63-4D9C-9BBD-7C33F656527C}">
      <dgm:prSet/>
      <dgm:spPr/>
      <dgm:t>
        <a:bodyPr/>
        <a:lstStyle/>
        <a:p>
          <a:endParaRPr lang="en-US" sz="1400"/>
        </a:p>
      </dgm:t>
    </dgm:pt>
    <dgm:pt modelId="{C006415C-EF7A-4F22-A233-3EF3C39D20E4}">
      <dgm:prSet custT="1"/>
      <dgm:spPr/>
      <dgm:t>
        <a:bodyPr/>
        <a:lstStyle/>
        <a:p>
          <a:r>
            <a:rPr lang="pt-BR" sz="1400"/>
            <a:t>Estado Confessional Ortodoxo</a:t>
          </a:r>
          <a:endParaRPr lang="en-US" sz="1400"/>
        </a:p>
      </dgm:t>
    </dgm:pt>
    <dgm:pt modelId="{0491E059-18E8-4461-A5C5-DA464950FB9D}" type="parTrans" cxnId="{76C58A99-5C09-4C52-8C0C-5F62B8DF9879}">
      <dgm:prSet/>
      <dgm:spPr/>
      <dgm:t>
        <a:bodyPr/>
        <a:lstStyle/>
        <a:p>
          <a:endParaRPr lang="en-US" sz="1400"/>
        </a:p>
      </dgm:t>
    </dgm:pt>
    <dgm:pt modelId="{E6997974-C4E2-48E9-AED4-846D19A01465}" type="sibTrans" cxnId="{76C58A99-5C09-4C52-8C0C-5F62B8DF9879}">
      <dgm:prSet/>
      <dgm:spPr/>
      <dgm:t>
        <a:bodyPr/>
        <a:lstStyle/>
        <a:p>
          <a:endParaRPr lang="en-US" sz="1400"/>
        </a:p>
      </dgm:t>
    </dgm:pt>
    <dgm:pt modelId="{F1D9B845-C6D5-4EBF-B1A8-4B14F9027E1B}">
      <dgm:prSet custT="1"/>
      <dgm:spPr/>
      <dgm:t>
        <a:bodyPr/>
        <a:lstStyle/>
        <a:p>
          <a:r>
            <a:rPr lang="pt-BR" sz="1400"/>
            <a:t>Regime Praticamente Absolutista</a:t>
          </a:r>
          <a:endParaRPr lang="en-US" sz="1400"/>
        </a:p>
      </dgm:t>
    </dgm:pt>
    <dgm:pt modelId="{3708B11B-F97E-4196-9ECE-86FEB31C5450}" type="parTrans" cxnId="{29CF82F4-88C3-4166-9EA7-D290A2E92382}">
      <dgm:prSet/>
      <dgm:spPr/>
      <dgm:t>
        <a:bodyPr/>
        <a:lstStyle/>
        <a:p>
          <a:endParaRPr lang="en-US" sz="1400"/>
        </a:p>
      </dgm:t>
    </dgm:pt>
    <dgm:pt modelId="{130E940C-FE32-4CF2-9585-9555B67AAB86}" type="sibTrans" cxnId="{29CF82F4-88C3-4166-9EA7-D290A2E92382}">
      <dgm:prSet/>
      <dgm:spPr/>
      <dgm:t>
        <a:bodyPr/>
        <a:lstStyle/>
        <a:p>
          <a:endParaRPr lang="en-US" sz="1400"/>
        </a:p>
      </dgm:t>
    </dgm:pt>
    <dgm:pt modelId="{CCC63B08-6A11-4671-A6F3-03FCC3B3132C}">
      <dgm:prSet custT="1"/>
      <dgm:spPr/>
      <dgm:t>
        <a:bodyPr/>
        <a:lstStyle/>
        <a:p>
          <a:r>
            <a:rPr lang="pt-BR" sz="1400"/>
            <a:t>Ausência de Liberdade de Expressão</a:t>
          </a:r>
          <a:endParaRPr lang="en-US" sz="1400"/>
        </a:p>
      </dgm:t>
    </dgm:pt>
    <dgm:pt modelId="{731D559B-0A5D-487E-8910-84D9B72A4A27}" type="parTrans" cxnId="{D637AD91-CC08-4A4B-B88E-FFFF8C49EAA7}">
      <dgm:prSet/>
      <dgm:spPr/>
      <dgm:t>
        <a:bodyPr/>
        <a:lstStyle/>
        <a:p>
          <a:endParaRPr lang="en-US" sz="1400"/>
        </a:p>
      </dgm:t>
    </dgm:pt>
    <dgm:pt modelId="{BC4FCAA8-FE3F-46A2-94C1-B7EFF8F8FE85}" type="sibTrans" cxnId="{D637AD91-CC08-4A4B-B88E-FFFF8C49EAA7}">
      <dgm:prSet/>
      <dgm:spPr/>
      <dgm:t>
        <a:bodyPr/>
        <a:lstStyle/>
        <a:p>
          <a:endParaRPr lang="en-US" sz="1400"/>
        </a:p>
      </dgm:t>
    </dgm:pt>
    <dgm:pt modelId="{2955A904-B4BC-4E77-A275-091F2882CEA4}">
      <dgm:prSet custT="1"/>
      <dgm:spPr/>
      <dgm:t>
        <a:bodyPr/>
        <a:lstStyle/>
        <a:p>
          <a:r>
            <a:rPr lang="pt-BR" sz="1400"/>
            <a:t>Ausência de direitos individuais</a:t>
          </a:r>
          <a:endParaRPr lang="en-US" sz="1400"/>
        </a:p>
      </dgm:t>
    </dgm:pt>
    <dgm:pt modelId="{3722E8DC-E151-4510-8F97-4271885AF443}" type="parTrans" cxnId="{D586FC54-42A4-4272-83AC-C88D4AA8F0D3}">
      <dgm:prSet/>
      <dgm:spPr/>
      <dgm:t>
        <a:bodyPr/>
        <a:lstStyle/>
        <a:p>
          <a:endParaRPr lang="en-US" sz="1400"/>
        </a:p>
      </dgm:t>
    </dgm:pt>
    <dgm:pt modelId="{0E1C3E56-E419-4851-8ACE-2CEE4173C53F}" type="sibTrans" cxnId="{D586FC54-42A4-4272-83AC-C88D4AA8F0D3}">
      <dgm:prSet/>
      <dgm:spPr/>
      <dgm:t>
        <a:bodyPr/>
        <a:lstStyle/>
        <a:p>
          <a:endParaRPr lang="en-US" sz="1400"/>
        </a:p>
      </dgm:t>
    </dgm:pt>
    <dgm:pt modelId="{B9FDFE8C-517A-4B86-9F13-5A7EA0F1E7FE}">
      <dgm:prSet custT="1"/>
      <dgm:spPr/>
      <dgm:t>
        <a:bodyPr/>
        <a:lstStyle/>
        <a:p>
          <a:r>
            <a:rPr lang="pt-BR" sz="1400"/>
            <a:t>Características feudais</a:t>
          </a:r>
          <a:endParaRPr lang="en-US" sz="1400"/>
        </a:p>
      </dgm:t>
    </dgm:pt>
    <dgm:pt modelId="{8CEB6159-6923-42EF-A8E3-B6A0C67526AB}" type="parTrans" cxnId="{B0913634-31A5-490F-820B-2FA6BB2B2C28}">
      <dgm:prSet/>
      <dgm:spPr/>
      <dgm:t>
        <a:bodyPr/>
        <a:lstStyle/>
        <a:p>
          <a:endParaRPr lang="en-US" sz="1400"/>
        </a:p>
      </dgm:t>
    </dgm:pt>
    <dgm:pt modelId="{4FABD24E-F914-4437-AA41-371A2D05BDFB}" type="sibTrans" cxnId="{B0913634-31A5-490F-820B-2FA6BB2B2C28}">
      <dgm:prSet/>
      <dgm:spPr/>
      <dgm:t>
        <a:bodyPr/>
        <a:lstStyle/>
        <a:p>
          <a:endParaRPr lang="en-US" sz="1400"/>
        </a:p>
      </dgm:t>
    </dgm:pt>
    <dgm:pt modelId="{584FFD54-9640-450B-B38C-38ACA2DD7284}">
      <dgm:prSet custT="1"/>
      <dgm:spPr/>
      <dgm:t>
        <a:bodyPr/>
        <a:lstStyle/>
        <a:p>
          <a:r>
            <a:rPr lang="pt-BR" sz="1400"/>
            <a:t>Concentração de terras</a:t>
          </a:r>
          <a:endParaRPr lang="en-US" sz="1400"/>
        </a:p>
      </dgm:t>
    </dgm:pt>
    <dgm:pt modelId="{5423CF85-1583-40CB-9D0F-3FE95FD20AEE}" type="parTrans" cxnId="{5C87ACBA-45B6-46F6-BE98-A75E454A653C}">
      <dgm:prSet/>
      <dgm:spPr/>
      <dgm:t>
        <a:bodyPr/>
        <a:lstStyle/>
        <a:p>
          <a:endParaRPr lang="en-US" sz="1400"/>
        </a:p>
      </dgm:t>
    </dgm:pt>
    <dgm:pt modelId="{399A6530-EA3E-405A-8B4C-C79A7E85710F}" type="sibTrans" cxnId="{5C87ACBA-45B6-46F6-BE98-A75E454A653C}">
      <dgm:prSet/>
      <dgm:spPr/>
      <dgm:t>
        <a:bodyPr/>
        <a:lstStyle/>
        <a:p>
          <a:endParaRPr lang="en-US" sz="1400"/>
        </a:p>
      </dgm:t>
    </dgm:pt>
    <dgm:pt modelId="{0765D5F7-2D49-4C1E-9060-4CD133EBEFD1}">
      <dgm:prSet custT="1"/>
      <dgm:spPr/>
      <dgm:t>
        <a:bodyPr/>
        <a:lstStyle/>
        <a:p>
          <a:r>
            <a:rPr lang="pt-BR" sz="1400"/>
            <a:t>Fome e miserabilidade social</a:t>
          </a:r>
          <a:endParaRPr lang="en-US" sz="1400"/>
        </a:p>
      </dgm:t>
    </dgm:pt>
    <dgm:pt modelId="{88C3D80C-6878-4D95-9813-342703637DFF}" type="parTrans" cxnId="{5597C09C-2A74-4B25-9C3A-DBCC6F452410}">
      <dgm:prSet/>
      <dgm:spPr/>
      <dgm:t>
        <a:bodyPr/>
        <a:lstStyle/>
        <a:p>
          <a:endParaRPr lang="en-US" sz="1400"/>
        </a:p>
      </dgm:t>
    </dgm:pt>
    <dgm:pt modelId="{B73E4811-C3BF-4139-BF43-3E14462940A9}" type="sibTrans" cxnId="{5597C09C-2A74-4B25-9C3A-DBCC6F452410}">
      <dgm:prSet/>
      <dgm:spPr/>
      <dgm:t>
        <a:bodyPr/>
        <a:lstStyle/>
        <a:p>
          <a:endParaRPr lang="en-US" sz="1400"/>
        </a:p>
      </dgm:t>
    </dgm:pt>
    <dgm:pt modelId="{7943E22B-7A5B-4134-8720-A10CDD36DA6F}">
      <dgm:prSet custT="1"/>
      <dgm:spPr/>
      <dgm:t>
        <a:bodyPr/>
        <a:lstStyle/>
        <a:p>
          <a:r>
            <a:rPr lang="pt-BR" sz="1400"/>
            <a:t>Histórico de guerras frequentes</a:t>
          </a:r>
          <a:br>
            <a:rPr lang="pt-BR" sz="1400"/>
          </a:br>
          <a:endParaRPr lang="en-US" sz="1400"/>
        </a:p>
      </dgm:t>
    </dgm:pt>
    <dgm:pt modelId="{3EBFF44E-6C94-497F-BCFF-1D9083C0EE66}" type="parTrans" cxnId="{55300283-76FF-491D-91FD-C6E1FABFB1E4}">
      <dgm:prSet/>
      <dgm:spPr/>
      <dgm:t>
        <a:bodyPr/>
        <a:lstStyle/>
        <a:p>
          <a:endParaRPr lang="en-US" sz="1400"/>
        </a:p>
      </dgm:t>
    </dgm:pt>
    <dgm:pt modelId="{9FC097A3-CA3B-4ED3-AC58-0F8239182FFF}" type="sibTrans" cxnId="{55300283-76FF-491D-91FD-C6E1FABFB1E4}">
      <dgm:prSet/>
      <dgm:spPr/>
      <dgm:t>
        <a:bodyPr/>
        <a:lstStyle/>
        <a:p>
          <a:endParaRPr lang="en-US" sz="1400"/>
        </a:p>
      </dgm:t>
    </dgm:pt>
    <dgm:pt modelId="{D0D4F9ED-F110-4B17-BFF3-62857859ABF1}" type="pres">
      <dgm:prSet presAssocID="{EC2EBC69-13EC-4FBC-A1CA-4884CEE42AD5}" presName="diagram" presStyleCnt="0">
        <dgm:presLayoutVars>
          <dgm:dir/>
          <dgm:resizeHandles val="exact"/>
        </dgm:presLayoutVars>
      </dgm:prSet>
      <dgm:spPr/>
    </dgm:pt>
    <dgm:pt modelId="{62FB5424-B257-43EA-BCE2-5C1B1C09558D}" type="pres">
      <dgm:prSet presAssocID="{4F9BF679-5A53-4945-9C79-B45107CB16C2}" presName="node" presStyleLbl="node1" presStyleIdx="0" presStyleCnt="9">
        <dgm:presLayoutVars>
          <dgm:bulletEnabled val="1"/>
        </dgm:presLayoutVars>
      </dgm:prSet>
      <dgm:spPr/>
    </dgm:pt>
    <dgm:pt modelId="{F2D20A89-B89F-459A-A6B0-D7BD352679C9}" type="pres">
      <dgm:prSet presAssocID="{7D2A70C6-E569-4127-9A44-9BD0B57334E9}" presName="sibTrans" presStyleCnt="0"/>
      <dgm:spPr/>
    </dgm:pt>
    <dgm:pt modelId="{20B9E1E8-53C3-4AAE-9EAC-A87A06073A0D}" type="pres">
      <dgm:prSet presAssocID="{C006415C-EF7A-4F22-A233-3EF3C39D20E4}" presName="node" presStyleLbl="node1" presStyleIdx="1" presStyleCnt="9">
        <dgm:presLayoutVars>
          <dgm:bulletEnabled val="1"/>
        </dgm:presLayoutVars>
      </dgm:prSet>
      <dgm:spPr/>
    </dgm:pt>
    <dgm:pt modelId="{6775EC98-5F6B-4BFD-B6FB-4448F5A1D07F}" type="pres">
      <dgm:prSet presAssocID="{E6997974-C4E2-48E9-AED4-846D19A01465}" presName="sibTrans" presStyleCnt="0"/>
      <dgm:spPr/>
    </dgm:pt>
    <dgm:pt modelId="{FDAB1993-132A-48C0-AC7A-20A0514C8EE4}" type="pres">
      <dgm:prSet presAssocID="{F1D9B845-C6D5-4EBF-B1A8-4B14F9027E1B}" presName="node" presStyleLbl="node1" presStyleIdx="2" presStyleCnt="9">
        <dgm:presLayoutVars>
          <dgm:bulletEnabled val="1"/>
        </dgm:presLayoutVars>
      </dgm:prSet>
      <dgm:spPr/>
    </dgm:pt>
    <dgm:pt modelId="{178342A3-7E5D-4941-B7CE-D4387502AEF7}" type="pres">
      <dgm:prSet presAssocID="{130E940C-FE32-4CF2-9585-9555B67AAB86}" presName="sibTrans" presStyleCnt="0"/>
      <dgm:spPr/>
    </dgm:pt>
    <dgm:pt modelId="{707FA045-818E-4AAD-A440-6F3F172FEA55}" type="pres">
      <dgm:prSet presAssocID="{CCC63B08-6A11-4671-A6F3-03FCC3B3132C}" presName="node" presStyleLbl="node1" presStyleIdx="3" presStyleCnt="9">
        <dgm:presLayoutVars>
          <dgm:bulletEnabled val="1"/>
        </dgm:presLayoutVars>
      </dgm:prSet>
      <dgm:spPr/>
    </dgm:pt>
    <dgm:pt modelId="{1E6DFAD1-0CEE-4731-A724-E1F8679ADBA8}" type="pres">
      <dgm:prSet presAssocID="{BC4FCAA8-FE3F-46A2-94C1-B7EFF8F8FE85}" presName="sibTrans" presStyleCnt="0"/>
      <dgm:spPr/>
    </dgm:pt>
    <dgm:pt modelId="{B5A36D8F-95D9-4244-BA85-24600EE785BE}" type="pres">
      <dgm:prSet presAssocID="{2955A904-B4BC-4E77-A275-091F2882CEA4}" presName="node" presStyleLbl="node1" presStyleIdx="4" presStyleCnt="9">
        <dgm:presLayoutVars>
          <dgm:bulletEnabled val="1"/>
        </dgm:presLayoutVars>
      </dgm:prSet>
      <dgm:spPr/>
    </dgm:pt>
    <dgm:pt modelId="{C08F28D9-00BE-4D1B-B09B-8FB5C965DEB7}" type="pres">
      <dgm:prSet presAssocID="{0E1C3E56-E419-4851-8ACE-2CEE4173C53F}" presName="sibTrans" presStyleCnt="0"/>
      <dgm:spPr/>
    </dgm:pt>
    <dgm:pt modelId="{8D6C8E66-BABA-47D0-AA69-6DAF55AE191B}" type="pres">
      <dgm:prSet presAssocID="{B9FDFE8C-517A-4B86-9F13-5A7EA0F1E7FE}" presName="node" presStyleLbl="node1" presStyleIdx="5" presStyleCnt="9">
        <dgm:presLayoutVars>
          <dgm:bulletEnabled val="1"/>
        </dgm:presLayoutVars>
      </dgm:prSet>
      <dgm:spPr/>
    </dgm:pt>
    <dgm:pt modelId="{E82B5778-3C57-4BFC-A3FB-FC6083160300}" type="pres">
      <dgm:prSet presAssocID="{4FABD24E-F914-4437-AA41-371A2D05BDFB}" presName="sibTrans" presStyleCnt="0"/>
      <dgm:spPr/>
    </dgm:pt>
    <dgm:pt modelId="{817149F0-8F7E-4323-BCFB-92BB1D6570FC}" type="pres">
      <dgm:prSet presAssocID="{584FFD54-9640-450B-B38C-38ACA2DD7284}" presName="node" presStyleLbl="node1" presStyleIdx="6" presStyleCnt="9">
        <dgm:presLayoutVars>
          <dgm:bulletEnabled val="1"/>
        </dgm:presLayoutVars>
      </dgm:prSet>
      <dgm:spPr/>
    </dgm:pt>
    <dgm:pt modelId="{42E68157-25D9-4EF0-AE54-1097DAF0B96C}" type="pres">
      <dgm:prSet presAssocID="{399A6530-EA3E-405A-8B4C-C79A7E85710F}" presName="sibTrans" presStyleCnt="0"/>
      <dgm:spPr/>
    </dgm:pt>
    <dgm:pt modelId="{6F3B81E2-8C76-476A-9D1E-B56A552AA237}" type="pres">
      <dgm:prSet presAssocID="{0765D5F7-2D49-4C1E-9060-4CD133EBEFD1}" presName="node" presStyleLbl="node1" presStyleIdx="7" presStyleCnt="9">
        <dgm:presLayoutVars>
          <dgm:bulletEnabled val="1"/>
        </dgm:presLayoutVars>
      </dgm:prSet>
      <dgm:spPr/>
    </dgm:pt>
    <dgm:pt modelId="{1856BCD1-CDD3-401F-A3B8-FB62F38488C4}" type="pres">
      <dgm:prSet presAssocID="{B73E4811-C3BF-4139-BF43-3E14462940A9}" presName="sibTrans" presStyleCnt="0"/>
      <dgm:spPr/>
    </dgm:pt>
    <dgm:pt modelId="{8691A85F-6CD3-43B3-BD65-9A8B2DB6CF9A}" type="pres">
      <dgm:prSet presAssocID="{7943E22B-7A5B-4134-8720-A10CDD36DA6F}" presName="node" presStyleLbl="node1" presStyleIdx="8" presStyleCnt="9">
        <dgm:presLayoutVars>
          <dgm:bulletEnabled val="1"/>
        </dgm:presLayoutVars>
      </dgm:prSet>
      <dgm:spPr/>
    </dgm:pt>
  </dgm:ptLst>
  <dgm:cxnLst>
    <dgm:cxn modelId="{39C7FD15-2F46-49D3-8537-2D2E72DCFF30}" type="presOf" srcId="{0765D5F7-2D49-4C1E-9060-4CD133EBEFD1}" destId="{6F3B81E2-8C76-476A-9D1E-B56A552AA237}" srcOrd="0" destOrd="0" presId="urn:microsoft.com/office/officeart/2005/8/layout/default"/>
    <dgm:cxn modelId="{55665F17-3FA8-4191-A6E4-6DB46E4100AA}" type="presOf" srcId="{F1D9B845-C6D5-4EBF-B1A8-4B14F9027E1B}" destId="{FDAB1993-132A-48C0-AC7A-20A0514C8EE4}" srcOrd="0" destOrd="0" presId="urn:microsoft.com/office/officeart/2005/8/layout/default"/>
    <dgm:cxn modelId="{00064222-256B-4F13-B197-E36C2FAC2109}" type="presOf" srcId="{584FFD54-9640-450B-B38C-38ACA2DD7284}" destId="{817149F0-8F7E-4323-BCFB-92BB1D6570FC}" srcOrd="0" destOrd="0" presId="urn:microsoft.com/office/officeart/2005/8/layout/default"/>
    <dgm:cxn modelId="{B0913634-31A5-490F-820B-2FA6BB2B2C28}" srcId="{EC2EBC69-13EC-4FBC-A1CA-4884CEE42AD5}" destId="{B9FDFE8C-517A-4B86-9F13-5A7EA0F1E7FE}" srcOrd="5" destOrd="0" parTransId="{8CEB6159-6923-42EF-A8E3-B6A0C67526AB}" sibTransId="{4FABD24E-F914-4437-AA41-371A2D05BDFB}"/>
    <dgm:cxn modelId="{8BEDE63C-5429-4405-86B0-0657FA6793F1}" type="presOf" srcId="{CCC63B08-6A11-4671-A6F3-03FCC3B3132C}" destId="{707FA045-818E-4AAD-A440-6F3F172FEA55}" srcOrd="0" destOrd="0" presId="urn:microsoft.com/office/officeart/2005/8/layout/default"/>
    <dgm:cxn modelId="{ED337A4B-3F63-4D9C-9BBD-7C33F656527C}" srcId="{EC2EBC69-13EC-4FBC-A1CA-4884CEE42AD5}" destId="{4F9BF679-5A53-4945-9C79-B45107CB16C2}" srcOrd="0" destOrd="0" parTransId="{339F725B-2D21-4716-AB99-6D096815196C}" sibTransId="{7D2A70C6-E569-4127-9A44-9BD0B57334E9}"/>
    <dgm:cxn modelId="{40542C71-E5BC-45B6-97D4-D789234BB5AF}" type="presOf" srcId="{7943E22B-7A5B-4134-8720-A10CDD36DA6F}" destId="{8691A85F-6CD3-43B3-BD65-9A8B2DB6CF9A}" srcOrd="0" destOrd="0" presId="urn:microsoft.com/office/officeart/2005/8/layout/default"/>
    <dgm:cxn modelId="{D586FC54-42A4-4272-83AC-C88D4AA8F0D3}" srcId="{EC2EBC69-13EC-4FBC-A1CA-4884CEE42AD5}" destId="{2955A904-B4BC-4E77-A275-091F2882CEA4}" srcOrd="4" destOrd="0" parTransId="{3722E8DC-E151-4510-8F97-4271885AF443}" sibTransId="{0E1C3E56-E419-4851-8ACE-2CEE4173C53F}"/>
    <dgm:cxn modelId="{55300283-76FF-491D-91FD-C6E1FABFB1E4}" srcId="{EC2EBC69-13EC-4FBC-A1CA-4884CEE42AD5}" destId="{7943E22B-7A5B-4134-8720-A10CDD36DA6F}" srcOrd="8" destOrd="0" parTransId="{3EBFF44E-6C94-497F-BCFF-1D9083C0EE66}" sibTransId="{9FC097A3-CA3B-4ED3-AC58-0F8239182FFF}"/>
    <dgm:cxn modelId="{D637AD91-CC08-4A4B-B88E-FFFF8C49EAA7}" srcId="{EC2EBC69-13EC-4FBC-A1CA-4884CEE42AD5}" destId="{CCC63B08-6A11-4671-A6F3-03FCC3B3132C}" srcOrd="3" destOrd="0" parTransId="{731D559B-0A5D-487E-8910-84D9B72A4A27}" sibTransId="{BC4FCAA8-FE3F-46A2-94C1-B7EFF8F8FE85}"/>
    <dgm:cxn modelId="{76C58A99-5C09-4C52-8C0C-5F62B8DF9879}" srcId="{EC2EBC69-13EC-4FBC-A1CA-4884CEE42AD5}" destId="{C006415C-EF7A-4F22-A233-3EF3C39D20E4}" srcOrd="1" destOrd="0" parTransId="{0491E059-18E8-4461-A5C5-DA464950FB9D}" sibTransId="{E6997974-C4E2-48E9-AED4-846D19A01465}"/>
    <dgm:cxn modelId="{C06A1A9C-EC31-4649-BC8B-11EE32469BF6}" type="presOf" srcId="{B9FDFE8C-517A-4B86-9F13-5A7EA0F1E7FE}" destId="{8D6C8E66-BABA-47D0-AA69-6DAF55AE191B}" srcOrd="0" destOrd="0" presId="urn:microsoft.com/office/officeart/2005/8/layout/default"/>
    <dgm:cxn modelId="{5597C09C-2A74-4B25-9C3A-DBCC6F452410}" srcId="{EC2EBC69-13EC-4FBC-A1CA-4884CEE42AD5}" destId="{0765D5F7-2D49-4C1E-9060-4CD133EBEFD1}" srcOrd="7" destOrd="0" parTransId="{88C3D80C-6878-4D95-9813-342703637DFF}" sibTransId="{B73E4811-C3BF-4139-BF43-3E14462940A9}"/>
    <dgm:cxn modelId="{379182A5-0975-453E-8F6E-726E2635D2F7}" type="presOf" srcId="{4F9BF679-5A53-4945-9C79-B45107CB16C2}" destId="{62FB5424-B257-43EA-BCE2-5C1B1C09558D}" srcOrd="0" destOrd="0" presId="urn:microsoft.com/office/officeart/2005/8/layout/default"/>
    <dgm:cxn modelId="{8A1337AD-7478-45DA-BA64-78D13369A06A}" type="presOf" srcId="{EC2EBC69-13EC-4FBC-A1CA-4884CEE42AD5}" destId="{D0D4F9ED-F110-4B17-BFF3-62857859ABF1}" srcOrd="0" destOrd="0" presId="urn:microsoft.com/office/officeart/2005/8/layout/default"/>
    <dgm:cxn modelId="{9AD2FAB8-1C8F-45B9-8B4D-0E689429A864}" type="presOf" srcId="{C006415C-EF7A-4F22-A233-3EF3C39D20E4}" destId="{20B9E1E8-53C3-4AAE-9EAC-A87A06073A0D}" srcOrd="0" destOrd="0" presId="urn:microsoft.com/office/officeart/2005/8/layout/default"/>
    <dgm:cxn modelId="{5C87ACBA-45B6-46F6-BE98-A75E454A653C}" srcId="{EC2EBC69-13EC-4FBC-A1CA-4884CEE42AD5}" destId="{584FFD54-9640-450B-B38C-38ACA2DD7284}" srcOrd="6" destOrd="0" parTransId="{5423CF85-1583-40CB-9D0F-3FE95FD20AEE}" sibTransId="{399A6530-EA3E-405A-8B4C-C79A7E85710F}"/>
    <dgm:cxn modelId="{6950D5D3-1A26-47DF-AC01-1A7E1F0AA20B}" type="presOf" srcId="{2955A904-B4BC-4E77-A275-091F2882CEA4}" destId="{B5A36D8F-95D9-4244-BA85-24600EE785BE}" srcOrd="0" destOrd="0" presId="urn:microsoft.com/office/officeart/2005/8/layout/default"/>
    <dgm:cxn modelId="{29CF82F4-88C3-4166-9EA7-D290A2E92382}" srcId="{EC2EBC69-13EC-4FBC-A1CA-4884CEE42AD5}" destId="{F1D9B845-C6D5-4EBF-B1A8-4B14F9027E1B}" srcOrd="2" destOrd="0" parTransId="{3708B11B-F97E-4196-9ECE-86FEB31C5450}" sibTransId="{130E940C-FE32-4CF2-9585-9555B67AAB86}"/>
    <dgm:cxn modelId="{54879562-0D4D-4EDD-8332-8C3B14ACBF1B}" type="presParOf" srcId="{D0D4F9ED-F110-4B17-BFF3-62857859ABF1}" destId="{62FB5424-B257-43EA-BCE2-5C1B1C09558D}" srcOrd="0" destOrd="0" presId="urn:microsoft.com/office/officeart/2005/8/layout/default"/>
    <dgm:cxn modelId="{E28D09CC-DB93-4EB7-BABE-891020FFAC0F}" type="presParOf" srcId="{D0D4F9ED-F110-4B17-BFF3-62857859ABF1}" destId="{F2D20A89-B89F-459A-A6B0-D7BD352679C9}" srcOrd="1" destOrd="0" presId="urn:microsoft.com/office/officeart/2005/8/layout/default"/>
    <dgm:cxn modelId="{906077B3-0C6C-47AC-9F51-C3D6C83705C3}" type="presParOf" srcId="{D0D4F9ED-F110-4B17-BFF3-62857859ABF1}" destId="{20B9E1E8-53C3-4AAE-9EAC-A87A06073A0D}" srcOrd="2" destOrd="0" presId="urn:microsoft.com/office/officeart/2005/8/layout/default"/>
    <dgm:cxn modelId="{3A4D4199-CAAD-40D7-80BC-833571585ECE}" type="presParOf" srcId="{D0D4F9ED-F110-4B17-BFF3-62857859ABF1}" destId="{6775EC98-5F6B-4BFD-B6FB-4448F5A1D07F}" srcOrd="3" destOrd="0" presId="urn:microsoft.com/office/officeart/2005/8/layout/default"/>
    <dgm:cxn modelId="{CCEE480F-DB6F-407C-AC62-0FA5ED42FE4E}" type="presParOf" srcId="{D0D4F9ED-F110-4B17-BFF3-62857859ABF1}" destId="{FDAB1993-132A-48C0-AC7A-20A0514C8EE4}" srcOrd="4" destOrd="0" presId="urn:microsoft.com/office/officeart/2005/8/layout/default"/>
    <dgm:cxn modelId="{0870B8A8-7D6D-4B05-BBB0-86307363617F}" type="presParOf" srcId="{D0D4F9ED-F110-4B17-BFF3-62857859ABF1}" destId="{178342A3-7E5D-4941-B7CE-D4387502AEF7}" srcOrd="5" destOrd="0" presId="urn:microsoft.com/office/officeart/2005/8/layout/default"/>
    <dgm:cxn modelId="{DBA4C973-B7E3-4BCE-A201-0F7B8208CBAE}" type="presParOf" srcId="{D0D4F9ED-F110-4B17-BFF3-62857859ABF1}" destId="{707FA045-818E-4AAD-A440-6F3F172FEA55}" srcOrd="6" destOrd="0" presId="urn:microsoft.com/office/officeart/2005/8/layout/default"/>
    <dgm:cxn modelId="{7B343F69-BF65-4B22-9362-ABA22AA65E39}" type="presParOf" srcId="{D0D4F9ED-F110-4B17-BFF3-62857859ABF1}" destId="{1E6DFAD1-0CEE-4731-A724-E1F8679ADBA8}" srcOrd="7" destOrd="0" presId="urn:microsoft.com/office/officeart/2005/8/layout/default"/>
    <dgm:cxn modelId="{1F3CFE9A-2028-415A-9EB3-9165313756E3}" type="presParOf" srcId="{D0D4F9ED-F110-4B17-BFF3-62857859ABF1}" destId="{B5A36D8F-95D9-4244-BA85-24600EE785BE}" srcOrd="8" destOrd="0" presId="urn:microsoft.com/office/officeart/2005/8/layout/default"/>
    <dgm:cxn modelId="{20180F00-537F-4F17-B7A2-4B4F8C8E7491}" type="presParOf" srcId="{D0D4F9ED-F110-4B17-BFF3-62857859ABF1}" destId="{C08F28D9-00BE-4D1B-B09B-8FB5C965DEB7}" srcOrd="9" destOrd="0" presId="urn:microsoft.com/office/officeart/2005/8/layout/default"/>
    <dgm:cxn modelId="{ED0B4BE6-9860-43DC-A373-0159C98BBF14}" type="presParOf" srcId="{D0D4F9ED-F110-4B17-BFF3-62857859ABF1}" destId="{8D6C8E66-BABA-47D0-AA69-6DAF55AE191B}" srcOrd="10" destOrd="0" presId="urn:microsoft.com/office/officeart/2005/8/layout/default"/>
    <dgm:cxn modelId="{F54BB03F-451C-4F51-8C9F-EB90986F0357}" type="presParOf" srcId="{D0D4F9ED-F110-4B17-BFF3-62857859ABF1}" destId="{E82B5778-3C57-4BFC-A3FB-FC6083160300}" srcOrd="11" destOrd="0" presId="urn:microsoft.com/office/officeart/2005/8/layout/default"/>
    <dgm:cxn modelId="{3B86014D-8A3C-4612-B64E-630127DB6CDC}" type="presParOf" srcId="{D0D4F9ED-F110-4B17-BFF3-62857859ABF1}" destId="{817149F0-8F7E-4323-BCFB-92BB1D6570FC}" srcOrd="12" destOrd="0" presId="urn:microsoft.com/office/officeart/2005/8/layout/default"/>
    <dgm:cxn modelId="{88A54A13-EF96-4E04-A2BC-5E61D9DB2FDE}" type="presParOf" srcId="{D0D4F9ED-F110-4B17-BFF3-62857859ABF1}" destId="{42E68157-25D9-4EF0-AE54-1097DAF0B96C}" srcOrd="13" destOrd="0" presId="urn:microsoft.com/office/officeart/2005/8/layout/default"/>
    <dgm:cxn modelId="{4FA10253-2F71-4228-97E7-688E82360854}" type="presParOf" srcId="{D0D4F9ED-F110-4B17-BFF3-62857859ABF1}" destId="{6F3B81E2-8C76-476A-9D1E-B56A552AA237}" srcOrd="14" destOrd="0" presId="urn:microsoft.com/office/officeart/2005/8/layout/default"/>
    <dgm:cxn modelId="{CAE4CD95-BA0D-48D0-A67C-2F2BF3746C87}" type="presParOf" srcId="{D0D4F9ED-F110-4B17-BFF3-62857859ABF1}" destId="{1856BCD1-CDD3-401F-A3B8-FB62F38488C4}" srcOrd="15" destOrd="0" presId="urn:microsoft.com/office/officeart/2005/8/layout/default"/>
    <dgm:cxn modelId="{24A4CD60-A94A-405E-8979-E579675789A8}" type="presParOf" srcId="{D0D4F9ED-F110-4B17-BFF3-62857859ABF1}" destId="{8691A85F-6CD3-43B3-BD65-9A8B2DB6CF9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B5424-B257-43EA-BCE2-5C1B1C09558D}">
      <dsp:nvSpPr>
        <dsp:cNvPr id="0" name=""/>
        <dsp:cNvSpPr/>
      </dsp:nvSpPr>
      <dsp:spPr>
        <a:xfrm>
          <a:off x="792392" y="247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Monarquia Imperial</a:t>
          </a:r>
          <a:endParaRPr lang="en-US" sz="1400" kern="1200"/>
        </a:p>
      </dsp:txBody>
      <dsp:txXfrm>
        <a:off x="792392" y="247"/>
        <a:ext cx="2076933" cy="1246159"/>
      </dsp:txXfrm>
    </dsp:sp>
    <dsp:sp modelId="{20B9E1E8-53C3-4AAE-9EAC-A87A06073A0D}">
      <dsp:nvSpPr>
        <dsp:cNvPr id="0" name=""/>
        <dsp:cNvSpPr/>
      </dsp:nvSpPr>
      <dsp:spPr>
        <a:xfrm>
          <a:off x="3077019" y="247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Estado Confessional Ortodoxo</a:t>
          </a:r>
          <a:endParaRPr lang="en-US" sz="1400" kern="1200"/>
        </a:p>
      </dsp:txBody>
      <dsp:txXfrm>
        <a:off x="3077019" y="247"/>
        <a:ext cx="2076933" cy="1246159"/>
      </dsp:txXfrm>
    </dsp:sp>
    <dsp:sp modelId="{FDAB1993-132A-48C0-AC7A-20A0514C8EE4}">
      <dsp:nvSpPr>
        <dsp:cNvPr id="0" name=""/>
        <dsp:cNvSpPr/>
      </dsp:nvSpPr>
      <dsp:spPr>
        <a:xfrm>
          <a:off x="5361645" y="247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Regime Praticamente Absolutista</a:t>
          </a:r>
          <a:endParaRPr lang="en-US" sz="1400" kern="1200"/>
        </a:p>
      </dsp:txBody>
      <dsp:txXfrm>
        <a:off x="5361645" y="247"/>
        <a:ext cx="2076933" cy="1246159"/>
      </dsp:txXfrm>
    </dsp:sp>
    <dsp:sp modelId="{707FA045-818E-4AAD-A440-6F3F172FEA55}">
      <dsp:nvSpPr>
        <dsp:cNvPr id="0" name=""/>
        <dsp:cNvSpPr/>
      </dsp:nvSpPr>
      <dsp:spPr>
        <a:xfrm>
          <a:off x="7646272" y="247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Ausência de Liberdade de Expressão</a:t>
          </a:r>
          <a:endParaRPr lang="en-US" sz="1400" kern="1200"/>
        </a:p>
      </dsp:txBody>
      <dsp:txXfrm>
        <a:off x="7646272" y="247"/>
        <a:ext cx="2076933" cy="1246159"/>
      </dsp:txXfrm>
    </dsp:sp>
    <dsp:sp modelId="{B5A36D8F-95D9-4244-BA85-24600EE785BE}">
      <dsp:nvSpPr>
        <dsp:cNvPr id="0" name=""/>
        <dsp:cNvSpPr/>
      </dsp:nvSpPr>
      <dsp:spPr>
        <a:xfrm>
          <a:off x="792392" y="1454100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Ausência de direitos individuais</a:t>
          </a:r>
          <a:endParaRPr lang="en-US" sz="1400" kern="1200"/>
        </a:p>
      </dsp:txBody>
      <dsp:txXfrm>
        <a:off x="792392" y="1454100"/>
        <a:ext cx="2076933" cy="1246159"/>
      </dsp:txXfrm>
    </dsp:sp>
    <dsp:sp modelId="{8D6C8E66-BABA-47D0-AA69-6DAF55AE191B}">
      <dsp:nvSpPr>
        <dsp:cNvPr id="0" name=""/>
        <dsp:cNvSpPr/>
      </dsp:nvSpPr>
      <dsp:spPr>
        <a:xfrm>
          <a:off x="3077019" y="1454100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Características feudais</a:t>
          </a:r>
          <a:endParaRPr lang="en-US" sz="1400" kern="1200"/>
        </a:p>
      </dsp:txBody>
      <dsp:txXfrm>
        <a:off x="3077019" y="1454100"/>
        <a:ext cx="2076933" cy="1246159"/>
      </dsp:txXfrm>
    </dsp:sp>
    <dsp:sp modelId="{817149F0-8F7E-4323-BCFB-92BB1D6570FC}">
      <dsp:nvSpPr>
        <dsp:cNvPr id="0" name=""/>
        <dsp:cNvSpPr/>
      </dsp:nvSpPr>
      <dsp:spPr>
        <a:xfrm>
          <a:off x="5361645" y="1454100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Concentração de terras</a:t>
          </a:r>
          <a:endParaRPr lang="en-US" sz="1400" kern="1200"/>
        </a:p>
      </dsp:txBody>
      <dsp:txXfrm>
        <a:off x="5361645" y="1454100"/>
        <a:ext cx="2076933" cy="1246159"/>
      </dsp:txXfrm>
    </dsp:sp>
    <dsp:sp modelId="{6F3B81E2-8C76-476A-9D1E-B56A552AA237}">
      <dsp:nvSpPr>
        <dsp:cNvPr id="0" name=""/>
        <dsp:cNvSpPr/>
      </dsp:nvSpPr>
      <dsp:spPr>
        <a:xfrm>
          <a:off x="7646272" y="1454100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Fome e miserabilidade social</a:t>
          </a:r>
          <a:endParaRPr lang="en-US" sz="1400" kern="1200"/>
        </a:p>
      </dsp:txBody>
      <dsp:txXfrm>
        <a:off x="7646272" y="1454100"/>
        <a:ext cx="2076933" cy="1246159"/>
      </dsp:txXfrm>
    </dsp:sp>
    <dsp:sp modelId="{8691A85F-6CD3-43B3-BD65-9A8B2DB6CF9A}">
      <dsp:nvSpPr>
        <dsp:cNvPr id="0" name=""/>
        <dsp:cNvSpPr/>
      </dsp:nvSpPr>
      <dsp:spPr>
        <a:xfrm>
          <a:off x="4219332" y="2907953"/>
          <a:ext cx="2076933" cy="1246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Histórico de guerras frequentes</a:t>
          </a:r>
          <a:br>
            <a:rPr lang="pt-BR" sz="1400" kern="1200"/>
          </a:br>
          <a:endParaRPr lang="en-US" sz="1400" kern="1200"/>
        </a:p>
      </dsp:txBody>
      <dsp:txXfrm>
        <a:off x="4219332" y="2907953"/>
        <a:ext cx="2076933" cy="1246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F21F7-BFBC-46A8-B7D5-157DD4C8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1CAA03-972F-4FDA-BD2B-272D65F6A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388962-3F26-417E-AE0C-28510CF2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39682B-B7E3-4BFA-8990-71AB0D4D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182AD6-C73A-44CC-B7E9-E3DED876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07470-C756-4BC1-A552-5E8862B0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0E37FE7-71BC-4BCF-80E8-74D80C483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F7C6B-9636-42FD-9890-5500C399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152A20-383F-47CB-AF09-EAF5478D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27901E-B735-4939-8791-70512CA7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17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03BA8F-30A6-49C7-951F-5D44C915A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DF2997-DDCC-4D6F-A711-B77389BCF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6CCBD-43BA-49C7-A500-D5B4E7A8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997CDF-E040-4FC8-BB53-D2C86D13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6A0820-D691-4204-9C3D-4D17CFDA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42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BA3EEA-1D39-4D21-A01F-28443BA3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5600B-E2E2-44DD-B157-25914E7D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0F125-B2FA-45B7-B7DE-FA15168C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D7844-CB3B-48A7-AF15-EB892233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6FB913-BE4A-4086-BB40-409A9E7C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6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53D63-B499-4183-92F6-DA781BAF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78F4B3-0ED1-4E0C-8655-FE0B9CD79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97612D-072A-43E3-A043-FC65F356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7238C6-9D28-44B1-BF2E-48E0208C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1C2B40-AC21-46DC-80C3-F1A3D02A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3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B123B-1BA4-476D-A49A-C6016DFC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DF14F4-98FE-44B9-933F-05D6CB929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B7CB74-DBA4-47EE-87E4-D1061D50D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53A213-5B73-4C96-ABC8-E8484C1C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54FE97-0852-47E3-BE16-C6BCEE2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041ABC-8824-4A30-9BD1-38576155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5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973A1-7CD2-4E4D-A9FB-1A598189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7AC654-15CA-4701-8EF8-44C7A83D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B1F937-DDE6-4370-B183-51137089B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DBC9A5-AE0F-4E28-B8F2-31D632286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DED053-30E1-4A16-ADE0-EE78E2269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77A7E1-768E-4775-BE2C-C144AFF3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893256-8029-4923-973A-5CC79A73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25CDE-34B3-4599-8D21-5B6AB0E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69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DEC62-1EC1-415E-B59F-2D62B616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08248A-7BAE-4522-BB27-B1C3715E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32C437-1E3C-45C3-B397-DFEE8AE5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846C597-3CE5-41D0-B206-BD0A32AF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99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90B8DA-AF7D-48C9-A968-7810600C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9B06FA-291B-42AB-BB3F-C4D0F6C6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D9CA35-7668-41CE-B92B-9774A721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39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2B453-B53B-4ECC-92E7-E9CFF9C2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58D132-3519-4170-8F2A-B29729CB6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4045A4-3FA0-471C-BE20-279068A40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B4D0B1-93BE-491C-BE71-D828B384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340E75-E9CF-4D7F-A3BD-A9EBAB6A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A0399F-8606-439B-AD9E-50C07884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1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806C7-3285-4518-948D-5534D202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B65C06-1B54-4694-B740-AA64639CB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FE2CA0-3B37-4E1D-9858-1B437E6A1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140973-1CB6-4231-BA29-F99DFF33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15086F-A09E-4D4F-B56A-B86D9EDA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2AF75D-119A-40DA-B56D-7B95CC0D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48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DAFC63-9037-4F38-813A-5C820D4BB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7B2A3D-5D3F-4CFF-99A7-1A9D16183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0C48D7-3239-46D5-B0CF-AB7A6C9A6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BA86-D803-4A1F-B9C7-012195CBD488}" type="datetimeFigureOut">
              <a:rPr lang="pt-BR" smtClean="0"/>
              <a:t>14/05/2023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DE74BC-6A28-42B5-8A14-ED9FC730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522C25-EB03-4FE7-BDF9-C477906AD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96AA-A861-471B-AAC0-9AD4FB5701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5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C_JdhfJY0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cJRQ1y6jE&amp;t=1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bkuvzCBQm4&amp;list=PLEU7Upkdqe7EG60oO8Y36GFTrHKxAjcE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zV3xYfH5qQ" TargetMode="External"/><Relationship Id="rId7" Type="http://schemas.openxmlformats.org/officeDocument/2006/relationships/hyperlink" Target="https://www.youtube.com/watch?v=OHZ3Qww9kIY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6AWrpSOdOY" TargetMode="External"/><Relationship Id="rId5" Type="http://schemas.openxmlformats.org/officeDocument/2006/relationships/hyperlink" Target="https://www.youtube.com/watch?v=jIro-aUhtJA" TargetMode="External"/><Relationship Id="rId4" Type="http://schemas.openxmlformats.org/officeDocument/2006/relationships/hyperlink" Target="https://www.youtube.com/watch?v=MPmlX4kWgjs&amp;t=31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_wJWtkaTA" TargetMode="External"/><Relationship Id="rId2" Type="http://schemas.openxmlformats.org/officeDocument/2006/relationships/hyperlink" Target="https://www.youtube.com/watch?v=WsmMFWaVqo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hKMmWlV6K9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h=600&amp;biw=1349&amp;hl=pt-BR&amp;sxsrf=ALeKk03d8y93VgvHq-JzaNjan1lURk2AmQ:1617847087375&amp;q=Pal%C3%A1cio+de+Alexandre&amp;stick=H4sIAAAAAAAAAOPgE-LQz9U3MM3ILlbiBLFMknJy0rXEspOt9AtS8wtyUoFUUXF-nlVSflHeIlbRgMScwwuTM_MVUlIVHHNSKxLzUopSd7AyAgBSTjaRSgAAAA&amp;ved=2ahUKEwikksaHxu3vAhWnEbkGHaohA0kQmxMoATAgegQILRA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1.globo.com/mundo/noticia/2020/11/13/foto-divulgada-por-colorista-brasileira-e-tema-de-reportagens-na-midia-da-russia-e-da-espanha.ghtml" TargetMode="External"/><Relationship Id="rId5" Type="http://schemas.openxmlformats.org/officeDocument/2006/relationships/hyperlink" Target="https://www.youtube.com/watch?v=9L_wJWtkaTA" TargetMode="External"/><Relationship Id="rId4" Type="http://schemas.openxmlformats.org/officeDocument/2006/relationships/hyperlink" Target="https://www.google.com/search?sa=X&amp;bih=600&amp;biw=1349&amp;hl=pt-BR&amp;sxsrf=ALeKk03d8y93VgvHq-JzaNjan1lURk2AmQ:1617847087375&amp;q=Casa+Ipatiev&amp;stick=H4sIAAAAAAAAAOPgE-LQz9U3MM3ILlbiBLHMc9MNKrXUs5Ot9AtS8wtyUvVTUpNTE4tTU-ILUouK8_OsEouLgSgzL7EkNWURK49zYnGigmdBYklmatkOVkYAHUHXoVIAAAA&amp;ved=2ahUKEwikksaHxu3vAhWnEbkGHaohA0kQmxMoATAiegQIJR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Homem de terno e gravata na frente de um multidão&#10;&#10;Descrição gerada automaticamente com confiança média">
            <a:extLst>
              <a:ext uri="{FF2B5EF4-FFF2-40B4-BE49-F238E27FC236}">
                <a16:creationId xmlns:a16="http://schemas.microsoft.com/office/drawing/2014/main" id="{4E2CBEFA-C0EA-416B-A3A8-921300230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40"/>
          <a:stretch/>
        </p:blipFill>
        <p:spPr>
          <a:xfrm>
            <a:off x="3110967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30BF89-F825-4FAD-B9AA-6C1192E1F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800"/>
              <a:t>Revolução Russa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7CFE44-62C6-4D4F-A684-A58134F62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 dirty="0"/>
              <a:t>1917 – </a:t>
            </a:r>
            <a:r>
              <a:rPr lang="pt-BR" sz="2000" dirty="0">
                <a:solidFill>
                  <a:srgbClr val="FF0000"/>
                </a:solidFill>
              </a:rPr>
              <a:t>Revolução Socialista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23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3729E4-2B86-448E-8F0A-7A92D4A4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sz="2200" b="0" i="0" dirty="0">
                <a:effectLst/>
                <a:latin typeface="Open Sans"/>
              </a:rPr>
              <a:t>Em </a:t>
            </a:r>
            <a:r>
              <a:rPr lang="pt-BR" sz="2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09 de janeiro de 1905</a:t>
            </a:r>
            <a:r>
              <a:rPr lang="pt-BR" sz="2200" b="0" i="0" dirty="0">
                <a:effectLst/>
                <a:latin typeface="Open Sans"/>
              </a:rPr>
              <a:t>, um domingo, uma grande manifestação marchou em direção ao Palácio de Inverno para entregar ao </a:t>
            </a:r>
            <a:r>
              <a:rPr lang="pt-BR" sz="2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Czar Nicolau II </a:t>
            </a:r>
            <a:r>
              <a:rPr lang="pt-BR" sz="2200" b="0" i="0" dirty="0">
                <a:effectLst/>
                <a:latin typeface="Open Sans"/>
              </a:rPr>
              <a:t>uma série de petições.</a:t>
            </a:r>
          </a:p>
          <a:p>
            <a:pPr marL="0" indent="0" fontAlgn="base">
              <a:buNone/>
            </a:pPr>
            <a:endParaRPr lang="pt-BR" sz="2200" b="0" i="0" dirty="0">
              <a:effectLst/>
              <a:latin typeface="Open Sans"/>
            </a:endParaRPr>
          </a:p>
          <a:p>
            <a:pPr fontAlgn="base"/>
            <a:r>
              <a:rPr lang="pt-BR" sz="2200" b="0" i="0" dirty="0" err="1">
                <a:effectLst/>
                <a:latin typeface="Open Sans"/>
              </a:rPr>
              <a:t>Gapon</a:t>
            </a:r>
            <a:r>
              <a:rPr lang="pt-BR" sz="2200" b="0" i="0" dirty="0">
                <a:effectLst/>
                <a:latin typeface="Open Sans"/>
              </a:rPr>
              <a:t> pretendia entregar uma carta ao imperador solicitando a redução da jornada de trabalho para 8 horas, liberdade de reunião, a eleição de uma Assembleia Nacional, dentre outras medidas.</a:t>
            </a:r>
          </a:p>
          <a:p>
            <a:pPr fontAlgn="base"/>
            <a:endParaRPr lang="pt-BR" sz="2200" dirty="0">
              <a:latin typeface="Open Sans"/>
            </a:endParaRPr>
          </a:p>
          <a:p>
            <a:pPr fontAlgn="base"/>
            <a:r>
              <a:rPr lang="pt-BR" sz="2200" b="0" i="0" dirty="0">
                <a:effectLst/>
                <a:latin typeface="Open Sans"/>
              </a:rPr>
              <a:t>A guarda real não deixou a multidão se aproximar do </a:t>
            </a:r>
            <a:r>
              <a:rPr lang="pt-BR" sz="2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Palácio de Inverno</a:t>
            </a:r>
            <a:r>
              <a:rPr lang="pt-BR" sz="2200" b="0" i="0" dirty="0">
                <a:effectLst/>
                <a:latin typeface="Open Sans"/>
              </a:rPr>
              <a:t> e abriu fogo. Mais de </a:t>
            </a:r>
            <a:r>
              <a:rPr lang="pt-BR" sz="2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1000 pessoas </a:t>
            </a:r>
            <a:r>
              <a:rPr lang="pt-BR" sz="2200" b="0" i="0" dirty="0">
                <a:effectLst/>
                <a:latin typeface="Open Sans"/>
              </a:rPr>
              <a:t>morreram e cerca de cinco mil ficaram feridas.</a:t>
            </a:r>
            <a:br>
              <a:rPr lang="pt-BR" sz="2200" b="0" i="0" dirty="0">
                <a:effectLst/>
                <a:latin typeface="Open Sans"/>
              </a:rPr>
            </a:br>
            <a:endParaRPr lang="pt-BR" sz="2200" b="0" i="0" dirty="0">
              <a:effectLst/>
              <a:latin typeface="Open Sans"/>
            </a:endParaRPr>
          </a:p>
          <a:p>
            <a:pPr marL="0" indent="0" algn="r" fontAlgn="base">
              <a:buNone/>
            </a:pPr>
            <a:r>
              <a:rPr lang="pt-BR" sz="1600" b="0" i="0" dirty="0">
                <a:effectLst/>
                <a:latin typeface="Open Sans"/>
              </a:rPr>
              <a:t>https://www.todamateria.com.br/domingo-sangrento/</a:t>
            </a:r>
          </a:p>
        </p:txBody>
      </p:sp>
    </p:spTree>
    <p:extLst>
      <p:ext uri="{BB962C8B-B14F-4D97-AF65-F5344CB8AC3E}">
        <p14:creationId xmlns:p14="http://schemas.microsoft.com/office/powerpoint/2010/main" val="319885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7E5E0B-A361-438D-BB78-E3AE9D7B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pt-BR" sz="2400" dirty="0"/>
              <a:t>Revolução Menchevique </a:t>
            </a:r>
            <a:r>
              <a:rPr lang="pt-BR" sz="2400" dirty="0">
                <a:solidFill>
                  <a:srgbClr val="C00000"/>
                </a:solidFill>
              </a:rPr>
              <a:t>– 1917 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Em 23 de fevereiro (ou 8 de março), Dia Internacional da Mulher, cerca de 90 mil tecelãs de Petrogrado entraram em greve sob o lema </a:t>
            </a:r>
            <a:r>
              <a:rPr lang="pt-BR" sz="2400" dirty="0">
                <a:solidFill>
                  <a:srgbClr val="C00000"/>
                </a:solidFill>
              </a:rPr>
              <a:t>“Queremos pão!”. </a:t>
            </a:r>
            <a:r>
              <a:rPr lang="pt-BR" sz="2400" dirty="0"/>
              <a:t>Essa greve logo se transformou em um levante político, com mais e mais pessoas se unindo ao propósito – dentro de pouco tempo, a guarnição da capital começou a apoiar os protestos.</a:t>
            </a:r>
          </a:p>
          <a:p>
            <a:endParaRPr lang="pt-BR" sz="2400" dirty="0"/>
          </a:p>
          <a:p>
            <a:r>
              <a:rPr lang="pt-BR" sz="2400" dirty="0"/>
              <a:t>Vários dias depois, em 5 de março (18 de março), </a:t>
            </a:r>
            <a:r>
              <a:rPr lang="pt-BR" sz="2400" dirty="0">
                <a:solidFill>
                  <a:srgbClr val="C00000"/>
                </a:solidFill>
              </a:rPr>
              <a:t>Nikolai 2º</a:t>
            </a:r>
            <a:r>
              <a:rPr lang="pt-BR" sz="2400" dirty="0"/>
              <a:t>, que estava na frente, foi forçado a abdicar por generais e políticos progressistas. A dinastia Romanov de 300 anos caiu em apenas uma semana.</a:t>
            </a:r>
          </a:p>
        </p:txBody>
      </p:sp>
    </p:spTree>
    <p:extLst>
      <p:ext uri="{BB962C8B-B14F-4D97-AF65-F5344CB8AC3E}">
        <p14:creationId xmlns:p14="http://schemas.microsoft.com/office/powerpoint/2010/main" val="234737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578C07-4591-4B27-9869-9119807FE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rgbClr val="C00000"/>
                </a:solidFill>
                <a:effectLst/>
                <a:latin typeface="Wremena Regular"/>
              </a:rPr>
              <a:t>Revolução Bolchevique </a:t>
            </a:r>
            <a:r>
              <a:rPr lang="pt-BR" sz="2400" b="0" i="0" dirty="0">
                <a:effectLst/>
                <a:latin typeface="Wremena Regular"/>
              </a:rPr>
              <a:t>- </a:t>
            </a:r>
            <a:r>
              <a:rPr lang="pt-BR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remena Regular"/>
              </a:rPr>
              <a:t>1917</a:t>
            </a:r>
          </a:p>
          <a:p>
            <a:pPr marL="0" indent="0">
              <a:buNone/>
            </a:pPr>
            <a:r>
              <a:rPr lang="pt-BR" sz="2400" b="0" i="0" dirty="0">
                <a:effectLst/>
                <a:latin typeface="Wremena Regular"/>
              </a:rPr>
              <a:t>Na noite de 25 de outubro (7 de novembro), os revolucionários tomaram o escritório central de correios e telégrafos e invadiram com sucesso o Palácio de Inverno, derrubando o governo provisório; os seus membros fugiram ou foram presos. Os bolcheviques foram amplamente apoiados pelo público e, depois de chegarem ao poder, emitiram o Decreto sobre a Paz (para a retirada imediata da Rússia da guerra) e o Decreto sobre a Terra (distribuindo toda a terra entre os camponeses).</a:t>
            </a:r>
          </a:p>
          <a:p>
            <a:endParaRPr lang="pt-BR" sz="2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5143B7-C3A2-46FE-B85B-317CC7D83B46}"/>
              </a:ext>
            </a:extLst>
          </p:cNvPr>
          <p:cNvSpPr txBox="1"/>
          <p:nvPr/>
        </p:nvSpPr>
        <p:spPr>
          <a:xfrm>
            <a:off x="1145363" y="633281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https://br.rbth.com/historia/83500-por-que-imperio-russo-3-revolucoes</a:t>
            </a:r>
          </a:p>
        </p:txBody>
      </p:sp>
    </p:spTree>
    <p:extLst>
      <p:ext uri="{BB962C8B-B14F-4D97-AF65-F5344CB8AC3E}">
        <p14:creationId xmlns:p14="http://schemas.microsoft.com/office/powerpoint/2010/main" val="963698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FFD44-6DAC-4FEC-BE7F-C2DBBE4E9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pt-BR" sz="2000" dirty="0">
                <a:latin typeface="Abadi" panose="020B0604020104020204" pitchFamily="34" charset="0"/>
              </a:rPr>
              <a:t>1918 a 1921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 Guerra Civil Russa</a:t>
            </a:r>
          </a:p>
          <a:p>
            <a:endParaRPr lang="pt-BR" sz="2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badi" panose="020B0604020104020204" pitchFamily="34" charset="0"/>
              </a:rPr>
              <a:t>                    </a:t>
            </a:r>
            <a:r>
              <a:rPr lang="pt-BR" sz="3200" dirty="0">
                <a:solidFill>
                  <a:srgbClr val="FF0000"/>
                </a:solidFill>
                <a:latin typeface="Abadi" panose="020B0604020104020204" pitchFamily="34" charset="0"/>
              </a:rPr>
              <a:t>Exército Vermelho</a:t>
            </a:r>
          </a:p>
          <a:p>
            <a:pPr marL="0" indent="0">
              <a:buNone/>
            </a:pPr>
            <a:br>
              <a:rPr lang="pt-BR" sz="2200" dirty="0">
                <a:latin typeface="Abadi" panose="020B0604020104020204" pitchFamily="34" charset="0"/>
              </a:rPr>
            </a:br>
            <a:r>
              <a:rPr lang="pt-BR" sz="2200" dirty="0">
                <a:latin typeface="Abadi" panose="020B0604020104020204" pitchFamily="34" charset="0"/>
              </a:rPr>
              <a:t>                                  </a:t>
            </a:r>
            <a:r>
              <a:rPr lang="pt-B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Vs</a:t>
            </a:r>
            <a:endParaRPr lang="pt-BR" sz="2200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t-BR" sz="2200" dirty="0">
                <a:latin typeface="Abadi" panose="020B0604020104020204" pitchFamily="34" charset="0"/>
              </a:rPr>
              <a:t>  </a:t>
            </a:r>
          </a:p>
          <a:p>
            <a:pPr marL="0" indent="0">
              <a:buNone/>
            </a:pPr>
            <a:r>
              <a:rPr lang="pt-BR" sz="2200" dirty="0">
                <a:latin typeface="Abadi" panose="020B0604020104020204" pitchFamily="34" charset="0"/>
              </a:rPr>
              <a:t>                     </a:t>
            </a:r>
            <a:r>
              <a:rPr lang="pt-BR" sz="3200" dirty="0">
                <a:highlight>
                  <a:srgbClr val="C0C0C0"/>
                </a:highlight>
                <a:latin typeface="Abadi" panose="020B0604020104020204" pitchFamily="34" charset="0"/>
              </a:rPr>
              <a:t>Exército Branco</a:t>
            </a:r>
          </a:p>
          <a:p>
            <a:endParaRPr lang="pt-BR" sz="2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A50F17-7704-4B18-8A93-0DC81DD40150}"/>
              </a:ext>
            </a:extLst>
          </p:cNvPr>
          <p:cNvSpPr txBox="1"/>
          <p:nvPr/>
        </p:nvSpPr>
        <p:spPr>
          <a:xfrm>
            <a:off x="715617" y="1027579"/>
            <a:ext cx="32213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Guerra Civil Russa </a:t>
            </a:r>
            <a:r>
              <a:rPr lang="pt-BR" dirty="0"/>
              <a:t>ocorreu pelo fato de haver forças contrárias à Revolução.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 </a:t>
            </a:r>
            <a:r>
              <a:rPr lang="pt-BR" sz="2000" b="1" dirty="0">
                <a:solidFill>
                  <a:srgbClr val="FF0000"/>
                </a:solidFill>
              </a:rPr>
              <a:t>exército vermelho </a:t>
            </a:r>
            <a:r>
              <a:rPr lang="pt-BR" dirty="0"/>
              <a:t>era formado pelos bolcheviques, operários, camponeses pobres, e liderado por Leon Trotsky</a:t>
            </a:r>
            <a:br>
              <a:rPr lang="pt-BR" dirty="0"/>
            </a:br>
            <a:br>
              <a:rPr lang="pt-BR" dirty="0"/>
            </a:br>
            <a:r>
              <a:rPr lang="pt-BR" dirty="0"/>
              <a:t>Já o </a:t>
            </a:r>
            <a:r>
              <a:rPr lang="pt-BR" sz="2000" b="1" dirty="0">
                <a:highlight>
                  <a:srgbClr val="C0C0C0"/>
                </a:highlight>
              </a:rPr>
              <a:t>exército branco</a:t>
            </a:r>
            <a:r>
              <a:rPr lang="pt-BR" dirty="0"/>
              <a:t>, reunia desde antigos partidários do Czar Nicolau II, até monarquistas, a alta burguesia, os donos de indústria e países capitalistas como (Alemanha, Inglaterra e França).</a:t>
            </a:r>
          </a:p>
        </p:txBody>
      </p:sp>
    </p:spTree>
    <p:extLst>
      <p:ext uri="{BB962C8B-B14F-4D97-AF65-F5344CB8AC3E}">
        <p14:creationId xmlns:p14="http://schemas.microsoft.com/office/powerpoint/2010/main" val="210647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preta e branca de pessoas na rua&#10;&#10;Descrição gerada automaticamente">
            <a:extLst>
              <a:ext uri="{FF2B5EF4-FFF2-40B4-BE49-F238E27FC236}">
                <a16:creationId xmlns:a16="http://schemas.microsoft.com/office/drawing/2014/main" id="{B536A450-6834-4B78-B065-B2AC35997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6" r="1" b="8977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524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0420567-0409-4586-91D7-1F1B695A0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029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3" name="CaixaDeTexto 2"/>
          <p:cNvSpPr txBox="1"/>
          <p:nvPr/>
        </p:nvSpPr>
        <p:spPr>
          <a:xfrm>
            <a:off x="875767" y="98876"/>
            <a:ext cx="526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 Trotsky – Comandante do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Exército Vermelho</a:t>
            </a:r>
          </a:p>
        </p:txBody>
      </p:sp>
    </p:spTree>
    <p:extLst>
      <p:ext uri="{BB962C8B-B14F-4D97-AF65-F5344CB8AC3E}">
        <p14:creationId xmlns:p14="http://schemas.microsoft.com/office/powerpoint/2010/main" val="33714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84B81C-FB9F-4EDD-8111-4C930747A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56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3" name="CaixaDeTexto 2"/>
          <p:cNvSpPr txBox="1"/>
          <p:nvPr/>
        </p:nvSpPr>
        <p:spPr>
          <a:xfrm>
            <a:off x="7018986" y="6293808"/>
            <a:ext cx="43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Trotsky </a:t>
            </a:r>
            <a:r>
              <a:rPr lang="pt-BR" dirty="0"/>
              <a:t>discursa ao exército revolucionário</a:t>
            </a:r>
          </a:p>
        </p:txBody>
      </p:sp>
    </p:spTree>
    <p:extLst>
      <p:ext uri="{BB962C8B-B14F-4D97-AF65-F5344CB8AC3E}">
        <p14:creationId xmlns:p14="http://schemas.microsoft.com/office/powerpoint/2010/main" val="2533676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0B8D30-A6A7-459F-997F-626D4E519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56"/>
          <a:stretch/>
        </p:blipFill>
        <p:spPr>
          <a:xfrm>
            <a:off x="603395" y="501604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  <p:sp>
        <p:nvSpPr>
          <p:cNvPr id="3" name="CaixaDeTexto 2"/>
          <p:cNvSpPr txBox="1"/>
          <p:nvPr/>
        </p:nvSpPr>
        <p:spPr>
          <a:xfrm>
            <a:off x="708337" y="154545"/>
            <a:ext cx="602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Vladimir Lênin </a:t>
            </a:r>
            <a:r>
              <a:rPr lang="pt-BR" dirty="0"/>
              <a:t>– O principal líder da </a:t>
            </a:r>
            <a:r>
              <a:rPr lang="pt-BR" dirty="0">
                <a:solidFill>
                  <a:srgbClr val="FF0000"/>
                </a:solidFill>
              </a:rPr>
              <a:t>Revolução Socialista</a:t>
            </a:r>
          </a:p>
        </p:txBody>
      </p:sp>
    </p:spTree>
    <p:extLst>
      <p:ext uri="{BB962C8B-B14F-4D97-AF65-F5344CB8AC3E}">
        <p14:creationId xmlns:p14="http://schemas.microsoft.com/office/powerpoint/2010/main" val="198494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3" y="239332"/>
            <a:ext cx="6142149" cy="61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4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2" y="402063"/>
            <a:ext cx="5657850" cy="31432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2512" y="3545313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Trotsky e a lata de lixo da História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https://www.youtube.com/watch?v=vWC_JdhfJY0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5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FCA13A-613A-4C95-9014-8FCEA341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Sugestões</a:t>
            </a:r>
            <a:br>
              <a:rPr lang="pt-BR" sz="2400" dirty="0">
                <a:solidFill>
                  <a:schemeClr val="bg1">
                    <a:alpha val="80000"/>
                  </a:schemeClr>
                </a:solidFill>
              </a:rPr>
            </a:br>
            <a:endParaRPr lang="pt-BR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100 Anos da Revolução Russa – </a:t>
            </a:r>
            <a:r>
              <a:rPr lang="pt-BR" sz="2400" dirty="0" err="1">
                <a:solidFill>
                  <a:schemeClr val="bg1">
                    <a:alpha val="80000"/>
                  </a:schemeClr>
                </a:solidFill>
              </a:rPr>
              <a:t>Nerdologia</a:t>
            </a:r>
            <a:br>
              <a:rPr lang="pt-BR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pt-BR" sz="1800" dirty="0">
                <a:solidFill>
                  <a:srgbClr val="FF0000">
                    <a:alpha val="80000"/>
                  </a:srgb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https://www.youtube.com/watch?v=z9cJRQ1y6jE&amp;t=1s</a:t>
            </a:r>
            <a:br>
              <a:rPr lang="pt-BR" sz="2400" dirty="0">
                <a:solidFill>
                  <a:schemeClr val="bg1">
                    <a:alpha val="80000"/>
                  </a:schemeClr>
                </a:solidFill>
              </a:rPr>
            </a:br>
            <a:endParaRPr lang="pt-BR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Centenário da Revolução Russa – TV Folha</a:t>
            </a:r>
            <a:br>
              <a:rPr lang="pt-BR" sz="2400" dirty="0">
                <a:solidFill>
                  <a:schemeClr val="bg1">
                    <a:alpha val="80000"/>
                  </a:schemeClr>
                </a:solidFill>
              </a:rPr>
            </a:br>
            <a:r>
              <a:rPr lang="pt-BR" sz="1800" dirty="0">
                <a:solidFill>
                  <a:srgbClr val="FF0000">
                    <a:alpha val="80000"/>
                  </a:srgb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https://www.youtube.com/watch?v=kbkuvzCBQm4&amp;list=PLEU7Upkdqe7EG60oO8Y36GFTrHKxAjcEG</a:t>
            </a:r>
            <a:br>
              <a:rPr lang="pt-BR" sz="1800" dirty="0">
                <a:solidFill>
                  <a:srgbClr val="FF0000">
                    <a:alpha val="80000"/>
                  </a:srgbClr>
                </a:solidFill>
              </a:rPr>
            </a:br>
            <a:endParaRPr lang="pt-BR" sz="1800" dirty="0">
              <a:solidFill>
                <a:srgbClr val="FF0000">
                  <a:alpha val="80000"/>
                </a:srgbClr>
              </a:solidFill>
            </a:endParaRPr>
          </a:p>
          <a:p>
            <a:r>
              <a:rPr lang="pt-BR" sz="2400" dirty="0">
                <a:solidFill>
                  <a:schemeClr val="bg1">
                    <a:alpha val="80000"/>
                  </a:schemeClr>
                </a:solidFill>
              </a:rPr>
              <a:t>05 Fatos sobre a Dinastia Romanov</a:t>
            </a:r>
            <a:br>
              <a:rPr lang="pt-BR" sz="1800" dirty="0">
                <a:solidFill>
                  <a:srgbClr val="FF0000">
                    <a:alpha val="80000"/>
                  </a:srgbClr>
                </a:solidFill>
              </a:rPr>
            </a:br>
            <a:r>
              <a:rPr lang="pt-BR" sz="1800" dirty="0">
                <a:solidFill>
                  <a:srgbClr val="FF0000">
                    <a:alpha val="80000"/>
                  </a:srgbClr>
                </a:solidFill>
              </a:rPr>
              <a:t>https://aventurasnahistoria.uol.com.br/noticias/almanaque/historia-5-fatos-sobre-familia-romanov.phtml</a:t>
            </a:r>
            <a:br>
              <a:rPr lang="pt-BR" sz="1800" dirty="0">
                <a:solidFill>
                  <a:srgbClr val="FF0000">
                    <a:alpha val="80000"/>
                  </a:srgbClr>
                </a:solidFill>
              </a:rPr>
            </a:br>
            <a:endParaRPr lang="pt-BR" sz="1800" dirty="0">
              <a:solidFill>
                <a:srgbClr val="FF0000">
                  <a:alpha val="80000"/>
                </a:srgbClr>
              </a:solidFill>
            </a:endParaRPr>
          </a:p>
          <a:p>
            <a:endParaRPr lang="pt-BR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43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1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" y="0"/>
            <a:ext cx="7398914" cy="49326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7B8728F-A325-45FE-89C6-B45219E696AD}"/>
              </a:ext>
            </a:extLst>
          </p:cNvPr>
          <p:cNvSpPr txBox="1"/>
          <p:nvPr/>
        </p:nvSpPr>
        <p:spPr>
          <a:xfrm>
            <a:off x="7419306" y="0"/>
            <a:ext cx="47726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Mausoléu de Lênin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https://www.youtube.com/watch?v=azV3xYfH5qQ</a:t>
            </a:r>
            <a:br>
              <a:rPr lang="pt-BR" dirty="0"/>
            </a:br>
            <a:br>
              <a:rPr lang="pt-BR" dirty="0"/>
            </a:br>
            <a:r>
              <a:rPr lang="pt-BR" dirty="0"/>
              <a:t>100 Years </a:t>
            </a:r>
            <a:r>
              <a:rPr lang="pt-BR" dirty="0" err="1"/>
              <a:t>of</a:t>
            </a:r>
            <a:r>
              <a:rPr lang="pt-BR" dirty="0"/>
              <a:t> Revolution – BBC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https://www.youtube.com/watch?v=MPmlX4kWgjs&amp;t=31s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The </a:t>
            </a:r>
            <a:r>
              <a:rPr lang="pt-BR" dirty="0" err="1"/>
              <a:t>Preservation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Lênin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https://www.youtube.com/watch?v=jIro-aUhtJA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br>
              <a:rPr lang="pt-BR" dirty="0"/>
            </a:br>
            <a:r>
              <a:rPr lang="pt-BR" dirty="0"/>
              <a:t>Cenas do Funeral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https://www.youtube.com/watch?v=96AWrpSOdOY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/>
              <a:t>The Revolution – </a:t>
            </a:r>
            <a:r>
              <a:rPr lang="pt-BR" dirty="0" err="1"/>
              <a:t>NathGeo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https://www.youtube.com/watch?v=OHZ3Qww9kIY</a:t>
            </a:r>
            <a:b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8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20907AE-8830-4693-9196-3DC1C030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0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37703F-C579-45FE-BF18-9FD619FEB273}"/>
              </a:ext>
            </a:extLst>
          </p:cNvPr>
          <p:cNvSpPr txBox="1"/>
          <p:nvPr/>
        </p:nvSpPr>
        <p:spPr>
          <a:xfrm>
            <a:off x="470647" y="349624"/>
            <a:ext cx="10811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Vladimir Lênin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https://www.youtube.com/watch?v=WsmMFWaVqoA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Reportagem Especial – A Família Romanov</a:t>
            </a:r>
            <a:br>
              <a:rPr lang="pt-BR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https://www.youtube.com/watch?v=9L_wJWtkaTA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Imagens do coroamento de Nicolau II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https://www.youtube.com/watch?v=hKMmWlV6K9I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59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968246-AD7E-42F5-A2E5-EF3FF750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" y="1203491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 dirty="0"/>
              <a:t>Pirâmide Social Russa</a:t>
            </a:r>
            <a:br>
              <a:rPr lang="pt-BR" sz="2800" dirty="0"/>
            </a:br>
            <a:r>
              <a:rPr lang="pt-BR" sz="2800" dirty="0"/>
              <a:t>                </a:t>
            </a:r>
            <a:r>
              <a:rPr lang="pt-BR" sz="2000" b="1" dirty="0"/>
              <a:t>1917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E892FE12-558D-4219-A042-830ABAE6E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3621057"/>
            <a:ext cx="3438525" cy="1934811"/>
          </a:xfrm>
        </p:spPr>
      </p:pic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7C9F32C3-2815-478E-BBB8-DA014A73A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49" y="843533"/>
            <a:ext cx="5280175" cy="528017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BC12AE-CEDB-4337-85AB-05F8AA904AF4}"/>
              </a:ext>
            </a:extLst>
          </p:cNvPr>
          <p:cNvSpPr txBox="1"/>
          <p:nvPr/>
        </p:nvSpPr>
        <p:spPr>
          <a:xfrm>
            <a:off x="327660" y="3066757"/>
            <a:ext cx="343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Pirâmide Social Francesa</a:t>
            </a:r>
            <a:br>
              <a:rPr lang="pt-BR" dirty="0"/>
            </a:br>
            <a:r>
              <a:rPr lang="pt-BR" dirty="0"/>
              <a:t>                          </a:t>
            </a:r>
            <a:r>
              <a:rPr lang="pt-BR" b="1" dirty="0"/>
              <a:t>1789</a:t>
            </a:r>
          </a:p>
        </p:txBody>
      </p:sp>
    </p:spTree>
    <p:extLst>
      <p:ext uri="{BB962C8B-B14F-4D97-AF65-F5344CB8AC3E}">
        <p14:creationId xmlns:p14="http://schemas.microsoft.com/office/powerpoint/2010/main" val="414822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Homem de terno e gravata com microfone na mão&#10;&#10;Descrição gerada automaticamente">
            <a:extLst>
              <a:ext uri="{FF2B5EF4-FFF2-40B4-BE49-F238E27FC236}">
                <a16:creationId xmlns:a16="http://schemas.microsoft.com/office/drawing/2014/main" id="{351CA49E-0C8C-4633-8A09-0340D4F81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r="9092" b="3638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E0E548-71C2-45EE-9494-B2F8D06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498541" cy="32072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t-BR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 Czar Nicolau II</a:t>
            </a:r>
            <a:br>
              <a:rPr lang="pt-BR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pt-BR" sz="14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Nascimento: </a:t>
            </a:r>
            <a:r>
              <a:rPr lang="pt-BR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18 de maio de 1868, </a:t>
            </a:r>
            <a: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  <a:t>Palácio de Alexandre, São Petersburgo, Rússia</a:t>
            </a:r>
            <a:b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endParaRPr lang="pt-BR" sz="1200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1400" b="1" dirty="0">
                <a:latin typeface="arial" panose="020B0604020202020204" pitchFamily="34" charset="0"/>
              </a:rPr>
              <a:t>Assassinato: </a:t>
            </a:r>
            <a:r>
              <a:rPr lang="pt-BR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17 de julho de 1918, </a:t>
            </a:r>
            <a: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Casa </a:t>
            </a:r>
            <a:r>
              <a:rPr lang="pt-BR" sz="1200" b="0" i="0" u="none" strike="noStrike" dirty="0" err="1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Ipatiev</a:t>
            </a:r>
            <a: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, Rússia</a:t>
            </a:r>
            <a:b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b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r>
              <a:rPr lang="pt-BR" sz="1200" b="1" i="0" u="none" strike="noStrike" dirty="0">
                <a:effectLst/>
                <a:latin typeface="arial" panose="020B0604020202020204" pitchFamily="34" charset="0"/>
              </a:rPr>
              <a:t>Assassinato da Família </a:t>
            </a:r>
            <a:r>
              <a:rPr lang="pt-BR" sz="1200" b="1" i="0" u="none" strike="noStrike" dirty="0" err="1">
                <a:effectLst/>
                <a:latin typeface="arial" panose="020B0604020202020204" pitchFamily="34" charset="0"/>
              </a:rPr>
              <a:t>Romanov</a:t>
            </a:r>
            <a:br>
              <a:rPr lang="pt-BR" sz="1200" b="1" dirty="0">
                <a:solidFill>
                  <a:srgbClr val="1A0DAB"/>
                </a:solidFill>
                <a:latin typeface="arial" panose="020B0604020202020204" pitchFamily="34" charset="0"/>
              </a:rPr>
            </a:br>
            <a:r>
              <a:rPr lang="pt-BR" sz="1200" dirty="0">
                <a:solidFill>
                  <a:srgbClr val="1A0DAB"/>
                </a:solidFill>
                <a:latin typeface="arial" panose="020B0604020202020204" pitchFamily="34" charset="0"/>
                <a:hlinkClick r:id="rId5"/>
              </a:rPr>
              <a:t>https://www.youtube.com/watch?v=9L_wJWtkaTA</a:t>
            </a:r>
            <a:br>
              <a:rPr lang="pt-BR" sz="1200" dirty="0">
                <a:solidFill>
                  <a:srgbClr val="1A0DAB"/>
                </a:solidFill>
                <a:latin typeface="arial" panose="020B0604020202020204" pitchFamily="34" charset="0"/>
              </a:rPr>
            </a:br>
            <a:b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r>
              <a:rPr lang="pt-BR" sz="1200" b="1" i="0" u="none" strike="noStrike" dirty="0">
                <a:effectLst/>
                <a:latin typeface="arial" panose="020B0604020202020204" pitchFamily="34" charset="0"/>
              </a:rPr>
              <a:t>Fotos do Czar</a:t>
            </a:r>
            <a:br>
              <a:rPr lang="pt-BR" sz="12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</a:br>
            <a:r>
              <a:rPr lang="pt-BR" sz="1200" b="0" i="0" u="none" strike="noStrike" dirty="0">
                <a:effectLst/>
                <a:latin typeface="arial" panose="020B0604020202020204" pitchFamily="34" charset="0"/>
                <a:hlinkClick r:id="rId6"/>
              </a:rPr>
              <a:t>https://g1.globo.com/mundo/noticia/2020/11/13/foto-divulgada-por-colorista-brasileira-e-tema-de-reportagens-na-midia-da-russia-e-da-espanha.ghtml</a:t>
            </a:r>
            <a:endParaRPr lang="pt-BR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4150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Espaço Reservado para Conteúdo 11" descr="Casal de noivos posando para foto&#10;&#10;Descrição gerada automaticamente">
            <a:extLst>
              <a:ext uri="{FF2B5EF4-FFF2-40B4-BE49-F238E27FC236}">
                <a16:creationId xmlns:a16="http://schemas.microsoft.com/office/drawing/2014/main" id="{1FF15780-01A9-4CFD-AD64-38D9C411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5" y="431805"/>
            <a:ext cx="10656690" cy="5994389"/>
          </a:xfrm>
        </p:spPr>
      </p:pic>
    </p:spTree>
    <p:extLst>
      <p:ext uri="{BB962C8B-B14F-4D97-AF65-F5344CB8AC3E}">
        <p14:creationId xmlns:p14="http://schemas.microsoft.com/office/powerpoint/2010/main" val="56485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7F46DC-2FDC-4178-A96C-926A0AB5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Características Gerais – Rússia Czarista</a:t>
            </a: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CB0DF198-F458-4AA6-A040-E3F48B9FE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56725"/>
              </p:ext>
            </p:extLst>
          </p:nvPr>
        </p:nvGraphicFramePr>
        <p:xfrm>
          <a:off x="838201" y="2022601"/>
          <a:ext cx="10515598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8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2A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476B8821-4C50-487B-92C2-3D75EEDCF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5" y="558238"/>
            <a:ext cx="4818108" cy="58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4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preta e branca de pessoas na frente de um prédio&#10;&#10;Descrição gerada automaticamente">
            <a:extLst>
              <a:ext uri="{FF2B5EF4-FFF2-40B4-BE49-F238E27FC236}">
                <a16:creationId xmlns:a16="http://schemas.microsoft.com/office/drawing/2014/main" id="{E1C29142-5BF0-4F4F-A679-A0F5255B8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r="-3" b="-3"/>
          <a:stretch/>
        </p:blipFill>
        <p:spPr>
          <a:xfrm>
            <a:off x="600623" y="-73151"/>
            <a:ext cx="11588329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BED260-E9DE-48FD-8C8C-DA64E99F8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088" y="2078462"/>
            <a:ext cx="3874685" cy="318635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 Domingo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Sangrento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905</a:t>
            </a:r>
          </a:p>
        </p:txBody>
      </p:sp>
    </p:spTree>
    <p:extLst>
      <p:ext uri="{BB962C8B-B14F-4D97-AF65-F5344CB8AC3E}">
        <p14:creationId xmlns:p14="http://schemas.microsoft.com/office/powerpoint/2010/main" val="123809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oto preta e branca de pessoas ao redor&#10;&#10;Descrição gerada automaticamente">
            <a:extLst>
              <a:ext uri="{FF2B5EF4-FFF2-40B4-BE49-F238E27FC236}">
                <a16:creationId xmlns:a16="http://schemas.microsoft.com/office/drawing/2014/main" id="{EDD7A30F-8DCB-42EE-8F67-055F236C2D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1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835</Words>
  <Application>Microsoft Office PowerPoint</Application>
  <PresentationFormat>Widescreen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Abadi</vt:lpstr>
      <vt:lpstr>Aharoni</vt:lpstr>
      <vt:lpstr>Arial</vt:lpstr>
      <vt:lpstr>Arial</vt:lpstr>
      <vt:lpstr>Calibri</vt:lpstr>
      <vt:lpstr>Calibri Light</vt:lpstr>
      <vt:lpstr>Open Sans</vt:lpstr>
      <vt:lpstr>Wremena Regular</vt:lpstr>
      <vt:lpstr>Tema do Office</vt:lpstr>
      <vt:lpstr>Revolução Russa</vt:lpstr>
      <vt:lpstr>Apresentação do PowerPoint</vt:lpstr>
      <vt:lpstr>Pirâmide Social Russa                 1917</vt:lpstr>
      <vt:lpstr>Apresentação do PowerPoint</vt:lpstr>
      <vt:lpstr>Apresentação do PowerPoint</vt:lpstr>
      <vt:lpstr>Características Gerais – Rússia Czarista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Russa</dc:title>
  <dc:creator>Danielle Lemos</dc:creator>
  <cp:lastModifiedBy>Danielle Lemos</cp:lastModifiedBy>
  <cp:revision>35</cp:revision>
  <dcterms:created xsi:type="dcterms:W3CDTF">2021-04-08T00:57:59Z</dcterms:created>
  <dcterms:modified xsi:type="dcterms:W3CDTF">2023-05-15T00:01:37Z</dcterms:modified>
</cp:coreProperties>
</file>