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E5769-8438-4B0F-BE53-5A138F0EDEB8}" v="21" dt="2022-03-02T19:32:13.965"/>
    <p1510:client id="{7C79D59D-8EC4-4B21-8CCB-50F3E644E87D}" v="512" dt="2022-03-02T01:16:35.218"/>
    <p1510:client id="{9391721C-441D-4E0F-BF1A-15F87C0921E7}" v="358" dt="2022-03-01T02:01:47.530"/>
    <p1510:client id="{990DFC6E-63FC-4353-9280-D004C7183FB0}" v="445" dt="2022-02-28T22:31:1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rmelho.org.br/2016/11/07/as-raizes-cearenses-da-guerra-de-canudos-120-anos-depois/" TargetMode="External"/><Relationship Id="rId2" Type="http://schemas.openxmlformats.org/officeDocument/2006/relationships/hyperlink" Target="https://lugaresdememoria.com.br/2018/05/canudos-memoria-de-um-sonho-que-o-acude-nao-afogo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el-lQ1quqY" TargetMode="External"/><Relationship Id="rId5" Type="http://schemas.openxmlformats.org/officeDocument/2006/relationships/hyperlink" Target="https://www.youtube.com/watch?v=F19PnbWigSA" TargetMode="External"/><Relationship Id="rId4" Type="http://schemas.openxmlformats.org/officeDocument/2006/relationships/hyperlink" Target="https://brasil.elpais.com/brasil/2017/02/04/politica/1486239968_195098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u_pccj9RQ" TargetMode="External"/><Relationship Id="rId2" Type="http://schemas.openxmlformats.org/officeDocument/2006/relationships/hyperlink" Target="https://www.youtube.com/watch?v=vUAs3OSUP9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tytnH59p3o" TargetMode="External"/><Relationship Id="rId4" Type="http://schemas.openxmlformats.org/officeDocument/2006/relationships/hyperlink" Target="https://www.youtube.com/watch?v=K36TDwk98B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Grupo de pessoas andando de cavalo na rua&#10;&#10;Descrição gerada automaticamente">
            <a:extLst>
              <a:ext uri="{FF2B5EF4-FFF2-40B4-BE49-F238E27FC236}">
                <a16:creationId xmlns:a16="http://schemas.microsoft.com/office/drawing/2014/main" id="{677C6918-BEE3-46E3-87E9-1E5C1ACE4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5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201509" cy="42761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FFFF"/>
                </a:solidFill>
                <a:cs typeface="Calibri Light"/>
              </a:rPr>
              <a:t>República Oligárquica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cs typeface="Calibri"/>
              </a:rPr>
              <a:t>1889 - 1930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0F9BA-96DF-41D2-A5B5-B19AEC72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7150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400" dirty="0">
                <a:highlight>
                  <a:srgbClr val="C0C0C0"/>
                </a:highlight>
                <a:cs typeface="Calibri"/>
              </a:rPr>
              <a:t>Sugestões:</a:t>
            </a:r>
            <a:br>
              <a:rPr lang="pt-BR" sz="2400" dirty="0">
                <a:cs typeface="Calibri"/>
              </a:rPr>
            </a:br>
            <a:br>
              <a:rPr lang="pt-BR" sz="2400" dirty="0">
                <a:cs typeface="Calibri"/>
              </a:rPr>
            </a:br>
            <a:r>
              <a:rPr lang="pt-BR" sz="2400" dirty="0">
                <a:ea typeface="+mn-lt"/>
                <a:cs typeface="+mn-lt"/>
                <a:hlinkClick r:id="rId2"/>
              </a:rPr>
              <a:t>https://lugaresdememoria.com.br/2018/05/canudos-memoria-de-um-sonho-que-o-acude-nao-afogou.html</a:t>
            </a:r>
            <a:endParaRPr lang="pt-BR" sz="2400" dirty="0">
              <a:ea typeface="+mn-lt"/>
              <a:cs typeface="+mn-lt"/>
            </a:endParaRPr>
          </a:p>
          <a:p>
            <a:r>
              <a:rPr lang="pt-BR" sz="2400" dirty="0">
                <a:ea typeface="+mn-lt"/>
                <a:cs typeface="+mn-lt"/>
                <a:hlinkClick r:id="rId3"/>
              </a:rPr>
              <a:t>https://vermelho.org.br/2016/11/07/as-raizes-cearenses-da-guerra-de-canudos-120-anos-depois/</a:t>
            </a:r>
            <a:endParaRPr lang="pt-BR" sz="2400">
              <a:ea typeface="+mn-lt"/>
              <a:cs typeface="+mn-lt"/>
            </a:endParaRPr>
          </a:p>
          <a:p>
            <a:r>
              <a:rPr lang="pt-BR" sz="2400" dirty="0">
                <a:ea typeface="+mn-lt"/>
                <a:cs typeface="+mn-lt"/>
                <a:hlinkClick r:id="rId4"/>
              </a:rPr>
              <a:t>https://brasil.elpais.com/brasil/2017/02/04/politica/1486239968_195098.html</a:t>
            </a:r>
            <a:endParaRPr lang="pt-BR" sz="2400" dirty="0">
              <a:ea typeface="+mn-lt"/>
              <a:cs typeface="+mn-lt"/>
            </a:endParaRPr>
          </a:p>
          <a:p>
            <a:r>
              <a:rPr lang="pt-BR" sz="2400" dirty="0">
                <a:cs typeface="Calibri"/>
              </a:rPr>
              <a:t>O Rappa - Súplica Cearense</a:t>
            </a:r>
            <a:br>
              <a:rPr lang="pt-BR" sz="2400" dirty="0">
                <a:cs typeface="Calibri"/>
              </a:rPr>
            </a:br>
            <a:r>
              <a:rPr lang="pt-BR" sz="2400" dirty="0">
                <a:ea typeface="+mn-lt"/>
                <a:cs typeface="+mn-lt"/>
                <a:hlinkClick r:id="rId5"/>
              </a:rPr>
              <a:t>https://www.youtube.com/watch?v=F19PnbWigSA</a:t>
            </a:r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Canudos – Edu Lobo</a:t>
            </a:r>
            <a:br>
              <a:rPr lang="pt-BR" sz="2400" dirty="0">
                <a:cs typeface="Calibri"/>
              </a:rPr>
            </a:br>
            <a:r>
              <a:rPr lang="pt-BR" sz="2400" dirty="0">
                <a:ea typeface="+mn-lt"/>
                <a:cs typeface="+mn-lt"/>
                <a:hlinkClick r:id="rId6"/>
              </a:rPr>
              <a:t>https://www.youtube.com/watch?v=Uel-lQ1quqY</a:t>
            </a:r>
            <a:endParaRPr lang="pt-BR" sz="2400" dirty="0">
              <a:ea typeface="+mn-lt"/>
              <a:cs typeface="+mn-lt"/>
            </a:endParaRPr>
          </a:p>
          <a:p>
            <a:endParaRPr lang="pt-BR" sz="2400" dirty="0">
              <a:ea typeface="+mn-lt"/>
              <a:cs typeface="+mn-lt"/>
            </a:endParaRPr>
          </a:p>
          <a:p>
            <a:endParaRPr lang="pt-BR" sz="2400" dirty="0">
              <a:cs typeface="Calibri"/>
            </a:endParaRPr>
          </a:p>
          <a:p>
            <a:endParaRPr lang="pt-B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68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CA62F5-1CAA-4471-8BA1-B084CC7E9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highlight>
                  <a:srgbClr val="C0C0C0"/>
                </a:highlight>
                <a:cs typeface="Calibri"/>
              </a:rPr>
              <a:t>Sugestões</a:t>
            </a:r>
          </a:p>
          <a:p>
            <a:pPr marL="0" indent="0">
              <a:buNone/>
            </a:pPr>
            <a:r>
              <a:rPr lang="pt-BR" sz="2400" dirty="0">
                <a:cs typeface="Calibri"/>
              </a:rPr>
              <a:t>Canudos - Documentário Raríssimo</a:t>
            </a:r>
          </a:p>
          <a:p>
            <a:pPr marL="0" indent="0">
              <a:buNone/>
            </a:pPr>
            <a:r>
              <a:rPr lang="pt-BR" sz="2400" dirty="0">
                <a:ea typeface="+mn-lt"/>
                <a:cs typeface="+mn-lt"/>
                <a:hlinkClick r:id="rId2"/>
              </a:rPr>
              <a:t>https://www.youtube.com/watch?v=vUAs3OSUP9Y</a:t>
            </a:r>
            <a:endParaRPr lang="pt-BR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400" dirty="0">
                <a:cs typeface="Calibri"/>
              </a:rPr>
              <a:t>Sobreviventes – Filhos da Guerra de Canudos (parte 1)</a:t>
            </a:r>
          </a:p>
          <a:p>
            <a:pPr marL="0" indent="0">
              <a:buNone/>
            </a:pPr>
            <a:r>
              <a:rPr lang="pt-BR" sz="2400" dirty="0">
                <a:ea typeface="+mn-lt"/>
                <a:cs typeface="+mn-lt"/>
                <a:hlinkClick r:id="rId3"/>
              </a:rPr>
              <a:t>https://www.youtube.com/watch?v=TGu_pccj9RQ</a:t>
            </a:r>
            <a:br>
              <a:rPr lang="pt-BR" sz="2400" dirty="0">
                <a:ea typeface="+mn-lt"/>
                <a:cs typeface="+mn-lt"/>
              </a:rPr>
            </a:br>
            <a:r>
              <a:rPr lang="pt-BR" sz="2400" dirty="0">
                <a:ea typeface="+mn-lt"/>
                <a:cs typeface="+mn-lt"/>
              </a:rPr>
              <a:t>Sobreviventes – Filhos da Guerra de Canudos (parte 2)</a:t>
            </a:r>
            <a:br>
              <a:rPr lang="pt-BR" sz="2400" dirty="0">
                <a:ea typeface="+mn-lt"/>
                <a:cs typeface="+mn-lt"/>
              </a:rPr>
            </a:br>
            <a:r>
              <a:rPr lang="pt-BR" sz="2400" dirty="0">
                <a:ea typeface="+mn-lt"/>
                <a:cs typeface="+mn-lt"/>
                <a:hlinkClick r:id="rId4"/>
              </a:rPr>
              <a:t>https://www.youtube.com/watch?v=K36TDwk98Bw</a:t>
            </a:r>
            <a:endParaRPr lang="pt-BR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400" dirty="0">
                <a:ea typeface="+mn-lt"/>
                <a:cs typeface="+mn-lt"/>
              </a:rPr>
              <a:t>Canudos – TV Senado</a:t>
            </a:r>
          </a:p>
          <a:p>
            <a:pPr marL="0" indent="0">
              <a:buNone/>
            </a:pPr>
            <a:r>
              <a:rPr lang="pt-BR" sz="2400" dirty="0">
                <a:ea typeface="+mn-lt"/>
                <a:cs typeface="+mn-lt"/>
                <a:hlinkClick r:id="rId5"/>
              </a:rPr>
              <a:t>https://www.youtube.com/watch?v=OtytnH59p3o</a:t>
            </a:r>
            <a:endParaRPr lang="pt-B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3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8C6F4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9C10EF3-9845-46FD-B2AC-43E9E8F55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7" r="-2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74F93B-4C6D-4E43-A375-04F896463F5A}"/>
              </a:ext>
            </a:extLst>
          </p:cNvPr>
          <p:cNvSpPr txBox="1"/>
          <p:nvPr/>
        </p:nvSpPr>
        <p:spPr>
          <a:xfrm>
            <a:off x="4221192" y="166777"/>
            <a:ext cx="3763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cs typeface="Calibri"/>
              </a:rPr>
              <a:t>O arraial de Canudos, Belo Monte -BA</a:t>
            </a:r>
          </a:p>
        </p:txBody>
      </p:sp>
    </p:spTree>
    <p:extLst>
      <p:ext uri="{BB962C8B-B14F-4D97-AF65-F5344CB8AC3E}">
        <p14:creationId xmlns:p14="http://schemas.microsoft.com/office/powerpoint/2010/main" val="394045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0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4" descr="Foto em preto e branco de pessoa em pé&#10;&#10;Descrição gerada automaticamente">
            <a:extLst>
              <a:ext uri="{FF2B5EF4-FFF2-40B4-BE49-F238E27FC236}">
                <a16:creationId xmlns:a16="http://schemas.microsoft.com/office/drawing/2014/main" id="{DB71CE1C-9CCF-4473-B391-B11B6026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00" y="877824"/>
            <a:ext cx="2017208" cy="5102352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1BFC2E-CB19-4D35-AD82-E684755CF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Antônio Vicente Mendes Maciel, </a:t>
            </a:r>
            <a:r>
              <a:rPr lang="en-US" sz="2000" dirty="0" err="1">
                <a:cs typeface="Calibri"/>
              </a:rPr>
              <a:t>também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conhecido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como</a:t>
            </a:r>
            <a:r>
              <a:rPr lang="en-US" sz="2000" b="1" dirty="0">
                <a:cs typeface="Calibri"/>
              </a:rPr>
              <a:t> "o </a:t>
            </a:r>
            <a:r>
              <a:rPr lang="en-US" sz="2000" b="1" dirty="0" err="1">
                <a:cs typeface="Calibri"/>
              </a:rPr>
              <a:t>conselheiro</a:t>
            </a:r>
            <a:r>
              <a:rPr lang="en-US" sz="2000" b="1" dirty="0">
                <a:cs typeface="Calibri"/>
              </a:rPr>
              <a:t>"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nasceu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em</a:t>
            </a:r>
            <a:r>
              <a:rPr lang="en-US" sz="2000" dirty="0">
                <a:cs typeface="Calibri"/>
              </a:rPr>
              <a:t> 1830 e </a:t>
            </a:r>
            <a:r>
              <a:rPr lang="en-US" sz="2000" dirty="0" err="1">
                <a:cs typeface="Calibri"/>
              </a:rPr>
              <a:t>foi</a:t>
            </a:r>
            <a:r>
              <a:rPr lang="en-US" sz="2000" dirty="0">
                <a:cs typeface="Calibri"/>
              </a:rPr>
              <a:t> um </a:t>
            </a:r>
            <a:r>
              <a:rPr lang="en-US" sz="2000" dirty="0" err="1">
                <a:cs typeface="Calibri"/>
              </a:rPr>
              <a:t>peregrino</a:t>
            </a:r>
            <a:r>
              <a:rPr lang="en-US" sz="2000" dirty="0">
                <a:cs typeface="Calibri"/>
              </a:rPr>
              <a:t>, que </a:t>
            </a:r>
            <a:r>
              <a:rPr lang="en-US" sz="2000" dirty="0" err="1">
                <a:cs typeface="Calibri"/>
              </a:rPr>
              <a:t>percorreu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sertões</a:t>
            </a:r>
            <a:r>
              <a:rPr lang="en-US" sz="2000" dirty="0">
                <a:cs typeface="Calibri"/>
              </a:rPr>
              <a:t>  do Ceará, Pernambuco e Bahia </a:t>
            </a:r>
            <a:r>
              <a:rPr lang="en-US" sz="2000" dirty="0" err="1">
                <a:cs typeface="Calibri"/>
              </a:rPr>
              <a:t>construindo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igrejas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erguendo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muros</a:t>
            </a:r>
            <a:r>
              <a:rPr lang="en-US" sz="2000" dirty="0">
                <a:cs typeface="Calibri"/>
              </a:rPr>
              <a:t> dos </a:t>
            </a:r>
            <a:r>
              <a:rPr lang="en-US" sz="2000" dirty="0" err="1">
                <a:cs typeface="Calibri"/>
              </a:rPr>
              <a:t>cemitérios</a:t>
            </a:r>
            <a:r>
              <a:rPr lang="en-US" sz="2000" dirty="0">
                <a:cs typeface="Calibri"/>
              </a:rPr>
              <a:t> e </a:t>
            </a:r>
            <a:r>
              <a:rPr lang="en-US" sz="2000" dirty="0" err="1">
                <a:cs typeface="Calibri"/>
              </a:rPr>
              <a:t>pregando</a:t>
            </a:r>
            <a:r>
              <a:rPr lang="en-US" sz="2000" dirty="0">
                <a:cs typeface="Calibri"/>
              </a:rPr>
              <a:t> "a boa nova"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Por </a:t>
            </a:r>
            <a:r>
              <a:rPr lang="en-US" sz="2000" dirty="0" err="1">
                <a:cs typeface="Calibri"/>
              </a:rPr>
              <a:t>onde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passava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parte</a:t>
            </a:r>
            <a:r>
              <a:rPr lang="en-US" sz="2000" dirty="0">
                <a:cs typeface="Calibri"/>
              </a:rPr>
              <a:t> das </a:t>
            </a:r>
            <a:r>
              <a:rPr lang="en-US" sz="2000" dirty="0" err="1">
                <a:cs typeface="Calibri"/>
              </a:rPr>
              <a:t>pessoas</a:t>
            </a:r>
            <a:r>
              <a:rPr lang="en-US" sz="2000" dirty="0">
                <a:cs typeface="Calibri"/>
              </a:rPr>
              <a:t> o </a:t>
            </a:r>
            <a:r>
              <a:rPr lang="en-US" sz="2000" dirty="0" err="1">
                <a:cs typeface="Calibri"/>
              </a:rPr>
              <a:t>seguiam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como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fossem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seus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discípulos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ouvindo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conselhos</a:t>
            </a:r>
            <a:r>
              <a:rPr lang="en-US" sz="2000" dirty="0">
                <a:cs typeface="Calibri"/>
              </a:rPr>
              <a:t> do </a:t>
            </a:r>
            <a:r>
              <a:rPr lang="en-US" sz="2000" dirty="0" err="1">
                <a:cs typeface="Calibri"/>
              </a:rPr>
              <a:t>beato</a:t>
            </a:r>
            <a:r>
              <a:rPr lang="en-US" sz="2000" dirty="0">
                <a:cs typeface="Calibri"/>
              </a:rPr>
              <a:t> e </a:t>
            </a:r>
            <a:r>
              <a:rPr lang="en-US" sz="2000" dirty="0" err="1">
                <a:cs typeface="Calibri"/>
              </a:rPr>
              <a:t>acreditando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vida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melhor</a:t>
            </a:r>
            <a:r>
              <a:rPr lang="en-US" sz="2000" dirty="0">
                <a:cs typeface="Calibri"/>
              </a:rPr>
              <a:t>. O "</a:t>
            </a:r>
            <a:r>
              <a:rPr lang="en-US" sz="2000" dirty="0" err="1">
                <a:cs typeface="Calibri"/>
              </a:rPr>
              <a:t>rebanho</a:t>
            </a:r>
            <a:r>
              <a:rPr lang="en-US" sz="2000" dirty="0">
                <a:cs typeface="Calibri"/>
              </a:rPr>
              <a:t>" de </a:t>
            </a:r>
            <a:r>
              <a:rPr lang="en-US" sz="2000" dirty="0" err="1">
                <a:cs typeface="Calibri"/>
              </a:rPr>
              <a:t>conselheiro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contava</a:t>
            </a:r>
            <a:r>
              <a:rPr lang="en-US" sz="2000" dirty="0">
                <a:cs typeface="Calibri"/>
              </a:rPr>
              <a:t> com </a:t>
            </a:r>
            <a:r>
              <a:rPr lang="en-US" sz="2000" dirty="0" err="1">
                <a:cs typeface="Calibri"/>
              </a:rPr>
              <a:t>sertanejos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indígena</a:t>
            </a:r>
            <a:r>
              <a:rPr lang="en-US" sz="2000" dirty="0">
                <a:cs typeface="Calibri"/>
              </a:rPr>
              <a:t> e </a:t>
            </a:r>
            <a:r>
              <a:rPr lang="en-US" sz="2000" dirty="0" err="1">
                <a:cs typeface="Calibri"/>
              </a:rPr>
              <a:t>escravos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recém-libertos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98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Mapa&#10;&#10;Descrição gerada automaticamente">
            <a:extLst>
              <a:ext uri="{FF2B5EF4-FFF2-40B4-BE49-F238E27FC236}">
                <a16:creationId xmlns:a16="http://schemas.microsoft.com/office/drawing/2014/main" id="{DB783277-4DA5-4E80-A523-906DF5CCC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597" y="643467"/>
            <a:ext cx="6752806" cy="5571065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7E1F3C0-5A96-4318-B899-A4436549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93" r="-1" b="20302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252B4-3EB7-4541-968C-03AE5835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1700" b="1" dirty="0">
                <a:solidFill>
                  <a:schemeClr val="bg1"/>
                </a:solidFill>
                <a:cs typeface="Calibri"/>
              </a:rPr>
              <a:t>Em 1893</a:t>
            </a:r>
            <a:r>
              <a:rPr lang="pt-BR" sz="1700" dirty="0">
                <a:solidFill>
                  <a:schemeClr val="bg1"/>
                </a:solidFill>
                <a:cs typeface="Calibri"/>
              </a:rPr>
              <a:t>, conselheiro e os seus seguidores decidem encerrar a peregrinação e estabelecerem uma ocupação na antiga fazenda </a:t>
            </a:r>
            <a:r>
              <a:rPr lang="pt-BR" sz="1700" b="1" dirty="0" err="1">
                <a:solidFill>
                  <a:schemeClr val="bg1"/>
                </a:solidFill>
                <a:cs typeface="Calibri"/>
              </a:rPr>
              <a:t>Cocoróbo</a:t>
            </a:r>
            <a:r>
              <a:rPr lang="pt-BR" sz="1700" dirty="0">
                <a:solidFill>
                  <a:schemeClr val="bg1"/>
                </a:solidFill>
                <a:cs typeface="Calibri"/>
              </a:rPr>
              <a:t>, que havia sido abandonada durante um longo período de seca</a:t>
            </a:r>
            <a:br>
              <a:rPr lang="pt-BR" sz="1700" dirty="0">
                <a:cs typeface="Calibri"/>
              </a:rPr>
            </a:br>
            <a:br>
              <a:rPr lang="pt-BR" sz="1700" dirty="0">
                <a:cs typeface="Calibri"/>
              </a:rPr>
            </a:br>
            <a:r>
              <a:rPr lang="pt-BR" sz="1700" dirty="0">
                <a:solidFill>
                  <a:schemeClr val="bg1"/>
                </a:solidFill>
                <a:cs typeface="Calibri"/>
              </a:rPr>
              <a:t> </a:t>
            </a:r>
            <a:endParaRPr lang="pt-B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9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Girafa em um campo seco&#10;&#10;Descrição gerada automaticamente">
            <a:extLst>
              <a:ext uri="{FF2B5EF4-FFF2-40B4-BE49-F238E27FC236}">
                <a16:creationId xmlns:a16="http://schemas.microsoft.com/office/drawing/2014/main" id="{196E6DD2-CE25-4AD9-A0E7-F5E827F8E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3" b="251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0385E-6826-4F98-8C43-5D7B9C23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57" y="335107"/>
            <a:ext cx="3822189" cy="630193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pt-BR" sz="1300">
              <a:cs typeface="Calibri"/>
            </a:endParaRPr>
          </a:p>
          <a:p>
            <a:endParaRPr lang="pt-BR" sz="1800" dirty="0">
              <a:cs typeface="Calibri"/>
            </a:endParaRPr>
          </a:p>
          <a:p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Os </a:t>
            </a:r>
            <a:r>
              <a:rPr lang="pt-BR" sz="1800" dirty="0" err="1">
                <a:solidFill>
                  <a:srgbClr val="C00000"/>
                </a:solidFill>
                <a:cs typeface="Calibri"/>
              </a:rPr>
              <a:t>canudenses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 estabeleceram uma economia de </a:t>
            </a:r>
            <a:r>
              <a:rPr lang="pt-BR" sz="1800" dirty="0" err="1">
                <a:solidFill>
                  <a:srgbClr val="C00000"/>
                </a:solidFill>
                <a:cs typeface="Calibri"/>
              </a:rPr>
              <a:t>auto-subsistência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, na qual o uso coletivo da terra fazia com que o povoado cultivasse aquilo que necessitava e ainda vendesse o excedente</a:t>
            </a:r>
          </a:p>
          <a:p>
            <a:endParaRPr lang="pt-BR" sz="18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Havia também uma 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guarda católica,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encarregada de proteger o arraial e fazer o cumprimento das regras estabelecidas dentro da comunidade</a:t>
            </a:r>
          </a:p>
          <a:p>
            <a:endParaRPr lang="pt-BR" sz="18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Os 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conselheiristas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viviam uma espécie de comunitarismo cristão, experienciavam o "cristianismo primitivo", aquele bíblico relatado no livro de Atos dos Apóstolos </a:t>
            </a:r>
          </a:p>
        </p:txBody>
      </p:sp>
    </p:spTree>
    <p:extLst>
      <p:ext uri="{BB962C8B-B14F-4D97-AF65-F5344CB8AC3E}">
        <p14:creationId xmlns:p14="http://schemas.microsoft.com/office/powerpoint/2010/main" val="105305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805DEE0D-B7E8-4A6C-9798-AB424DE54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60" r="-1" b="15252"/>
          <a:stretch/>
        </p:blipFill>
        <p:spPr>
          <a:xfrm>
            <a:off x="320040" y="292332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224E76-3121-428D-A890-CF528CED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788" y="4721537"/>
            <a:ext cx="7537588" cy="1935467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  <a:cs typeface="Calibri"/>
              </a:rPr>
              <a:t>Quando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alguém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desejava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adentrar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o </a:t>
            </a:r>
            <a:r>
              <a:rPr lang="en-US" sz="1700" b="1" dirty="0" err="1">
                <a:solidFill>
                  <a:schemeClr val="bg1"/>
                </a:solidFill>
                <a:cs typeface="Calibri"/>
              </a:rPr>
              <a:t>arraial</a:t>
            </a:r>
            <a:r>
              <a:rPr lang="en-US" sz="1700" b="1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1700" b="1" dirty="0" err="1">
                <a:solidFill>
                  <a:schemeClr val="bg1"/>
                </a:solidFill>
                <a:cs typeface="Calibri"/>
              </a:rPr>
              <a:t>Canudos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com a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finalidade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moradia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deveria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 antes vender as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suas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posses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e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entregar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o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dinheiro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a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conselheiro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e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os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seus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auxiliares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.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Os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canudenses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imediatamente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construíam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b="1" dirty="0">
                <a:solidFill>
                  <a:schemeClr val="bg1"/>
                </a:solidFill>
                <a:cs typeface="Calibri"/>
              </a:rPr>
              <a:t>as casas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do novo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morador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e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os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entregava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ferramentas e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mantimentos</a:t>
            </a:r>
            <a:br>
              <a:rPr lang="en-US" sz="1700" dirty="0">
                <a:solidFill>
                  <a:schemeClr val="bg1"/>
                </a:solidFill>
                <a:cs typeface="Calibri"/>
              </a:rPr>
            </a:br>
            <a:r>
              <a:rPr lang="en-US" sz="1700" dirty="0">
                <a:solidFill>
                  <a:schemeClr val="bg1"/>
                </a:solidFill>
                <a:cs typeface="Calibri"/>
              </a:rPr>
              <a:t>O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dinheiro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arrecadado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era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utilizado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para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provisões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gerais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do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arraial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e para a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construção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de 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igrejas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.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D67541-EC7D-4E9B-B617-FEA0C2E45EE7}"/>
              </a:ext>
            </a:extLst>
          </p:cNvPr>
          <p:cNvSpPr txBox="1"/>
          <p:nvPr/>
        </p:nvSpPr>
        <p:spPr>
          <a:xfrm>
            <a:off x="8617527" y="37130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Casa conselheirista</a:t>
            </a:r>
          </a:p>
        </p:txBody>
      </p:sp>
    </p:spTree>
    <p:extLst>
      <p:ext uri="{BB962C8B-B14F-4D97-AF65-F5344CB8AC3E}">
        <p14:creationId xmlns:p14="http://schemas.microsoft.com/office/powerpoint/2010/main" val="2943704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9AF933-1F78-442B-BFD6-047D928F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cs typeface="Calibri"/>
              </a:rPr>
              <a:t>Antônio conselheiro gozava de boa reputação e muita credibilidade com os moradores de Canudos. O povo confiava em sua liderança e resistiram à três expedições do exército militar brasileiro.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Canudos sucumbiu após um logo cerco das tropas militares, e após o cerco bombardearam o arraial com bombas de canhão e incendiaram a comunidade</a:t>
            </a:r>
          </a:p>
          <a:p>
            <a:endParaRPr lang="en-US" sz="2400">
              <a:cs typeface="Calibri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63E19D2-627B-4F43-8DCB-DCC7223A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210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FB29A7-C59C-4ABF-B551-5ECD0EB2A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583721"/>
            <a:ext cx="6586489" cy="61433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Para </a:t>
            </a:r>
            <a:r>
              <a:rPr lang="en-US" sz="2400" b="1" dirty="0">
                <a:ea typeface="+mn-lt"/>
                <a:cs typeface="+mn-lt"/>
              </a:rPr>
              <a:t>Neto </a:t>
            </a:r>
            <a:r>
              <a:rPr lang="en-US" sz="2400" b="1" dirty="0" err="1">
                <a:ea typeface="+mn-lt"/>
                <a:cs typeface="+mn-lt"/>
              </a:rPr>
              <a:t>Camorim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historiador</a:t>
            </a:r>
            <a:r>
              <a:rPr lang="en-US" sz="2400" dirty="0">
                <a:ea typeface="+mn-lt"/>
                <a:cs typeface="+mn-lt"/>
              </a:rPr>
              <a:t> que </a:t>
            </a:r>
            <a:r>
              <a:rPr lang="en-US" sz="2400" dirty="0" err="1">
                <a:ea typeface="+mn-lt"/>
                <a:cs typeface="+mn-lt"/>
              </a:rPr>
              <a:t>todo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viaja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Canudos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perfaz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caminhos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Conselheiro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Bahia, Antônio </a:t>
            </a:r>
            <a:r>
              <a:rPr lang="en-US" sz="2400" dirty="0" err="1">
                <a:ea typeface="+mn-lt"/>
                <a:cs typeface="+mn-lt"/>
              </a:rPr>
              <a:t>deixa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legado</a:t>
            </a:r>
            <a:r>
              <a:rPr lang="en-US" sz="2400" dirty="0">
                <a:ea typeface="+mn-lt"/>
                <a:cs typeface="+mn-lt"/>
              </a:rPr>
              <a:t> “a </a:t>
            </a:r>
            <a:r>
              <a:rPr lang="en-US" sz="2400" dirty="0" err="1">
                <a:ea typeface="+mn-lt"/>
                <a:cs typeface="+mn-lt"/>
              </a:rPr>
              <a:t>resistência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determinação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teimosia</a:t>
            </a:r>
            <a:r>
              <a:rPr lang="en-US" sz="2400" dirty="0">
                <a:ea typeface="+mn-lt"/>
                <a:cs typeface="+mn-lt"/>
              </a:rPr>
              <a:t>”</a:t>
            </a:r>
            <a:endParaRPr lang="en-US" sz="2400"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“Ele era à </a:t>
            </a:r>
            <a:r>
              <a:rPr lang="en-US" sz="2400" dirty="0" err="1">
                <a:ea typeface="+mn-lt"/>
                <a:cs typeface="+mn-lt"/>
              </a:rPr>
              <a:t>frente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seu</a:t>
            </a:r>
            <a:r>
              <a:rPr lang="en-US" sz="2400" dirty="0">
                <a:ea typeface="+mn-lt"/>
                <a:cs typeface="+mn-lt"/>
              </a:rPr>
              <a:t> tempo e </a:t>
            </a:r>
            <a:r>
              <a:rPr lang="en-US" sz="2400" dirty="0" err="1">
                <a:ea typeface="+mn-lt"/>
                <a:cs typeface="+mn-lt"/>
              </a:rPr>
              <a:t>dá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lição</a:t>
            </a:r>
            <a:r>
              <a:rPr lang="en-US" sz="2400" dirty="0">
                <a:ea typeface="+mn-lt"/>
                <a:cs typeface="+mn-lt"/>
              </a:rPr>
              <a:t> para as </a:t>
            </a:r>
            <a:r>
              <a:rPr lang="en-US" sz="2400" dirty="0" err="1">
                <a:ea typeface="+mn-lt"/>
                <a:cs typeface="+mn-lt"/>
              </a:rPr>
              <a:t>políticas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públicas</a:t>
            </a:r>
            <a:r>
              <a:rPr lang="en-US" sz="2400" dirty="0">
                <a:ea typeface="+mn-lt"/>
                <a:cs typeface="+mn-lt"/>
              </a:rPr>
              <a:t> de que </a:t>
            </a:r>
            <a:r>
              <a:rPr lang="en-US" sz="2400" dirty="0" err="1">
                <a:ea typeface="+mn-lt"/>
                <a:cs typeface="+mn-lt"/>
              </a:rPr>
              <a:t>uma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sociedade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comunitária</a:t>
            </a:r>
            <a:r>
              <a:rPr lang="en-US" sz="2400" dirty="0">
                <a:ea typeface="+mn-lt"/>
                <a:cs typeface="+mn-lt"/>
              </a:rPr>
              <a:t>, num </a:t>
            </a:r>
            <a:r>
              <a:rPr lang="en-US" sz="2400" dirty="0" err="1">
                <a:ea typeface="+mn-lt"/>
                <a:cs typeface="+mn-lt"/>
              </a:rPr>
              <a:t>sertão</a:t>
            </a:r>
            <a:r>
              <a:rPr lang="en-US" sz="2400" dirty="0">
                <a:ea typeface="+mn-lt"/>
                <a:cs typeface="+mn-lt"/>
              </a:rPr>
              <a:t> seco, é </a:t>
            </a:r>
            <a:r>
              <a:rPr lang="en-US" sz="2400" dirty="0" err="1">
                <a:ea typeface="+mn-lt"/>
                <a:cs typeface="+mn-lt"/>
              </a:rPr>
              <a:t>viável</a:t>
            </a:r>
            <a:r>
              <a:rPr lang="en-US" sz="2400" dirty="0">
                <a:ea typeface="+mn-lt"/>
                <a:cs typeface="+mn-lt"/>
              </a:rPr>
              <a:t>”, </a:t>
            </a:r>
            <a:r>
              <a:rPr lang="en-US" sz="2400" dirty="0" err="1">
                <a:ea typeface="+mn-lt"/>
                <a:cs typeface="+mn-lt"/>
              </a:rPr>
              <a:t>diz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b="1" dirty="0">
                <a:ea typeface="+mn-lt"/>
                <a:cs typeface="+mn-lt"/>
              </a:rPr>
              <a:t>Bruno Paulino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complementa</a:t>
            </a:r>
            <a:r>
              <a:rPr lang="en-US" sz="2400" dirty="0">
                <a:ea typeface="+mn-lt"/>
                <a:cs typeface="+mn-lt"/>
              </a:rPr>
              <a:t>: “</a:t>
            </a:r>
            <a:r>
              <a:rPr lang="en-US" sz="2400" dirty="0" err="1">
                <a:ea typeface="+mn-lt"/>
                <a:cs typeface="+mn-lt"/>
              </a:rPr>
              <a:t>Conselheiro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ensina</a:t>
            </a:r>
            <a:r>
              <a:rPr lang="en-US" sz="2400" dirty="0">
                <a:ea typeface="+mn-lt"/>
                <a:cs typeface="+mn-lt"/>
              </a:rPr>
              <a:t> que </a:t>
            </a:r>
            <a:r>
              <a:rPr lang="en-US" sz="2400" dirty="0" err="1">
                <a:ea typeface="+mn-lt"/>
                <a:cs typeface="+mn-lt"/>
              </a:rPr>
              <a:t>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sertão</a:t>
            </a:r>
            <a:r>
              <a:rPr lang="en-US" sz="2400" dirty="0">
                <a:ea typeface="+mn-lt"/>
                <a:cs typeface="+mn-lt"/>
              </a:rPr>
              <a:t> é </a:t>
            </a:r>
            <a:r>
              <a:rPr lang="en-US" sz="2400" dirty="0" err="1">
                <a:ea typeface="+mn-lt"/>
                <a:cs typeface="+mn-lt"/>
              </a:rPr>
              <a:t>possível</a:t>
            </a:r>
            <a:r>
              <a:rPr lang="en-US" sz="2400" dirty="0">
                <a:ea typeface="+mn-lt"/>
                <a:cs typeface="+mn-lt"/>
              </a:rPr>
              <a:t>”.</a:t>
            </a:r>
          </a:p>
          <a:p>
            <a:r>
              <a:rPr lang="en-US" sz="1600" dirty="0">
                <a:ea typeface="+mn-lt"/>
                <a:cs typeface="+mn-lt"/>
              </a:rPr>
              <a:t>https://vermelho.org.br/2016/11/07/as-raizes-cearenses-da-guerra-de-canudos-120-anos-depois/</a:t>
            </a:r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1129E17F-487B-4959-A76C-0D4D592DD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08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35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República Oligárquica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ofilo</dc:creator>
  <cp:lastModifiedBy>emerson.bastos@colegiorodin.com.br</cp:lastModifiedBy>
  <cp:revision>388</cp:revision>
  <dcterms:created xsi:type="dcterms:W3CDTF">2022-02-28T19:04:42Z</dcterms:created>
  <dcterms:modified xsi:type="dcterms:W3CDTF">2023-01-23T01:00:02Z</dcterms:modified>
</cp:coreProperties>
</file>