
<file path=[Content_Types].xml><?xml version="1.0" encoding="utf-8"?>
<Types xmlns="http://schemas.openxmlformats.org/package/2006/content-types">
  <Default Extension="crdownload" ContentType="image/jpeg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8" r:id="rId6"/>
    <p:sldId id="274" r:id="rId7"/>
    <p:sldId id="278" r:id="rId8"/>
    <p:sldId id="279" r:id="rId9"/>
    <p:sldId id="260" r:id="rId10"/>
    <p:sldId id="282" r:id="rId11"/>
    <p:sldId id="283" r:id="rId12"/>
    <p:sldId id="281" r:id="rId13"/>
    <p:sldId id="280" r:id="rId14"/>
    <p:sldId id="269" r:id="rId15"/>
    <p:sldId id="262" r:id="rId16"/>
    <p:sldId id="261" r:id="rId17"/>
    <p:sldId id="273" r:id="rId18"/>
    <p:sldId id="270" r:id="rId19"/>
    <p:sldId id="271" r:id="rId20"/>
    <p:sldId id="272" r:id="rId21"/>
    <p:sldId id="275" r:id="rId22"/>
    <p:sldId id="263" r:id="rId23"/>
    <p:sldId id="265" r:id="rId24"/>
    <p:sldId id="264" r:id="rId25"/>
    <p:sldId id="276" r:id="rId26"/>
    <p:sldId id="266" r:id="rId27"/>
    <p:sldId id="267" r:id="rId28"/>
    <p:sldId id="277" r:id="rId29"/>
    <p:sldId id="285" r:id="rId30"/>
    <p:sldId id="284" r:id="rId31"/>
    <p:sldId id="286" r:id="rId32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8" d="100"/>
          <a:sy n="78" d="100"/>
        </p:scale>
        <p:origin x="37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D915F08-BDE8-455F-93E0-9763A93C28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B759312C-1411-4A0B-B882-FCE51FF45C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7915D6CD-57F8-42B2-8BCC-663B295ADB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C1D-1167-4AC1-93F9-974127BE5C4A}" type="datetimeFigureOut">
              <a:rPr lang="pt-BR" smtClean="0"/>
              <a:t>23/07/2023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809B1A3-B433-4D9D-9053-7DC2757124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F5940895-5F5F-4652-841D-4558935D36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327A-4192-49D5-A8C7-307377EF63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27610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EF3E75-12CF-4EC8-B1DA-DFA08D58E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7A7BFEEF-73ED-4AC5-927B-A6620D24A5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BA1995C8-4CBA-4D3D-9B58-C133DFE76F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C1D-1167-4AC1-93F9-974127BE5C4A}" type="datetimeFigureOut">
              <a:rPr lang="pt-BR" smtClean="0"/>
              <a:t>23/07/2023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0A714EA5-B670-4E1A-9F4B-8CFF2B56961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D430F5E3-1174-4964-804E-B2BE2CAA9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327A-4192-49D5-A8C7-307377EF63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6609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855C4AC5-2879-4778-A1B1-7050B58716D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>
            <a:extLst>
              <a:ext uri="{FF2B5EF4-FFF2-40B4-BE49-F238E27FC236}">
                <a16:creationId xmlns:a16="http://schemas.microsoft.com/office/drawing/2014/main" id="{DE9DB169-9F11-4A94-A2DA-25A6599FA1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DE220964-3545-446F-90AB-E3A4E8683D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C1D-1167-4AC1-93F9-974127BE5C4A}" type="datetimeFigureOut">
              <a:rPr lang="pt-BR" smtClean="0"/>
              <a:t>23/07/2023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07EA8CE-6A78-4E89-AFAC-C1F5ADDC5B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070532D3-F49F-403E-BD80-49AED82474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327A-4192-49D5-A8C7-307377EF63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530536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FA785DF-D664-4F4C-997C-0276717F3F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EB94C971-0045-4296-BDDD-F086E41F4F7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5E00C29C-0CB1-4519-A666-5788F9B946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C1D-1167-4AC1-93F9-974127BE5C4A}" type="datetimeFigureOut">
              <a:rPr lang="pt-BR" smtClean="0"/>
              <a:t>23/07/2023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146668B5-3249-4D24-B373-AF37946180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BADD42A6-EA99-4CE8-903C-289CE659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327A-4192-49D5-A8C7-307377EF63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99633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F2031A2-8E2A-4574-9392-3BBD5F58E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C8379E2-3629-4945-B3E6-13B0FA7934D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44B96624-7E16-476E-9B8B-DCE5A03DFA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C1D-1167-4AC1-93F9-974127BE5C4A}" type="datetimeFigureOut">
              <a:rPr lang="pt-BR" smtClean="0"/>
              <a:t>23/07/2023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CBC7191F-D9A0-4346-9AD6-EA27704EC4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66531011-663C-4E65-B998-5CCA0F659D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327A-4192-49D5-A8C7-307377EF63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71802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F160D16-E975-4D27-9E35-5FBB07CEBD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BC59275-DA25-4C94-A10D-5BBD853C0CE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5AFF4CFD-7B15-4FE2-8D35-20D224FAD3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CE06E067-B423-44F1-BAC6-FA90794573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C1D-1167-4AC1-93F9-974127BE5C4A}" type="datetimeFigureOut">
              <a:rPr lang="pt-BR" smtClean="0"/>
              <a:t>23/07/2023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1B9420F7-7373-477F-942C-C4026998D4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00B21476-8303-4380-A9EB-4188F4B13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327A-4192-49D5-A8C7-307377EF63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720326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B28F941-13AF-4F89-99D3-CED1D3A6D5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D7FC5CDA-EE5A-48C6-9140-7AC8BDDD68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28AD438C-2490-4C26-A94F-41EFF4C56B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DF648693-E135-42EC-9834-35E4AB72B12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Espaço Reservado para Conteúdo 5">
            <a:extLst>
              <a:ext uri="{FF2B5EF4-FFF2-40B4-BE49-F238E27FC236}">
                <a16:creationId xmlns:a16="http://schemas.microsoft.com/office/drawing/2014/main" id="{95B90645-2313-4B5A-BC7C-010A10E371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>
            <a:extLst>
              <a:ext uri="{FF2B5EF4-FFF2-40B4-BE49-F238E27FC236}">
                <a16:creationId xmlns:a16="http://schemas.microsoft.com/office/drawing/2014/main" id="{617E0FDD-6798-462B-A1E1-7BD290AC32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C1D-1167-4AC1-93F9-974127BE5C4A}" type="datetimeFigureOut">
              <a:rPr lang="pt-BR" smtClean="0"/>
              <a:t>23/07/2023</a:t>
            </a:fld>
            <a:endParaRPr lang="pt-BR"/>
          </a:p>
        </p:txBody>
      </p:sp>
      <p:sp>
        <p:nvSpPr>
          <p:cNvPr id="8" name="Espaço Reservado para Rodapé 7">
            <a:extLst>
              <a:ext uri="{FF2B5EF4-FFF2-40B4-BE49-F238E27FC236}">
                <a16:creationId xmlns:a16="http://schemas.microsoft.com/office/drawing/2014/main" id="{F752DD39-C8E4-42A9-B8EC-F4440CD1C6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>
            <a:extLst>
              <a:ext uri="{FF2B5EF4-FFF2-40B4-BE49-F238E27FC236}">
                <a16:creationId xmlns:a16="http://schemas.microsoft.com/office/drawing/2014/main" id="{16A94CF9-A225-4DE6-AC58-67A1FEE8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327A-4192-49D5-A8C7-307377EF63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3267585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EF443C-7928-4CF3-BE40-8515D82F4D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59628689-7380-4AE8-AE0A-A75CA34ECB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C1D-1167-4AC1-93F9-974127BE5C4A}" type="datetimeFigureOut">
              <a:rPr lang="pt-BR" smtClean="0"/>
              <a:t>23/07/2023</a:t>
            </a:fld>
            <a:endParaRPr lang="pt-BR"/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2FF97499-42D1-4F18-86E1-94E3D29E0C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1689116B-1ADA-414F-BB9D-202B48AF5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327A-4192-49D5-A8C7-307377EF63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33408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>
            <a:extLst>
              <a:ext uri="{FF2B5EF4-FFF2-40B4-BE49-F238E27FC236}">
                <a16:creationId xmlns:a16="http://schemas.microsoft.com/office/drawing/2014/main" id="{4BEFE692-9CE1-4462-A6C0-0D179173C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C1D-1167-4AC1-93F9-974127BE5C4A}" type="datetimeFigureOut">
              <a:rPr lang="pt-BR" smtClean="0"/>
              <a:t>23/07/2023</a:t>
            </a:fld>
            <a:endParaRPr lang="pt-BR"/>
          </a:p>
        </p:txBody>
      </p:sp>
      <p:sp>
        <p:nvSpPr>
          <p:cNvPr id="3" name="Espaço Reservado para Rodapé 2">
            <a:extLst>
              <a:ext uri="{FF2B5EF4-FFF2-40B4-BE49-F238E27FC236}">
                <a16:creationId xmlns:a16="http://schemas.microsoft.com/office/drawing/2014/main" id="{7FA51472-348D-4032-A085-E34A47078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BFBFC0B-A8B4-4041-9DEE-4DB4D603C6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327A-4192-49D5-A8C7-307377EF63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8008216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A99E58-3888-48EA-856C-CA636B42D5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C11C501-FF9F-4277-86F4-0C5EEE7334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0E33C9E0-4702-4E34-9D10-10F78CE66A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D35735BC-1412-4FAD-86E7-746DA0514D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C1D-1167-4AC1-93F9-974127BE5C4A}" type="datetimeFigureOut">
              <a:rPr lang="pt-BR" smtClean="0"/>
              <a:t>23/07/2023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FEC5B4A3-1DC5-4A06-9A1E-F1AE10104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618DBDC9-F09D-42A8-8623-9852F01AD7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327A-4192-49D5-A8C7-307377EF63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812388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A5FDFAC-03A3-416A-AD0E-3C709F7671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>
            <a:extLst>
              <a:ext uri="{FF2B5EF4-FFF2-40B4-BE49-F238E27FC236}">
                <a16:creationId xmlns:a16="http://schemas.microsoft.com/office/drawing/2014/main" id="{C60D2F8D-CB38-471C-B530-B8FD7097229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>
            <a:extLst>
              <a:ext uri="{FF2B5EF4-FFF2-40B4-BE49-F238E27FC236}">
                <a16:creationId xmlns:a16="http://schemas.microsoft.com/office/drawing/2014/main" id="{1D69A4A2-58B0-41E2-9086-B670C0A125A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Espaço Reservado para Data 4">
            <a:extLst>
              <a:ext uri="{FF2B5EF4-FFF2-40B4-BE49-F238E27FC236}">
                <a16:creationId xmlns:a16="http://schemas.microsoft.com/office/drawing/2014/main" id="{5F23D77A-FF9A-4FD8-8418-B660966229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D56C1D-1167-4AC1-93F9-974127BE5C4A}" type="datetimeFigureOut">
              <a:rPr lang="pt-BR" smtClean="0"/>
              <a:t>23/07/2023</a:t>
            </a:fld>
            <a:endParaRPr lang="pt-BR"/>
          </a:p>
        </p:txBody>
      </p:sp>
      <p:sp>
        <p:nvSpPr>
          <p:cNvPr id="6" name="Espaço Reservado para Rodapé 5">
            <a:extLst>
              <a:ext uri="{FF2B5EF4-FFF2-40B4-BE49-F238E27FC236}">
                <a16:creationId xmlns:a16="http://schemas.microsoft.com/office/drawing/2014/main" id="{8C8AAF4B-43FC-4E8F-AB25-B72A292417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>
            <a:extLst>
              <a:ext uri="{FF2B5EF4-FFF2-40B4-BE49-F238E27FC236}">
                <a16:creationId xmlns:a16="http://schemas.microsoft.com/office/drawing/2014/main" id="{DA8B06DD-A160-4ACB-970A-83604C8B9B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E9327A-4192-49D5-A8C7-307377EF63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5983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>
            <a:extLst>
              <a:ext uri="{FF2B5EF4-FFF2-40B4-BE49-F238E27FC236}">
                <a16:creationId xmlns:a16="http://schemas.microsoft.com/office/drawing/2014/main" id="{99DFE06D-3D4D-4308-9D01-334CB6AFE1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F1287A5D-ED7D-4DCD-B8CC-B4F68E0A5C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>
            <a:extLst>
              <a:ext uri="{FF2B5EF4-FFF2-40B4-BE49-F238E27FC236}">
                <a16:creationId xmlns:a16="http://schemas.microsoft.com/office/drawing/2014/main" id="{CE810131-6593-4935-A960-AD53C8B81DC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D56C1D-1167-4AC1-93F9-974127BE5C4A}" type="datetimeFigureOut">
              <a:rPr lang="pt-BR" smtClean="0"/>
              <a:t>23/07/2023</a:t>
            </a:fld>
            <a:endParaRPr lang="pt-BR"/>
          </a:p>
        </p:txBody>
      </p:sp>
      <p:sp>
        <p:nvSpPr>
          <p:cNvPr id="5" name="Espaço Reservado para Rodapé 4">
            <a:extLst>
              <a:ext uri="{FF2B5EF4-FFF2-40B4-BE49-F238E27FC236}">
                <a16:creationId xmlns:a16="http://schemas.microsoft.com/office/drawing/2014/main" id="{3831A42A-6F41-40CF-A35C-B72E81E347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>
            <a:extLst>
              <a:ext uri="{FF2B5EF4-FFF2-40B4-BE49-F238E27FC236}">
                <a16:creationId xmlns:a16="http://schemas.microsoft.com/office/drawing/2014/main" id="{2A78E591-29FF-45FB-B768-0AD8A7766CC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E9327A-4192-49D5-A8C7-307377EF63A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080516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chromatox.com.br/blog/exame-toxicologico/metanfetamina/#:~:text=Quanto%20ao%20seu%20hist%C3%B3rico%2C%20no,Ag%C3%AAncia%20Nacional%20de%20Vigil%C3%A2ncia%20Sanit%C3%A1ria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crdownload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exojornal.com.br/expresso/2018/04/13/O-que-aconteceria-se-uma-bomba-nuclear-ca%C3%ADsse-na-sua-cidade" TargetMode="External"/><Relationship Id="rId7" Type="http://schemas.openxmlformats.org/officeDocument/2006/relationships/hyperlink" Target="https://www.youtube.com/watch?v=_ZUxyHYvXmQ" TargetMode="External"/><Relationship Id="rId2" Type="http://schemas.openxmlformats.org/officeDocument/2006/relationships/hyperlink" Target="https://aventurasnahistoria.uol.com.br/noticias/reportagem/o-homem-que-nunca-se-arrependeu-paul-tibbets-o-piloto-que-bombardeou-hiroshima.p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youtube.com/watch?v=rq3zOuEI-eE" TargetMode="External"/><Relationship Id="rId5" Type="http://schemas.openxmlformats.org/officeDocument/2006/relationships/hyperlink" Target="https://www.youtube.com/watch?v=Q7VKQcjZM8I" TargetMode="External"/><Relationship Id="rId4" Type="http://schemas.openxmlformats.org/officeDocument/2006/relationships/hyperlink" Target="https://www.youtube.com/watch?v=ZE2-6yYjmFI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9iogzOuKmpQ" TargetMode="External"/><Relationship Id="rId2" Type="http://schemas.openxmlformats.org/officeDocument/2006/relationships/hyperlink" Target="https://www.youtube.com/watch?v=WMdMWhbPGJs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yBK5TO70PA" TargetMode="External"/><Relationship Id="rId2" Type="http://schemas.openxmlformats.org/officeDocument/2006/relationships/hyperlink" Target="https://www.youtube.com/watch?v=oAe3Pj8sTKU&amp;list=PLdv4G8UWHGJpkiBGmu6nBkhHdC6n95FYa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w.com/pt-br/confer%C3%AAncia-de-potsdam-selou-destino-da-alemanha/a-18590741" TargetMode="Externa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7">
            <a:extLst>
              <a:ext uri="{FF2B5EF4-FFF2-40B4-BE49-F238E27FC236}">
                <a16:creationId xmlns:a16="http://schemas.microsoft.com/office/drawing/2014/main" id="{D8386171-E87D-46AB-8718-4CE2A88748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C8CAC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26">
            <a:extLst>
              <a:ext uri="{FF2B5EF4-FFF2-40B4-BE49-F238E27FC236}">
                <a16:creationId xmlns:a16="http://schemas.microsoft.com/office/drawing/2014/main" id="{207CB456-8849-413C-8210-B663779A32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6745" y="640080"/>
            <a:ext cx="10920415" cy="5577818"/>
          </a:xfrm>
          <a:prstGeom prst="roundRect">
            <a:avLst>
              <a:gd name="adj" fmla="val 0"/>
            </a:avLst>
          </a:prstGeom>
          <a:solidFill>
            <a:srgbClr val="FFFFFF"/>
          </a:solidFill>
          <a:ln w="9525">
            <a:solidFill>
              <a:srgbClr val="C8CACA"/>
            </a:solidFill>
          </a:ln>
          <a:effectLst>
            <a:outerShdw blurRad="57150" dist="19050" dir="5400000" algn="t" rotWithShape="0">
              <a:prstClr val="black">
                <a:alpha val="63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1">
            <a:extLst>
              <a:ext uri="{FF2B5EF4-FFF2-40B4-BE49-F238E27FC236}">
                <a16:creationId xmlns:a16="http://schemas.microsoft.com/office/drawing/2014/main" id="{E513936D-D1EB-4E42-A97F-942BA1F3DF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968024" y="960109"/>
            <a:ext cx="10277856" cy="493776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82D79CCF-5BDC-4471-A653-12AE061A08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337641"/>
            <a:ext cx="9144000" cy="2330002"/>
          </a:xfrm>
        </p:spPr>
        <p:txBody>
          <a:bodyPr>
            <a:normAutofit/>
          </a:bodyPr>
          <a:lstStyle/>
          <a:p>
            <a:r>
              <a:rPr lang="pt-BR" sz="5400" dirty="0"/>
              <a:t>A Segunda Guerra Mundial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EB7ADF5D-B35F-44A4-A982-EAFA99FC169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990165"/>
            <a:ext cx="9144000" cy="1279432"/>
          </a:xfrm>
        </p:spPr>
        <p:txBody>
          <a:bodyPr>
            <a:normAutofit/>
          </a:bodyPr>
          <a:lstStyle/>
          <a:p>
            <a:r>
              <a:rPr lang="pt-BR" dirty="0"/>
              <a:t>1939 - 1945</a:t>
            </a:r>
          </a:p>
        </p:txBody>
      </p:sp>
      <p:cxnSp>
        <p:nvCxnSpPr>
          <p:cNvPr id="19" name="Straight Connector 13">
            <a:extLst>
              <a:ext uri="{FF2B5EF4-FFF2-40B4-BE49-F238E27FC236}">
                <a16:creationId xmlns:a16="http://schemas.microsoft.com/office/drawing/2014/main" id="{AFA75EE9-0DE4-4982-A870-290AD61EAA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352800" y="3806097"/>
            <a:ext cx="5486400" cy="0"/>
          </a:xfrm>
          <a:prstGeom prst="line">
            <a:avLst/>
          </a:prstGeom>
          <a:ln w="190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26644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extLst>
              <a:ext uri="{FF2B5EF4-FFF2-40B4-BE49-F238E27FC236}">
                <a16:creationId xmlns:a16="http://schemas.microsoft.com/office/drawing/2014/main" id="{B1B64AFD-8E48-7274-A753-3A6600360931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70630" y="609600"/>
            <a:ext cx="7834572" cy="60265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506914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8" name="Rectangle 5137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40" name="Rectangle 5139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9CD25EC7-1886-0661-0044-DDDEB1798F4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337791" y="-1599"/>
            <a:ext cx="7793179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42336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35325424-A5EB-9783-ED07-BBA457E0744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306" y="682170"/>
            <a:ext cx="7544268" cy="61758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52838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CA247F5-DAD1-D7CE-F7F0-DA76648C3BA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>
                <a:hlinkClick r:id="rId2"/>
              </a:rPr>
              <a:t>https://www.chromatox.com.br/blog/exame-</a:t>
            </a:r>
            <a:r>
              <a:rPr lang="pt-BR" dirty="0" err="1">
                <a:hlinkClick r:id="rId2"/>
              </a:rPr>
              <a:t>toxicologico</a:t>
            </a:r>
            <a:r>
              <a:rPr lang="pt-BR" dirty="0">
                <a:hlinkClick r:id="rId2"/>
              </a:rPr>
              <a:t>/metanfetamina/#:~:text=Quanto%20ao%20seu%20hist%C3%B3rico%2C%20no,Ag%C3%AAncia%20Nacional%20de%20Vigil%C3%A2ncia%20Sanit%C3%A1ria</a:t>
            </a:r>
            <a:r>
              <a:rPr lang="pt-BR" dirty="0"/>
              <a:t>).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985247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86FF76B9-219D-4469-AF87-0236D29032F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DB88BD78-87E1-424D-B479-C37D8E41B12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0964637" y="2358"/>
            <a:ext cx="1876653" cy="1766008"/>
            <a:chOff x="-648769" y="2358"/>
            <a:chExt cx="1876653" cy="1766008"/>
          </a:xfrm>
        </p:grpSpPr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C05EB894-9410-4B20-95E4-7A25101AB8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-415188" y="-231223"/>
              <a:ext cx="1409491" cy="1876653"/>
            </a:xfrm>
            <a:custGeom>
              <a:avLst/>
              <a:gdLst>
                <a:gd name="connsiteX0" fmla="*/ 0 w 1409491"/>
                <a:gd name="connsiteY0" fmla="*/ 643075 h 1876653"/>
                <a:gd name="connsiteX1" fmla="*/ 643075 w 1409491"/>
                <a:gd name="connsiteY1" fmla="*/ 0 h 1876653"/>
                <a:gd name="connsiteX2" fmla="*/ 1409491 w 1409491"/>
                <a:gd name="connsiteY2" fmla="*/ 0 h 1876653"/>
                <a:gd name="connsiteX3" fmla="*/ 1409491 w 1409491"/>
                <a:gd name="connsiteY3" fmla="*/ 1876653 h 1876653"/>
                <a:gd name="connsiteX4" fmla="*/ 1233578 w 1409491"/>
                <a:gd name="connsiteY4" fmla="*/ 1876653 h 187665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09491" h="1876653">
                  <a:moveTo>
                    <a:pt x="0" y="643075"/>
                  </a:moveTo>
                  <a:lnTo>
                    <a:pt x="643075" y="0"/>
                  </a:lnTo>
                  <a:lnTo>
                    <a:pt x="1409491" y="0"/>
                  </a:lnTo>
                  <a:lnTo>
                    <a:pt x="1409491" y="1876653"/>
                  </a:lnTo>
                  <a:lnTo>
                    <a:pt x="1233578" y="1876653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166E38B6-B050-4340-8E8F-3A971DADC0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301285" y="1282788"/>
              <a:ext cx="485578" cy="485578"/>
            </a:xfrm>
            <a:prstGeom prst="rect">
              <a:avLst/>
            </a:prstGeom>
            <a:solidFill>
              <a:schemeClr val="accent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37196" y="6033666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Isosceles Triangle 16">
            <a:extLst>
              <a:ext uri="{FF2B5EF4-FFF2-40B4-BE49-F238E27FC236}">
                <a16:creationId xmlns:a16="http://schemas.microsoft.com/office/drawing/2014/main" id="{633C5E46-DAC5-4661-9C87-22B08E2A512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343436" y="5721108"/>
            <a:ext cx="2261965" cy="1136891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3" descr="Mapa&#10;&#10;Descrição gerada automaticamente">
            <a:extLst>
              <a:ext uri="{FF2B5EF4-FFF2-40B4-BE49-F238E27FC236}">
                <a16:creationId xmlns:a16="http://schemas.microsoft.com/office/drawing/2014/main" id="{BBBDE75F-B21D-4CBF-B1B4-82C813DDBA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478" y="643467"/>
            <a:ext cx="7428086" cy="5571065"/>
          </a:xfrm>
          <a:prstGeom prst="rect">
            <a:avLst/>
          </a:prstGeom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1E19D587-5B83-4FF8-8C99-884B3E56C21D}"/>
              </a:ext>
            </a:extLst>
          </p:cNvPr>
          <p:cNvSpPr txBox="1"/>
          <p:nvPr/>
        </p:nvSpPr>
        <p:spPr>
          <a:xfrm>
            <a:off x="291548" y="643467"/>
            <a:ext cx="2928733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“Espaço Vital”</a:t>
            </a:r>
          </a:p>
          <a:p>
            <a:pPr algn="ctr"/>
            <a:endParaRPr lang="pt-BR" b="1" dirty="0"/>
          </a:p>
          <a:p>
            <a:r>
              <a:rPr lang="pt-BR" dirty="0"/>
              <a:t>Para Hitler e a sua ideologia nazista, os alemães deveriam no mínimo acessar o seu “espaço vital”. </a:t>
            </a:r>
            <a:br>
              <a:rPr lang="pt-BR" dirty="0"/>
            </a:br>
            <a:br>
              <a:rPr lang="pt-BR" dirty="0"/>
            </a:br>
            <a:r>
              <a:rPr lang="pt-BR" dirty="0"/>
              <a:t>Na visão hitlerista, este espaço seria fundamental para o seu projeto de desenvolvimento </a:t>
            </a:r>
            <a:r>
              <a:rPr lang="pt-BR" b="1" dirty="0"/>
              <a:t>industrial</a:t>
            </a:r>
            <a:r>
              <a:rPr lang="pt-BR" dirty="0"/>
              <a:t> e </a:t>
            </a:r>
            <a:r>
              <a:rPr lang="pt-BR" b="1" dirty="0"/>
              <a:t>tecnológico.</a:t>
            </a:r>
          </a:p>
          <a:p>
            <a:endParaRPr lang="pt-BR" b="1" dirty="0"/>
          </a:p>
          <a:p>
            <a:r>
              <a:rPr lang="pt-BR" dirty="0"/>
              <a:t>A conquista deste espaço vital, deveria começar pelos territórios perdidos pela Alemanha após o fim da 1ª Guerra Mundial através do </a:t>
            </a:r>
            <a:r>
              <a:rPr lang="pt-BR" b="1" dirty="0"/>
              <a:t>Tratado de Versalhes</a:t>
            </a:r>
          </a:p>
        </p:txBody>
      </p:sp>
    </p:spTree>
    <p:extLst>
      <p:ext uri="{BB962C8B-B14F-4D97-AF65-F5344CB8AC3E}">
        <p14:creationId xmlns:p14="http://schemas.microsoft.com/office/powerpoint/2010/main" val="239508174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8E5E6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Mapa&#10;&#10;Descrição gerada automaticamente">
            <a:extLst>
              <a:ext uri="{FF2B5EF4-FFF2-40B4-BE49-F238E27FC236}">
                <a16:creationId xmlns:a16="http://schemas.microsoft.com/office/drawing/2014/main" id="{69000643-71EB-4529-ACA9-CE55556B7D2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92010" y="643467"/>
            <a:ext cx="7378895" cy="5571066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AF9DF7F7-3669-416C-91AE-B8E379D5F857}"/>
              </a:ext>
            </a:extLst>
          </p:cNvPr>
          <p:cNvSpPr txBox="1"/>
          <p:nvPr/>
        </p:nvSpPr>
        <p:spPr>
          <a:xfrm>
            <a:off x="577782" y="643467"/>
            <a:ext cx="2875722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Avanço e Conquista</a:t>
            </a:r>
          </a:p>
          <a:p>
            <a:pPr algn="ctr"/>
            <a:endParaRPr lang="pt-BR" dirty="0"/>
          </a:p>
          <a:p>
            <a:r>
              <a:rPr lang="pt-BR" dirty="0"/>
              <a:t>Após ter assinado o pacto de não agressão com a URSS, os nazistas colocam em prática sua tática de guerra conhecida como </a:t>
            </a:r>
            <a:r>
              <a:rPr lang="pt-BR" b="1" dirty="0"/>
              <a:t>Blitzkrieg.</a:t>
            </a:r>
          </a:p>
          <a:p>
            <a:endParaRPr lang="pt-BR" b="1" dirty="0"/>
          </a:p>
          <a:p>
            <a:r>
              <a:rPr lang="pt-BR" dirty="0"/>
              <a:t>O termo significa “ataque relâmpago”, e consiste em atacar de maneira sincronizada com  bombardeios aéreos e a invasão terrestre.</a:t>
            </a:r>
          </a:p>
          <a:p>
            <a:endParaRPr lang="pt-BR" dirty="0"/>
          </a:p>
          <a:p>
            <a:r>
              <a:rPr lang="pt-BR" dirty="0"/>
              <a:t>Essa tática ficou conhecida pela sua mobilidade, causando um ataque rápido, surpresa e organizado.</a:t>
            </a:r>
          </a:p>
        </p:txBody>
      </p:sp>
    </p:spTree>
    <p:extLst>
      <p:ext uri="{BB962C8B-B14F-4D97-AF65-F5344CB8AC3E}">
        <p14:creationId xmlns:p14="http://schemas.microsoft.com/office/powerpoint/2010/main" val="48452091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B26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Mapa&#10;&#10;Descrição gerada automaticamente">
            <a:extLst>
              <a:ext uri="{FF2B5EF4-FFF2-40B4-BE49-F238E27FC236}">
                <a16:creationId xmlns:a16="http://schemas.microsoft.com/office/drawing/2014/main" id="{41637E1D-FEC6-4A70-9203-C8D5423979D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1940" y="643467"/>
            <a:ext cx="5788120" cy="5571066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702E3550-33DF-4C21-BBA1-532C5E6A1827}"/>
              </a:ext>
            </a:extLst>
          </p:cNvPr>
          <p:cNvSpPr txBox="1"/>
          <p:nvPr/>
        </p:nvSpPr>
        <p:spPr>
          <a:xfrm>
            <a:off x="9183825" y="2521214"/>
            <a:ext cx="237213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b="1" dirty="0"/>
              <a:t>III Reich</a:t>
            </a:r>
          </a:p>
          <a:p>
            <a:pPr algn="ctr"/>
            <a:endParaRPr lang="pt-BR" b="1" dirty="0"/>
          </a:p>
          <a:p>
            <a:r>
              <a:rPr lang="pt-BR" dirty="0"/>
              <a:t>O terceiro Reich, ou terceiro império alemão, foi consagrado em 1940.</a:t>
            </a:r>
          </a:p>
          <a:p>
            <a:endParaRPr lang="pt-BR" dirty="0"/>
          </a:p>
          <a:p>
            <a:r>
              <a:rPr lang="pt-BR" dirty="0"/>
              <a:t>Pouco tempo antes do ataque Alemão à Londres, o Império nazista já dominava mais da metade do continente europeu </a:t>
            </a:r>
          </a:p>
        </p:txBody>
      </p:sp>
    </p:spTree>
    <p:extLst>
      <p:ext uri="{BB962C8B-B14F-4D97-AF65-F5344CB8AC3E}">
        <p14:creationId xmlns:p14="http://schemas.microsoft.com/office/powerpoint/2010/main" val="11308108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05D939-00C4-4F2E-9797-3170DD040D9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E4E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8EE4E44-1403-472B-8C01-D354CB8F5A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56866" y="480060"/>
            <a:ext cx="5458122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583CCE40-4C5F-42D3-86D9-7892AD1E98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5458121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Imagem 6" descr="Foto em preto e branco de homem com farda militar&#10;&#10;Descrição gerada automaticamente">
            <a:extLst>
              <a:ext uri="{FF2B5EF4-FFF2-40B4-BE49-F238E27FC236}">
                <a16:creationId xmlns:a16="http://schemas.microsoft.com/office/drawing/2014/main" id="{88C26266-22CF-455E-85B8-66BCE7F2914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102" r="24103" b="-1"/>
          <a:stretch/>
        </p:blipFill>
        <p:spPr>
          <a:xfrm>
            <a:off x="641180" y="643467"/>
            <a:ext cx="5129784" cy="5571066"/>
          </a:xfrm>
          <a:prstGeom prst="rect">
            <a:avLst/>
          </a:prstGeom>
        </p:spPr>
      </p:pic>
      <p:pic>
        <p:nvPicPr>
          <p:cNvPr id="21" name="Espaço Reservado para Conteúdo 20" descr="Mapa&#10;&#10;Descrição gerada automaticamente">
            <a:extLst>
              <a:ext uri="{FF2B5EF4-FFF2-40B4-BE49-F238E27FC236}">
                <a16:creationId xmlns:a16="http://schemas.microsoft.com/office/drawing/2014/main" id="{14797151-53CD-4D54-8C47-6A4DDEB33C8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6866" y="1622181"/>
            <a:ext cx="5158056" cy="3613638"/>
          </a:xfrm>
        </p:spPr>
      </p:pic>
    </p:spTree>
    <p:extLst>
      <p:ext uri="{BB962C8B-B14F-4D97-AF65-F5344CB8AC3E}">
        <p14:creationId xmlns:p14="http://schemas.microsoft.com/office/powerpoint/2010/main" val="78789859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Espaço Reservado para Conteúdo 7" descr="Mapa&#10;&#10;Descrição gerada automaticamente">
            <a:extLst>
              <a:ext uri="{FF2B5EF4-FFF2-40B4-BE49-F238E27FC236}">
                <a16:creationId xmlns:a16="http://schemas.microsoft.com/office/drawing/2014/main" id="{CE30AF04-E843-49F3-A6B6-9A0E862FAD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" r="12361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5C8D9113-A181-48A8-A0E3-318F3A0D58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267456" y="1213441"/>
            <a:ext cx="4140013" cy="3908586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lnSpc>
                <a:spcPct val="160000"/>
              </a:lnSpc>
              <a:buNone/>
            </a:pPr>
            <a:r>
              <a:rPr lang="en-US" sz="1800" b="1" dirty="0"/>
              <a:t>O </a:t>
            </a:r>
            <a:r>
              <a:rPr lang="en-US" sz="1800" b="1" dirty="0" err="1"/>
              <a:t>Império</a:t>
            </a:r>
            <a:r>
              <a:rPr lang="en-US" sz="1800" b="1" dirty="0"/>
              <a:t> </a:t>
            </a:r>
            <a:r>
              <a:rPr lang="en-US" sz="1800" b="1" dirty="0" err="1"/>
              <a:t>Italiano</a:t>
            </a:r>
            <a:endParaRPr lang="en-US" sz="1800" b="1" dirty="0"/>
          </a:p>
          <a:p>
            <a:pPr>
              <a:lnSpc>
                <a:spcPct val="160000"/>
              </a:lnSpc>
            </a:pPr>
            <a:endParaRPr lang="en-US" sz="1800" dirty="0"/>
          </a:p>
          <a:p>
            <a:pPr>
              <a:lnSpc>
                <a:spcPct val="160000"/>
              </a:lnSpc>
            </a:pPr>
            <a:r>
              <a:rPr lang="en-US" sz="1800" dirty="0"/>
              <a:t>Mussolini, </a:t>
            </a:r>
            <a:r>
              <a:rPr lang="en-US" sz="1800" dirty="0" err="1"/>
              <a:t>desejava</a:t>
            </a:r>
            <a:r>
              <a:rPr lang="en-US" sz="1800" dirty="0"/>
              <a:t> </a:t>
            </a:r>
            <a:r>
              <a:rPr lang="en-US" sz="1800" dirty="0" err="1"/>
              <a:t>restaurar</a:t>
            </a:r>
            <a:r>
              <a:rPr lang="en-US" sz="1800" dirty="0"/>
              <a:t> o </a:t>
            </a:r>
            <a:r>
              <a:rPr lang="en-US" sz="1800" dirty="0" err="1"/>
              <a:t>Império</a:t>
            </a:r>
            <a:r>
              <a:rPr lang="en-US" sz="1800" dirty="0"/>
              <a:t> </a:t>
            </a:r>
            <a:r>
              <a:rPr lang="en-US" sz="1800" dirty="0" err="1"/>
              <a:t>italiano</a:t>
            </a:r>
            <a:r>
              <a:rPr lang="en-US" sz="1800" dirty="0"/>
              <a:t>.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seus</a:t>
            </a:r>
            <a:r>
              <a:rPr lang="en-US" sz="1800" dirty="0"/>
              <a:t> </a:t>
            </a:r>
            <a:r>
              <a:rPr lang="en-US" sz="1800" dirty="0" err="1"/>
              <a:t>discursos</a:t>
            </a:r>
            <a:r>
              <a:rPr lang="en-US" sz="1800" dirty="0"/>
              <a:t> </a:t>
            </a:r>
            <a:r>
              <a:rPr lang="en-US" sz="1800" dirty="0" err="1"/>
              <a:t>lembrava</a:t>
            </a:r>
            <a:r>
              <a:rPr lang="en-US" sz="1800" dirty="0"/>
              <a:t> o </a:t>
            </a:r>
            <a:r>
              <a:rPr lang="en-US" sz="1800" dirty="0" err="1"/>
              <a:t>povo</a:t>
            </a:r>
            <a:r>
              <a:rPr lang="en-US" sz="1800" dirty="0"/>
              <a:t> </a:t>
            </a:r>
            <a:r>
              <a:rPr lang="en-US" sz="1800" dirty="0" err="1"/>
              <a:t>frequentemente</a:t>
            </a:r>
            <a:r>
              <a:rPr lang="en-US" sz="1800" dirty="0"/>
              <a:t> </a:t>
            </a:r>
            <a:r>
              <a:rPr lang="en-US" sz="1800" dirty="0" err="1"/>
              <a:t>sobre</a:t>
            </a:r>
            <a:r>
              <a:rPr lang="en-US" sz="1800" dirty="0"/>
              <a:t> as </a:t>
            </a:r>
            <a:r>
              <a:rPr lang="en-US" sz="1800" dirty="0" err="1"/>
              <a:t>glórias</a:t>
            </a:r>
            <a:r>
              <a:rPr lang="en-US" sz="1800" dirty="0"/>
              <a:t> e as </a:t>
            </a:r>
            <a:r>
              <a:rPr lang="en-US" sz="1800" dirty="0" err="1"/>
              <a:t>conquistas</a:t>
            </a:r>
            <a:r>
              <a:rPr lang="en-US" sz="1800" dirty="0"/>
              <a:t> do </a:t>
            </a:r>
            <a:r>
              <a:rPr lang="en-US" sz="1800" dirty="0" err="1"/>
              <a:t>antigo</a:t>
            </a:r>
            <a:r>
              <a:rPr lang="en-US" sz="1800" dirty="0"/>
              <a:t> </a:t>
            </a:r>
            <a:r>
              <a:rPr lang="en-US" sz="1800" b="1" dirty="0" err="1"/>
              <a:t>Império</a:t>
            </a:r>
            <a:r>
              <a:rPr lang="en-US" sz="1800" b="1" dirty="0"/>
              <a:t> </a:t>
            </a:r>
            <a:r>
              <a:rPr lang="en-US" sz="1800" b="1" dirty="0" err="1"/>
              <a:t>romano</a:t>
            </a:r>
            <a:r>
              <a:rPr lang="en-US" sz="1800" dirty="0"/>
              <a:t>. </a:t>
            </a:r>
          </a:p>
          <a:p>
            <a:pPr>
              <a:lnSpc>
                <a:spcPct val="160000"/>
              </a:lnSpc>
            </a:pPr>
            <a:endParaRPr lang="en-US" sz="1800" b="1" dirty="0"/>
          </a:p>
          <a:p>
            <a:pPr>
              <a:lnSpc>
                <a:spcPct val="160000"/>
              </a:lnSpc>
            </a:pPr>
            <a:r>
              <a:rPr lang="en-US" sz="1800" dirty="0"/>
              <a:t>A </a:t>
            </a:r>
            <a:r>
              <a:rPr lang="en-US" sz="1800" b="1" dirty="0" err="1"/>
              <a:t>Itália</a:t>
            </a:r>
            <a:r>
              <a:rPr lang="en-US" sz="1800" b="1" dirty="0"/>
              <a:t> </a:t>
            </a:r>
            <a:r>
              <a:rPr lang="en-US" sz="1800" b="1" dirty="0" err="1"/>
              <a:t>fascista</a:t>
            </a:r>
            <a:r>
              <a:rPr lang="en-US" sz="1800" b="1" dirty="0"/>
              <a:t> </a:t>
            </a:r>
            <a:r>
              <a:rPr lang="en-US" sz="1800" dirty="0" err="1"/>
              <a:t>irá</a:t>
            </a:r>
            <a:r>
              <a:rPr lang="en-US" sz="1800" dirty="0"/>
              <a:t> </a:t>
            </a:r>
            <a:r>
              <a:rPr lang="en-US" sz="1800" dirty="0" err="1"/>
              <a:t>avançar</a:t>
            </a:r>
            <a:r>
              <a:rPr lang="en-US" sz="1800" dirty="0"/>
              <a:t> </a:t>
            </a:r>
            <a:r>
              <a:rPr lang="en-US" sz="1800" dirty="0" err="1"/>
              <a:t>sobre</a:t>
            </a:r>
            <a:r>
              <a:rPr lang="en-US" sz="1800" dirty="0"/>
              <a:t> o </a:t>
            </a:r>
            <a:r>
              <a:rPr lang="en-US" sz="1800" dirty="0" err="1"/>
              <a:t>norte</a:t>
            </a:r>
            <a:r>
              <a:rPr lang="en-US" sz="1800" dirty="0"/>
              <a:t> da </a:t>
            </a:r>
            <a:r>
              <a:rPr lang="en-US" sz="1800" dirty="0" err="1"/>
              <a:t>África</a:t>
            </a:r>
            <a:r>
              <a:rPr lang="en-US" sz="1800" dirty="0"/>
              <a:t>, </a:t>
            </a:r>
            <a:r>
              <a:rPr lang="en-US" sz="1800" dirty="0" err="1"/>
              <a:t>em</a:t>
            </a:r>
            <a:r>
              <a:rPr lang="en-US" sz="1800" dirty="0"/>
              <a:t> </a:t>
            </a:r>
            <a:r>
              <a:rPr lang="en-US" sz="1800" dirty="0" err="1"/>
              <a:t>direção</a:t>
            </a:r>
            <a:r>
              <a:rPr lang="en-US" sz="1800" dirty="0"/>
              <a:t> à </a:t>
            </a:r>
            <a:r>
              <a:rPr lang="en-US" sz="1800" dirty="0" err="1"/>
              <a:t>Líbia</a:t>
            </a:r>
            <a:r>
              <a:rPr lang="en-US" sz="1800" dirty="0"/>
              <a:t> e </a:t>
            </a:r>
            <a:r>
              <a:rPr lang="en-US" sz="1800" dirty="0" err="1"/>
              <a:t>posteriormente</a:t>
            </a:r>
            <a:r>
              <a:rPr lang="en-US" sz="1800" dirty="0"/>
              <a:t> </a:t>
            </a:r>
            <a:r>
              <a:rPr lang="en-US" sz="1800" dirty="0" err="1"/>
              <a:t>Etiópia</a:t>
            </a:r>
            <a:r>
              <a:rPr lang="en-US" sz="1800" dirty="0"/>
              <a:t>, </a:t>
            </a:r>
            <a:r>
              <a:rPr lang="en-US" sz="1800" dirty="0" err="1"/>
              <a:t>Eritréia</a:t>
            </a:r>
            <a:r>
              <a:rPr lang="en-US" sz="1800" dirty="0"/>
              <a:t> e </a:t>
            </a:r>
            <a:r>
              <a:rPr lang="en-US" sz="1800" dirty="0" err="1"/>
              <a:t>Somália</a:t>
            </a:r>
            <a:r>
              <a:rPr lang="en-US" sz="18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1506948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1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Espaço Reservado para Conteúdo 4" descr="Mapa&#10;&#10;Descrição gerada automaticamente">
            <a:extLst>
              <a:ext uri="{FF2B5EF4-FFF2-40B4-BE49-F238E27FC236}">
                <a16:creationId xmlns:a16="http://schemas.microsoft.com/office/drawing/2014/main" id="{2AF4EA5D-FE15-49CF-AFE2-8A542A24E1C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16" r="1" b="4030"/>
          <a:stretch/>
        </p:blipFill>
        <p:spPr>
          <a:xfrm>
            <a:off x="-2" y="10"/>
            <a:ext cx="5779884" cy="6857990"/>
          </a:xfrm>
          <a:prstGeom prst="rect">
            <a:avLst/>
          </a:prstGeom>
        </p:spPr>
      </p:pic>
      <p:grpSp>
        <p:nvGrpSpPr>
          <p:cNvPr id="19" name="Group 13">
            <a:extLst>
              <a:ext uri="{FF2B5EF4-FFF2-40B4-BE49-F238E27FC236}">
                <a16:creationId xmlns:a16="http://schemas.microsoft.com/office/drawing/2014/main" id="{07EAA094-9CF6-4695-958A-33D9BCAA947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1" y="713128"/>
            <a:ext cx="1068867" cy="2126625"/>
            <a:chOff x="10918968" y="713127"/>
            <a:chExt cx="1273032" cy="2532832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2E80C965-DB6D-4F81-9E9E-B027384D0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2700000">
              <a:off x="11052629" y="2120024"/>
              <a:ext cx="645368" cy="645368"/>
            </a:xfrm>
            <a:prstGeom prst="rect">
              <a:avLst/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Isosceles Triangle 15">
              <a:extLst>
                <a:ext uri="{FF2B5EF4-FFF2-40B4-BE49-F238E27FC236}">
                  <a16:creationId xmlns:a16="http://schemas.microsoft.com/office/drawing/2014/main" id="{A580F890-B085-4E95-96AA-55AEBEC5CE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10289068" y="1343027"/>
              <a:ext cx="2532832" cy="1273032"/>
            </a:xfrm>
            <a:prstGeom prst="triangle">
              <a:avLst>
                <a:gd name="adj" fmla="val 50000"/>
              </a:avLst>
            </a:prstGeom>
            <a:solidFill>
              <a:schemeClr val="accent4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1" name="Content Placeholder 8">
            <a:extLst>
              <a:ext uri="{FF2B5EF4-FFF2-40B4-BE49-F238E27FC236}">
                <a16:creationId xmlns:a16="http://schemas.microsoft.com/office/drawing/2014/main" id="{F95255AF-241D-4637-9713-491600A405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12120" y="1782981"/>
            <a:ext cx="4765819" cy="76550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000" dirty="0" err="1">
                <a:latin typeface="+mj-lt"/>
              </a:rPr>
              <a:t>Invasões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italianas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na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África</a:t>
            </a:r>
            <a:r>
              <a:rPr lang="en-US" sz="2000" dirty="0">
                <a:latin typeface="+mj-lt"/>
              </a:rPr>
              <a:t> </a:t>
            </a:r>
          </a:p>
        </p:txBody>
      </p:sp>
      <p:sp>
        <p:nvSpPr>
          <p:cNvPr id="18" name="Isosceles Triangle 17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 flipH="1">
            <a:off x="1067618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27850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54825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40544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Linha do tempo&#10;&#10;Descrição gerada automaticamente">
            <a:extLst>
              <a:ext uri="{FF2B5EF4-FFF2-40B4-BE49-F238E27FC236}">
                <a16:creationId xmlns:a16="http://schemas.microsoft.com/office/drawing/2014/main" id="{BA3167F7-AE3C-4E77-8681-1A0628934C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724" y="643467"/>
            <a:ext cx="7764551" cy="5571066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91DF8374-9771-48BC-BBB1-D62CD9E7DD18}"/>
              </a:ext>
            </a:extLst>
          </p:cNvPr>
          <p:cNvSpPr txBox="1"/>
          <p:nvPr/>
        </p:nvSpPr>
        <p:spPr>
          <a:xfrm>
            <a:off x="3950437" y="6365323"/>
            <a:ext cx="776455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1600" dirty="0"/>
              <a:t>https://brasilescola.uol.com.br/geografia/resumo-segunda-guerra-mundial.htm</a:t>
            </a:r>
          </a:p>
        </p:txBody>
      </p:sp>
    </p:spTree>
    <p:extLst>
      <p:ext uri="{BB962C8B-B14F-4D97-AF65-F5344CB8AC3E}">
        <p14:creationId xmlns:p14="http://schemas.microsoft.com/office/powerpoint/2010/main" val="13295650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D573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Mapa&#10;&#10;Descrição gerada automaticamente">
            <a:extLst>
              <a:ext uri="{FF2B5EF4-FFF2-40B4-BE49-F238E27FC236}">
                <a16:creationId xmlns:a16="http://schemas.microsoft.com/office/drawing/2014/main" id="{9CC50B5D-06D6-4C29-B2E0-7C4174C9A23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56" r="7858" b="5246"/>
          <a:stretch/>
        </p:blipFill>
        <p:spPr>
          <a:xfrm>
            <a:off x="1882529" y="476543"/>
            <a:ext cx="8597901" cy="5897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8036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CBC69AF-AE9D-43C7-A183-244646418B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Foto em preto e branco de homem pousando para foto&#10;&#10;Descrição gerada automaticamente">
            <a:extLst>
              <a:ext uri="{FF2B5EF4-FFF2-40B4-BE49-F238E27FC236}">
                <a16:creationId xmlns:a16="http://schemas.microsoft.com/office/drawing/2014/main" id="{5F05CDD5-3B74-4896-8F6B-4CB1D79F9D1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6306"/>
          <a:stretch/>
        </p:blipFill>
        <p:spPr>
          <a:xfrm>
            <a:off x="-70318" y="10"/>
            <a:ext cx="4977364" cy="6857990"/>
          </a:xfrm>
          <a:prstGeom prst="rect">
            <a:avLst/>
          </a:prstGeom>
        </p:spPr>
      </p:pic>
      <p:pic>
        <p:nvPicPr>
          <p:cNvPr id="8" name="Imagem 7" descr="Mapa&#10;&#10;Descrição gerada automaticamente">
            <a:extLst>
              <a:ext uri="{FF2B5EF4-FFF2-40B4-BE49-F238E27FC236}">
                <a16:creationId xmlns:a16="http://schemas.microsoft.com/office/drawing/2014/main" id="{176A36A2-18CB-4272-8645-FE59F67678C6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07" r="9390" b="-1"/>
          <a:stretch/>
        </p:blipFill>
        <p:spPr>
          <a:xfrm>
            <a:off x="5005520" y="-167987"/>
            <a:ext cx="7214616" cy="6857990"/>
          </a:xfrm>
          <a:prstGeom prst="rect">
            <a:avLst/>
          </a:prstGeom>
        </p:spPr>
      </p:pic>
      <p:sp>
        <p:nvSpPr>
          <p:cNvPr id="17" name="Rectangle 16">
            <a:extLst>
              <a:ext uri="{FF2B5EF4-FFF2-40B4-BE49-F238E27FC236}">
                <a16:creationId xmlns:a16="http://schemas.microsoft.com/office/drawing/2014/main" id="{BE64232A-D912-4882-BF58-10491811574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96000" y="4218905"/>
            <a:ext cx="5625863" cy="2089317"/>
          </a:xfrm>
          <a:prstGeom prst="rect">
            <a:avLst/>
          </a:prstGeom>
          <a:solidFill>
            <a:schemeClr val="bg1">
              <a:alpha val="95000"/>
            </a:schemeClr>
          </a:solidFill>
          <a:ln w="12700">
            <a:solidFill>
              <a:srgbClr val="EFEFE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E8E4E9D8-6D9C-4646-83A2-11844D84EA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505574" y="3876005"/>
            <a:ext cx="4848225" cy="685800"/>
          </a:xfrm>
          <a:prstGeom prst="roundRect">
            <a:avLst>
              <a:gd name="adj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76132ECB-70C2-498F-9AF8-17D142CEC3BB}"/>
              </a:ext>
            </a:extLst>
          </p:cNvPr>
          <p:cNvSpPr txBox="1"/>
          <p:nvPr/>
        </p:nvSpPr>
        <p:spPr>
          <a:xfrm>
            <a:off x="6772758" y="3949157"/>
            <a:ext cx="4324351" cy="53949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2700" kern="12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Hirohito e o Império japonês</a:t>
            </a:r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353540C6-00DE-4AA1-BF3F-262AC80AF9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1138" y="4697298"/>
            <a:ext cx="5040034" cy="1435608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6413547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Imagem 19" descr="Mapa&#10;&#10;Descrição gerada automaticamente">
            <a:extLst>
              <a:ext uri="{FF2B5EF4-FFF2-40B4-BE49-F238E27FC236}">
                <a16:creationId xmlns:a16="http://schemas.microsoft.com/office/drawing/2014/main" id="{D287CA34-1CE8-4D2D-8B2A-22BD315315B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063" y="14066"/>
            <a:ext cx="8383863" cy="6858000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B541499D-D820-4099-BDBB-3B88DEE461D6}"/>
              </a:ext>
            </a:extLst>
          </p:cNvPr>
          <p:cNvSpPr txBox="1"/>
          <p:nvPr/>
        </p:nvSpPr>
        <p:spPr>
          <a:xfrm>
            <a:off x="8574157" y="780249"/>
            <a:ext cx="3260035" cy="5440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A Guerra no Pacífico</a:t>
            </a:r>
          </a:p>
          <a:p>
            <a:endParaRPr lang="pt-BR" dirty="0"/>
          </a:p>
          <a:p>
            <a:pPr>
              <a:lnSpc>
                <a:spcPct val="150000"/>
              </a:lnSpc>
            </a:pPr>
            <a:r>
              <a:rPr lang="pt-BR" sz="1600" dirty="0"/>
              <a:t>Na Ásia, o Japão avançava cada vez mais pelos territórios da China e continuava a sua política imperialista sobre o lema “Ásia para os asiáticos</a:t>
            </a:r>
          </a:p>
          <a:p>
            <a:pPr>
              <a:lnSpc>
                <a:spcPct val="150000"/>
              </a:lnSpc>
            </a:pPr>
            <a:endParaRPr lang="pt-BR" sz="1600" dirty="0"/>
          </a:p>
          <a:p>
            <a:pPr>
              <a:lnSpc>
                <a:spcPct val="150000"/>
              </a:lnSpc>
            </a:pPr>
            <a:r>
              <a:rPr lang="pt-BR" sz="1600" dirty="0"/>
              <a:t>Essa política expansionista, incomodava os interesses norte americanos na região. Os EUA tentavam fortalecer a China para que esta conseguisse “barrar” um pouco o avanço japonês</a:t>
            </a:r>
            <a:br>
              <a:rPr lang="pt-BR" sz="1600" dirty="0"/>
            </a:br>
            <a:br>
              <a:rPr lang="pt-BR" sz="1600" dirty="0"/>
            </a:br>
            <a:endParaRPr lang="pt-BR" sz="1600" dirty="0"/>
          </a:p>
        </p:txBody>
      </p:sp>
    </p:spTree>
    <p:extLst>
      <p:ext uri="{BB962C8B-B14F-4D97-AF65-F5344CB8AC3E}">
        <p14:creationId xmlns:p14="http://schemas.microsoft.com/office/powerpoint/2010/main" val="24092194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3060C83-F051-4F0E-ABAD-AA0DFC48B2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3C98ABE-055B-441F-B07E-44F97F083C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-376156" y="-253670"/>
            <a:ext cx="1827638" cy="1376989"/>
          </a:xfrm>
          <a:custGeom>
            <a:avLst/>
            <a:gdLst>
              <a:gd name="connsiteX0" fmla="*/ 0 w 1827638"/>
              <a:gd name="connsiteY0" fmla="*/ 987379 h 1376989"/>
              <a:gd name="connsiteX1" fmla="*/ 987379 w 1827638"/>
              <a:gd name="connsiteY1" fmla="*/ 0 h 1376989"/>
              <a:gd name="connsiteX2" fmla="*/ 1827638 w 1827638"/>
              <a:gd name="connsiteY2" fmla="*/ 840260 h 1376989"/>
              <a:gd name="connsiteX3" fmla="*/ 1827638 w 1827638"/>
              <a:gd name="connsiteY3" fmla="*/ 1376989 h 1376989"/>
              <a:gd name="connsiteX4" fmla="*/ 0 w 1827638"/>
              <a:gd name="connsiteY4" fmla="*/ 1376989 h 137698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27638" h="1376989">
                <a:moveTo>
                  <a:pt x="0" y="987379"/>
                </a:moveTo>
                <a:lnTo>
                  <a:pt x="987379" y="0"/>
                </a:lnTo>
                <a:lnTo>
                  <a:pt x="1827638" y="840260"/>
                </a:lnTo>
                <a:lnTo>
                  <a:pt x="1827638" y="1376989"/>
                </a:lnTo>
                <a:lnTo>
                  <a:pt x="0" y="1376989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9FDB030-9B49-4CED-8CCD-4D99382388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891641" y="422146"/>
            <a:ext cx="645368" cy="64536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783CA14-24A1-485C-8B30-D6A5D87987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 flipH="1">
            <a:off x="10043482" y="655140"/>
            <a:ext cx="687472" cy="687472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9A97C86A-04D6-40F7-AE84-31AB43E6A84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9356643" y="0"/>
            <a:ext cx="2835357" cy="1480837"/>
          </a:xfrm>
          <a:custGeom>
            <a:avLst/>
            <a:gdLst>
              <a:gd name="connsiteX0" fmla="*/ 2835357 w 2835357"/>
              <a:gd name="connsiteY0" fmla="*/ 1480837 h 1480837"/>
              <a:gd name="connsiteX1" fmla="*/ 0 w 2835357"/>
              <a:gd name="connsiteY1" fmla="*/ 1480837 h 1480837"/>
              <a:gd name="connsiteX2" fmla="*/ 1552727 w 2835357"/>
              <a:gd name="connsiteY2" fmla="*/ 0 h 1480837"/>
              <a:gd name="connsiteX3" fmla="*/ 2835357 w 2835357"/>
              <a:gd name="connsiteY3" fmla="*/ 1223245 h 14808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35357" h="1480837">
                <a:moveTo>
                  <a:pt x="2835357" y="1480837"/>
                </a:moveTo>
                <a:lnTo>
                  <a:pt x="0" y="1480837"/>
                </a:lnTo>
                <a:lnTo>
                  <a:pt x="1552727" y="0"/>
                </a:lnTo>
                <a:lnTo>
                  <a:pt x="2835357" y="1223245"/>
                </a:lnTo>
                <a:close/>
              </a:path>
            </a:pathLst>
          </a:cu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19" name="Isosceles Triangle 18">
            <a:extLst>
              <a:ext uri="{FF2B5EF4-FFF2-40B4-BE49-F238E27FC236}">
                <a16:creationId xmlns:a16="http://schemas.microsoft.com/office/drawing/2014/main" id="{FF9F2414-84E8-453E-B1F3-389FDE8192D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976344" y="6115501"/>
            <a:ext cx="1494513" cy="742499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Espaço Reservado para Conteúdo 15" descr="Mapa&#10;&#10;Descrição gerada automaticamente">
            <a:extLst>
              <a:ext uri="{FF2B5EF4-FFF2-40B4-BE49-F238E27FC236}">
                <a16:creationId xmlns:a16="http://schemas.microsoft.com/office/drawing/2014/main" id="{84FEE86A-787F-4D7B-A96A-2FC65A297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767" y="643467"/>
            <a:ext cx="7528466" cy="5571065"/>
          </a:xfrm>
          <a:prstGeom prst="rect">
            <a:avLst/>
          </a:prstGeom>
          <a:ln>
            <a:noFill/>
          </a:ln>
        </p:spPr>
      </p:pic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3ECA69A1-7536-43AC-85EF-C7106179F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7604080" y="6453143"/>
            <a:ext cx="814903" cy="404857"/>
          </a:xfrm>
          <a:prstGeom prst="triangle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3701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Espaço Reservado para Conteúdo 4" descr="Mapa&#10;&#10;Descrição gerada automaticamente">
            <a:extLst>
              <a:ext uri="{FF2B5EF4-FFF2-40B4-BE49-F238E27FC236}">
                <a16:creationId xmlns:a16="http://schemas.microsoft.com/office/drawing/2014/main" id="{9A9D9492-E8CD-4E73-AB0B-DAECA6B7A7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94" y="643466"/>
            <a:ext cx="7330352" cy="5571067"/>
          </a:xfrm>
          <a:prstGeom prst="rect">
            <a:avLst/>
          </a:prstGeom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6F3C2572-E1E3-481E-9D02-DDAE5F00065F}"/>
              </a:ext>
            </a:extLst>
          </p:cNvPr>
          <p:cNvSpPr txBox="1"/>
          <p:nvPr/>
        </p:nvSpPr>
        <p:spPr>
          <a:xfrm>
            <a:off x="7606749" y="643466"/>
            <a:ext cx="4068416" cy="52241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>
              <a:lnSpc>
                <a:spcPct val="150000"/>
              </a:lnSpc>
            </a:pPr>
            <a:r>
              <a:rPr lang="pt-BR" sz="1600" b="0" i="0" dirty="0">
                <a:effectLst/>
                <a:latin typeface="Roboto" panose="02000000000000000000" pitchFamily="2" charset="0"/>
              </a:rPr>
              <a:t>O cenário de guerra na Ásia e no Pacífico durante a segunda guerra mundial colocou como principais forças o </a:t>
            </a:r>
            <a:r>
              <a:rPr lang="pt-BR" sz="16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Japão</a:t>
            </a:r>
            <a:r>
              <a:rPr lang="pt-BR" sz="1600" b="0" i="0" dirty="0">
                <a:solidFill>
                  <a:srgbClr val="462907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pt-BR" sz="1600" b="0" i="0" dirty="0">
                <a:effectLst/>
                <a:latin typeface="Roboto" panose="02000000000000000000" pitchFamily="2" charset="0"/>
              </a:rPr>
              <a:t>e os</a:t>
            </a:r>
            <a:r>
              <a:rPr lang="pt-BR" sz="1600" b="0" i="0" dirty="0">
                <a:solidFill>
                  <a:srgbClr val="462907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pt-BR" sz="16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Estados</a:t>
            </a:r>
            <a:r>
              <a:rPr lang="pt-BR" sz="16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 </a:t>
            </a:r>
            <a:r>
              <a:rPr lang="pt-BR" sz="1600" b="1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Unidos</a:t>
            </a:r>
            <a:r>
              <a:rPr lang="pt-BR" sz="16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.</a:t>
            </a:r>
          </a:p>
          <a:p>
            <a:pPr lvl="1">
              <a:lnSpc>
                <a:spcPct val="150000"/>
              </a:lnSpc>
            </a:pPr>
            <a:endParaRPr lang="pt-BR" sz="1600" dirty="0">
              <a:solidFill>
                <a:srgbClr val="462907"/>
              </a:solidFill>
              <a:latin typeface="Roboto" panose="02000000000000000000" pitchFamily="2" charset="0"/>
            </a:endParaRPr>
          </a:p>
          <a:p>
            <a:pPr lvl="1">
              <a:lnSpc>
                <a:spcPct val="150000"/>
              </a:lnSpc>
            </a:pPr>
            <a:r>
              <a:rPr lang="pt-BR" sz="1600" b="0" i="0" dirty="0">
                <a:effectLst/>
                <a:latin typeface="Roboto" panose="02000000000000000000" pitchFamily="2" charset="0"/>
              </a:rPr>
              <a:t>A entrada americana na guerra aconteceu após o ataque japonês à base naval de </a:t>
            </a:r>
            <a:r>
              <a:rPr lang="pt-BR" sz="16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Pearl </a:t>
            </a:r>
            <a:r>
              <a:rPr lang="pt-BR" sz="1600" b="0" i="0" dirty="0" err="1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Harbor</a:t>
            </a:r>
            <a:r>
              <a:rPr lang="pt-BR" sz="1600" b="0" i="0" dirty="0">
                <a:effectLst/>
                <a:latin typeface="Roboto" panose="02000000000000000000" pitchFamily="2" charset="0"/>
              </a:rPr>
              <a:t>. </a:t>
            </a:r>
          </a:p>
          <a:p>
            <a:pPr lvl="1">
              <a:lnSpc>
                <a:spcPct val="150000"/>
              </a:lnSpc>
            </a:pPr>
            <a:endParaRPr lang="pt-BR" sz="1600" dirty="0">
              <a:solidFill>
                <a:srgbClr val="462907"/>
              </a:solidFill>
              <a:latin typeface="Roboto" panose="02000000000000000000" pitchFamily="2" charset="0"/>
            </a:endParaRPr>
          </a:p>
          <a:p>
            <a:pPr lvl="1">
              <a:lnSpc>
                <a:spcPct val="150000"/>
              </a:lnSpc>
            </a:pPr>
            <a:r>
              <a:rPr lang="pt-BR" sz="1600" b="0" i="0" dirty="0">
                <a:effectLst/>
                <a:latin typeface="Roboto" panose="02000000000000000000" pitchFamily="2" charset="0"/>
              </a:rPr>
              <a:t>O confronto entre Japão e Estados Unidos, </a:t>
            </a:r>
            <a:r>
              <a:rPr lang="pt-BR" sz="16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iniciado</a:t>
            </a:r>
            <a:r>
              <a:rPr lang="pt-BR" sz="1600" b="0" i="0" dirty="0">
                <a:solidFill>
                  <a:srgbClr val="46290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pt-BR" sz="1600" b="0" i="0" dirty="0">
                <a:effectLst/>
                <a:latin typeface="Roboto" panose="02000000000000000000" pitchFamily="2" charset="0"/>
              </a:rPr>
              <a:t>em </a:t>
            </a:r>
            <a:r>
              <a:rPr lang="pt-BR" sz="16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1941</a:t>
            </a:r>
            <a:r>
              <a:rPr lang="pt-BR" sz="1600" b="0" i="0" dirty="0">
                <a:effectLst/>
                <a:latin typeface="Roboto" panose="02000000000000000000" pitchFamily="2" charset="0"/>
              </a:rPr>
              <a:t>,</a:t>
            </a:r>
            <a:r>
              <a:rPr lang="pt-BR" sz="1600" b="0" i="0" dirty="0">
                <a:solidFill>
                  <a:srgbClr val="46290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pt-BR" sz="16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acabou</a:t>
            </a:r>
            <a:r>
              <a:rPr lang="pt-BR" sz="1600" b="0" i="0" dirty="0">
                <a:solidFill>
                  <a:srgbClr val="46290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pt-BR" sz="1600" b="0" i="0" dirty="0">
                <a:effectLst/>
                <a:latin typeface="Roboto" panose="02000000000000000000" pitchFamily="2" charset="0"/>
              </a:rPr>
              <a:t>em</a:t>
            </a:r>
            <a:r>
              <a:rPr lang="pt-BR" sz="1600" b="0" i="0" dirty="0">
                <a:solidFill>
                  <a:srgbClr val="46290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pt-BR" sz="1600" b="0" i="0" dirty="0">
                <a:solidFill>
                  <a:srgbClr val="FF0000"/>
                </a:solidFill>
                <a:effectLst/>
                <a:latin typeface="Roboto" panose="02000000000000000000" pitchFamily="2" charset="0"/>
              </a:rPr>
              <a:t>1945</a:t>
            </a:r>
            <a:r>
              <a:rPr lang="pt-BR" sz="1600" b="0" i="0" dirty="0">
                <a:solidFill>
                  <a:srgbClr val="462907"/>
                </a:solidFill>
                <a:effectLst/>
                <a:latin typeface="Roboto" panose="02000000000000000000" pitchFamily="2" charset="0"/>
              </a:rPr>
              <a:t> </a:t>
            </a:r>
            <a:r>
              <a:rPr lang="pt-BR" sz="1600" b="0" i="0" dirty="0">
                <a:effectLst/>
                <a:latin typeface="Roboto" panose="02000000000000000000" pitchFamily="2" charset="0"/>
              </a:rPr>
              <a:t>após o lançamento das bombas atômicas sobre </a:t>
            </a:r>
            <a:r>
              <a:rPr lang="pt-BR" sz="1600" b="1" i="0" dirty="0">
                <a:effectLst/>
                <a:latin typeface="Roboto" panose="02000000000000000000" pitchFamily="2" charset="0"/>
              </a:rPr>
              <a:t>Hiroshima e Nagasaki.</a:t>
            </a:r>
            <a:endParaRPr lang="pt-BR" sz="1600" b="1" dirty="0"/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AF25E5FC-9043-4DFB-A94C-74588A9ACBA0}"/>
              </a:ext>
            </a:extLst>
          </p:cNvPr>
          <p:cNvSpPr txBox="1"/>
          <p:nvPr/>
        </p:nvSpPr>
        <p:spPr>
          <a:xfrm>
            <a:off x="85194" y="6214533"/>
            <a:ext cx="733035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1200" dirty="0"/>
              <a:t>https://www.historiadomundo.com.br/idade-contemporanea/segunda-guerra-mundial-na-asia.htm</a:t>
            </a:r>
          </a:p>
        </p:txBody>
      </p:sp>
    </p:spTree>
    <p:extLst>
      <p:ext uri="{BB962C8B-B14F-4D97-AF65-F5344CB8AC3E}">
        <p14:creationId xmlns:p14="http://schemas.microsoft.com/office/powerpoint/2010/main" val="2597979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453E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1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Mapa&#10;&#10;Descrição gerada automaticamente">
            <a:extLst>
              <a:ext uri="{FF2B5EF4-FFF2-40B4-BE49-F238E27FC236}">
                <a16:creationId xmlns:a16="http://schemas.microsoft.com/office/drawing/2014/main" id="{EF96740E-ECD0-44FA-8341-802C434A70D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344" y="643467"/>
            <a:ext cx="8637311" cy="55710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642890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 descr="Imagem em preto e branco&#10;&#10;Descrição gerada automaticamente com confiança média">
            <a:extLst>
              <a:ext uri="{FF2B5EF4-FFF2-40B4-BE49-F238E27FC236}">
                <a16:creationId xmlns:a16="http://schemas.microsoft.com/office/drawing/2014/main" id="{F37D0AA6-3B7E-4A01-8A44-BF651616BFE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1" b="13554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2650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66B332A4-D438-4773-A77F-5ED49A448D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53768" y="0"/>
            <a:ext cx="8284464" cy="6858000"/>
          </a:xfrm>
          <a:custGeom>
            <a:avLst/>
            <a:gdLst>
              <a:gd name="connsiteX0" fmla="*/ 1818109 w 8284464"/>
              <a:gd name="connsiteY0" fmla="*/ 0 h 6858000"/>
              <a:gd name="connsiteX1" fmla="*/ 6466355 w 8284464"/>
              <a:gd name="connsiteY1" fmla="*/ 0 h 6858000"/>
              <a:gd name="connsiteX2" fmla="*/ 6620596 w 8284464"/>
              <a:gd name="connsiteY2" fmla="*/ 109683 h 6858000"/>
              <a:gd name="connsiteX3" fmla="*/ 8284464 w 8284464"/>
              <a:gd name="connsiteY3" fmla="*/ 3429000 h 6858000"/>
              <a:gd name="connsiteX4" fmla="*/ 6620596 w 8284464"/>
              <a:gd name="connsiteY4" fmla="*/ 6748318 h 6858000"/>
              <a:gd name="connsiteX5" fmla="*/ 6466355 w 8284464"/>
              <a:gd name="connsiteY5" fmla="*/ 6858000 h 6858000"/>
              <a:gd name="connsiteX6" fmla="*/ 1818109 w 8284464"/>
              <a:gd name="connsiteY6" fmla="*/ 6858000 h 6858000"/>
              <a:gd name="connsiteX7" fmla="*/ 1663869 w 8284464"/>
              <a:gd name="connsiteY7" fmla="*/ 6748318 h 6858000"/>
              <a:gd name="connsiteX8" fmla="*/ 0 w 8284464"/>
              <a:gd name="connsiteY8" fmla="*/ 3429000 h 6858000"/>
              <a:gd name="connsiteX9" fmla="*/ 1663869 w 8284464"/>
              <a:gd name="connsiteY9" fmla="*/ 10968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8284464" h="6858000">
                <a:moveTo>
                  <a:pt x="1818109" y="0"/>
                </a:moveTo>
                <a:lnTo>
                  <a:pt x="6466355" y="0"/>
                </a:lnTo>
                <a:lnTo>
                  <a:pt x="6620596" y="109683"/>
                </a:lnTo>
                <a:cubicBezTo>
                  <a:pt x="7630666" y="865069"/>
                  <a:pt x="8284464" y="2070683"/>
                  <a:pt x="8284464" y="3429000"/>
                </a:cubicBezTo>
                <a:cubicBezTo>
                  <a:pt x="8284464" y="4787317"/>
                  <a:pt x="7630666" y="5992931"/>
                  <a:pt x="6620596" y="6748318"/>
                </a:cubicBezTo>
                <a:lnTo>
                  <a:pt x="6466355" y="6858000"/>
                </a:lnTo>
                <a:lnTo>
                  <a:pt x="1818109" y="6858000"/>
                </a:lnTo>
                <a:lnTo>
                  <a:pt x="1663869" y="6748318"/>
                </a:lnTo>
                <a:cubicBezTo>
                  <a:pt x="653798" y="5992931"/>
                  <a:pt x="0" y="4787317"/>
                  <a:pt x="0" y="3429000"/>
                </a:cubicBezTo>
                <a:cubicBezTo>
                  <a:pt x="0" y="2070683"/>
                  <a:pt x="653798" y="865069"/>
                  <a:pt x="1663869" y="109683"/>
                </a:cubicBez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DF9AD32D-FF05-44F4-BD4D-9CEE89B71E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118360" y="0"/>
            <a:ext cx="7955280" cy="6858000"/>
          </a:xfrm>
          <a:custGeom>
            <a:avLst/>
            <a:gdLst>
              <a:gd name="connsiteX0" fmla="*/ 1962423 w 7955280"/>
              <a:gd name="connsiteY0" fmla="*/ 0 h 6858000"/>
              <a:gd name="connsiteX1" fmla="*/ 5992858 w 7955280"/>
              <a:gd name="connsiteY1" fmla="*/ 0 h 6858000"/>
              <a:gd name="connsiteX2" fmla="*/ 6040191 w 7955280"/>
              <a:gd name="connsiteY2" fmla="*/ 27216 h 6858000"/>
              <a:gd name="connsiteX3" fmla="*/ 7955280 w 7955280"/>
              <a:gd name="connsiteY3" fmla="*/ 3429000 h 6858000"/>
              <a:gd name="connsiteX4" fmla="*/ 6040191 w 7955280"/>
              <a:gd name="connsiteY4" fmla="*/ 6830784 h 6858000"/>
              <a:gd name="connsiteX5" fmla="*/ 5992858 w 7955280"/>
              <a:gd name="connsiteY5" fmla="*/ 6858000 h 6858000"/>
              <a:gd name="connsiteX6" fmla="*/ 1962423 w 7955280"/>
              <a:gd name="connsiteY6" fmla="*/ 6858000 h 6858000"/>
              <a:gd name="connsiteX7" fmla="*/ 1915089 w 7955280"/>
              <a:gd name="connsiteY7" fmla="*/ 6830784 h 6858000"/>
              <a:gd name="connsiteX8" fmla="*/ 0 w 7955280"/>
              <a:gd name="connsiteY8" fmla="*/ 3429000 h 6858000"/>
              <a:gd name="connsiteX9" fmla="*/ 1915089 w 7955280"/>
              <a:gd name="connsiteY9" fmla="*/ 27216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7955280" h="6858000">
                <a:moveTo>
                  <a:pt x="1962423" y="0"/>
                </a:moveTo>
                <a:lnTo>
                  <a:pt x="5992858" y="0"/>
                </a:lnTo>
                <a:lnTo>
                  <a:pt x="6040191" y="27216"/>
                </a:lnTo>
                <a:cubicBezTo>
                  <a:pt x="7188332" y="724844"/>
                  <a:pt x="7955280" y="1987357"/>
                  <a:pt x="7955280" y="3429000"/>
                </a:cubicBezTo>
                <a:cubicBezTo>
                  <a:pt x="7955280" y="4870644"/>
                  <a:pt x="7188332" y="6133157"/>
                  <a:pt x="6040191" y="6830784"/>
                </a:cubicBezTo>
                <a:lnTo>
                  <a:pt x="5992858" y="6858000"/>
                </a:lnTo>
                <a:lnTo>
                  <a:pt x="1962423" y="6858000"/>
                </a:lnTo>
                <a:lnTo>
                  <a:pt x="1915089" y="6830784"/>
                </a:lnTo>
                <a:cubicBezTo>
                  <a:pt x="766948" y="6133157"/>
                  <a:pt x="0" y="4870644"/>
                  <a:pt x="0" y="3429000"/>
                </a:cubicBezTo>
                <a:cubicBezTo>
                  <a:pt x="0" y="1987357"/>
                  <a:pt x="766948" y="724844"/>
                  <a:pt x="1915089" y="27216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5A8A374-D92B-4015-BC5E-A935C43FA1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55631" y="1441938"/>
            <a:ext cx="7080738" cy="39741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1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Sugestões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 de </a:t>
            </a:r>
            <a:r>
              <a:rPr lang="en-US" sz="1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acessos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:</a:t>
            </a:r>
            <a:b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hlinkClick r:id="rId2"/>
              </a:rPr>
              <a:t>https://aventurasnahistoria.uol.com.br/noticias/reportagem/o-homem-que-nunca-se-arrependeu-paul-tibbets-o-piloto-que-bombardeou-hiroshima.phtml</a:t>
            </a:r>
            <a:b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</a:br>
            <a:b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hlinkClick r:id="rId3"/>
              </a:rPr>
              <a:t>https://www.nexojornal.com.br/expresso/2018/04/13/O-que-aconteceria-se-uma-bomba-nuclear-ca%C3%ADsse-na-sua-cidade</a:t>
            </a:r>
            <a:b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</a:br>
            <a:b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US" sz="1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Simulador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 de </a:t>
            </a:r>
            <a:r>
              <a:rPr lang="en-US" sz="1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catástrofes</a:t>
            </a:r>
            <a:b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https://outrider.org/</a:t>
            </a:r>
            <a:b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</a:br>
            <a:b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Hiroshima e Nagasaki – Sombras </a:t>
            </a:r>
            <a:r>
              <a:rPr lang="en-US" sz="1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Eternas</a:t>
            </a:r>
            <a:b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hlinkClick r:id="rId4"/>
              </a:rPr>
              <a:t>https://www.youtube.com/watch?v=ZE2-6yYjmFI</a:t>
            </a:r>
            <a:b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As </a:t>
            </a:r>
            <a:r>
              <a:rPr lang="en-US" sz="1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assustadoras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 sombras da </a:t>
            </a:r>
            <a:r>
              <a:rPr lang="en-US" sz="1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bomba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 nuclear no </a:t>
            </a:r>
            <a:r>
              <a:rPr lang="en-US" sz="1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Japão</a:t>
            </a:r>
            <a:b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hlinkClick r:id="rId5"/>
              </a:rPr>
              <a:t>https://www.youtube.com/watch?v=Q7VKQcjZM8I</a:t>
            </a:r>
            <a:b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Nostalgia </a:t>
            </a:r>
            <a:r>
              <a:rPr lang="en-US" sz="1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animado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 – </a:t>
            </a:r>
            <a:r>
              <a:rPr lang="en-US" sz="1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Os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efeitos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 da </a:t>
            </a:r>
            <a:r>
              <a:rPr lang="en-US" sz="1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bomba</a:t>
            </a:r>
            <a:b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hlinkClick r:id="rId6"/>
              </a:rPr>
              <a:t>https://www.youtube.com/watch?v=rq3zOuEI-eE</a:t>
            </a:r>
            <a:b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A </a:t>
            </a:r>
            <a:r>
              <a:rPr lang="en-US" sz="1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bomba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mais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potente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já</a:t>
            </a: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 </a:t>
            </a:r>
            <a:r>
              <a:rPr lang="en-US" sz="1400" dirty="0" err="1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  <a:t>testada</a:t>
            </a:r>
            <a:b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</a:br>
            <a: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  <a:hlinkClick r:id="rId7"/>
              </a:rPr>
              <a:t>https://www.youtube.com/watch?v=_ZUxyHYvXmQ</a:t>
            </a:r>
            <a:b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</a:br>
            <a:br>
              <a:rPr lang="en-US" sz="1400" dirty="0">
                <a:solidFill>
                  <a:schemeClr val="bg1">
                    <a:lumMod val="95000"/>
                    <a:lumOff val="5000"/>
                  </a:schemeClr>
                </a:solidFill>
                <a:latin typeface="+mn-lt"/>
              </a:rPr>
            </a:br>
            <a:endParaRPr lang="en-US" sz="1400" dirty="0">
              <a:solidFill>
                <a:schemeClr val="bg1">
                  <a:lumMod val="95000"/>
                  <a:lumOff val="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43089245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: Shape 7">
            <a:extLst>
              <a:ext uri="{FF2B5EF4-FFF2-40B4-BE49-F238E27FC236}">
                <a16:creationId xmlns:a16="http://schemas.microsoft.com/office/drawing/2014/main" id="{AD21898E-86C0-4C8A-A76C-DF33E844C87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79542" y="0"/>
            <a:ext cx="10432916" cy="6858000"/>
          </a:xfrm>
          <a:custGeom>
            <a:avLst/>
            <a:gdLst>
              <a:gd name="connsiteX0" fmla="*/ 1287962 w 10432916"/>
              <a:gd name="connsiteY0" fmla="*/ 0 h 6858000"/>
              <a:gd name="connsiteX1" fmla="*/ 9144956 w 10432916"/>
              <a:gd name="connsiteY1" fmla="*/ 0 h 6858000"/>
              <a:gd name="connsiteX2" fmla="*/ 9241731 w 10432916"/>
              <a:gd name="connsiteY2" fmla="*/ 111692 h 6858000"/>
              <a:gd name="connsiteX3" fmla="*/ 10432916 w 10432916"/>
              <a:gd name="connsiteY3" fmla="*/ 3429001 h 6858000"/>
              <a:gd name="connsiteX4" fmla="*/ 9241730 w 10432916"/>
              <a:gd name="connsiteY4" fmla="*/ 6746310 h 6858000"/>
              <a:gd name="connsiteX5" fmla="*/ 9144957 w 10432916"/>
              <a:gd name="connsiteY5" fmla="*/ 6858000 h 6858000"/>
              <a:gd name="connsiteX6" fmla="*/ 1287959 w 10432916"/>
              <a:gd name="connsiteY6" fmla="*/ 6858000 h 6858000"/>
              <a:gd name="connsiteX7" fmla="*/ 1191186 w 10432916"/>
              <a:gd name="connsiteY7" fmla="*/ 6746310 h 6858000"/>
              <a:gd name="connsiteX8" fmla="*/ 0 w 10432916"/>
              <a:gd name="connsiteY8" fmla="*/ 3429001 h 6858000"/>
              <a:gd name="connsiteX9" fmla="*/ 1191186 w 10432916"/>
              <a:gd name="connsiteY9" fmla="*/ 111692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0432916" h="6858000">
                <a:moveTo>
                  <a:pt x="1287962" y="0"/>
                </a:moveTo>
                <a:lnTo>
                  <a:pt x="9144956" y="0"/>
                </a:lnTo>
                <a:lnTo>
                  <a:pt x="9241731" y="111692"/>
                </a:lnTo>
                <a:cubicBezTo>
                  <a:pt x="9985889" y="1013175"/>
                  <a:pt x="10432916" y="2168897"/>
                  <a:pt x="10432916" y="3429001"/>
                </a:cubicBezTo>
                <a:cubicBezTo>
                  <a:pt x="10432916" y="4689105"/>
                  <a:pt x="9985889" y="5844827"/>
                  <a:pt x="9241730" y="6746310"/>
                </a:cubicBezTo>
                <a:lnTo>
                  <a:pt x="9144957" y="6858000"/>
                </a:lnTo>
                <a:lnTo>
                  <a:pt x="1287959" y="6858000"/>
                </a:lnTo>
                <a:lnTo>
                  <a:pt x="1191186" y="6746310"/>
                </a:lnTo>
                <a:cubicBezTo>
                  <a:pt x="447027" y="5844827"/>
                  <a:pt x="0" y="4689105"/>
                  <a:pt x="0" y="3429001"/>
                </a:cubicBezTo>
                <a:cubicBezTo>
                  <a:pt x="0" y="2168897"/>
                  <a:pt x="447027" y="1013175"/>
                  <a:pt x="1191186" y="111692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5C8F04BD-D093-45D0-B54C-50FDB308B4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34942" y="0"/>
            <a:ext cx="9922116" cy="6858000"/>
          </a:xfrm>
          <a:custGeom>
            <a:avLst/>
            <a:gdLst>
              <a:gd name="connsiteX0" fmla="*/ 1378575 w 9922116"/>
              <a:gd name="connsiteY0" fmla="*/ 0 h 6858000"/>
              <a:gd name="connsiteX1" fmla="*/ 8543542 w 9922116"/>
              <a:gd name="connsiteY1" fmla="*/ 0 h 6858000"/>
              <a:gd name="connsiteX2" fmla="*/ 8633323 w 9922116"/>
              <a:gd name="connsiteY2" fmla="*/ 94145 h 6858000"/>
              <a:gd name="connsiteX3" fmla="*/ 9922116 w 9922116"/>
              <a:gd name="connsiteY3" fmla="*/ 3429001 h 6858000"/>
              <a:gd name="connsiteX4" fmla="*/ 8633323 w 9922116"/>
              <a:gd name="connsiteY4" fmla="*/ 6763858 h 6858000"/>
              <a:gd name="connsiteX5" fmla="*/ 8543544 w 9922116"/>
              <a:gd name="connsiteY5" fmla="*/ 6858000 h 6858000"/>
              <a:gd name="connsiteX6" fmla="*/ 1378573 w 9922116"/>
              <a:gd name="connsiteY6" fmla="*/ 6858000 h 6858000"/>
              <a:gd name="connsiteX7" fmla="*/ 1288793 w 9922116"/>
              <a:gd name="connsiteY7" fmla="*/ 6763858 h 6858000"/>
              <a:gd name="connsiteX8" fmla="*/ 0 w 9922116"/>
              <a:gd name="connsiteY8" fmla="*/ 3429001 h 6858000"/>
              <a:gd name="connsiteX9" fmla="*/ 1288793 w 9922116"/>
              <a:gd name="connsiteY9" fmla="*/ 94145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922116" h="6858000">
                <a:moveTo>
                  <a:pt x="1378575" y="0"/>
                </a:moveTo>
                <a:lnTo>
                  <a:pt x="8543542" y="0"/>
                </a:lnTo>
                <a:lnTo>
                  <a:pt x="8633323" y="94145"/>
                </a:lnTo>
                <a:cubicBezTo>
                  <a:pt x="9434072" y="974941"/>
                  <a:pt x="9922116" y="2144991"/>
                  <a:pt x="9922116" y="3429001"/>
                </a:cubicBezTo>
                <a:cubicBezTo>
                  <a:pt x="9922116" y="4713011"/>
                  <a:pt x="9434072" y="5883061"/>
                  <a:pt x="8633323" y="6763858"/>
                </a:cubicBezTo>
                <a:lnTo>
                  <a:pt x="8543544" y="6858000"/>
                </a:lnTo>
                <a:lnTo>
                  <a:pt x="1378573" y="6858000"/>
                </a:lnTo>
                <a:lnTo>
                  <a:pt x="1288793" y="6763858"/>
                </a:lnTo>
                <a:cubicBezTo>
                  <a:pt x="488044" y="5883061"/>
                  <a:pt x="0" y="4713011"/>
                  <a:pt x="0" y="3429001"/>
                </a:cubicBezTo>
                <a:cubicBezTo>
                  <a:pt x="0" y="2144991"/>
                  <a:pt x="488044" y="974941"/>
                  <a:pt x="1288793" y="94145"/>
                </a:cubicBezTo>
                <a:close/>
              </a:path>
            </a:pathLst>
          </a:custGeom>
          <a:solidFill>
            <a:schemeClr val="bg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96157FF8-A379-86DB-248A-ED23C1A626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5569" y="1956816"/>
            <a:ext cx="7860863" cy="4024884"/>
          </a:xfrm>
        </p:spPr>
        <p:txBody>
          <a:bodyPr anchor="t">
            <a:normAutofit/>
          </a:bodyPr>
          <a:lstStyle/>
          <a:p>
            <a:r>
              <a:rPr lang="pt-BR" sz="2400" dirty="0" err="1"/>
              <a:t>Natgeo</a:t>
            </a:r>
            <a:r>
              <a:rPr lang="pt-BR" sz="2400" dirty="0"/>
              <a:t> – </a:t>
            </a:r>
            <a:r>
              <a:rPr lang="pt-BR" sz="2400" dirty="0" err="1"/>
              <a:t>Nagashaki</a:t>
            </a:r>
            <a:r>
              <a:rPr lang="pt-BR" sz="2400" dirty="0"/>
              <a:t> um dia depois</a:t>
            </a:r>
            <a:br>
              <a:rPr lang="pt-BR" sz="2400" dirty="0"/>
            </a:br>
            <a:r>
              <a:rPr lang="pt-BR" sz="2400" dirty="0">
                <a:hlinkClick r:id="rId2"/>
              </a:rPr>
              <a:t>https://www.youtube.com/watch?v=WMdMWhbPGJs</a:t>
            </a:r>
            <a:endParaRPr lang="pt-BR" sz="24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“Pensei que o sol havia caído diante dos meu olhos” – BBC Brasil</a:t>
            </a:r>
          </a:p>
          <a:p>
            <a:pPr marL="0" indent="0">
              <a:buNone/>
            </a:pPr>
            <a:r>
              <a:rPr lang="pt-BR" sz="2400" dirty="0">
                <a:hlinkClick r:id="rId3"/>
              </a:rPr>
              <a:t>https://www.youtube.com/watch?v=9iogzOuKmpQ</a:t>
            </a:r>
            <a:endParaRPr lang="pt-BR" sz="2400" dirty="0"/>
          </a:p>
          <a:p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52234759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F0AA027-A96E-7EBB-8298-7127B93FD925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099" b="18254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01C2438-8C36-B5C2-1745-92CBD028DFFA}"/>
              </a:ext>
            </a:extLst>
          </p:cNvPr>
          <p:cNvSpPr txBox="1"/>
          <p:nvPr/>
        </p:nvSpPr>
        <p:spPr>
          <a:xfrm>
            <a:off x="168631" y="5719612"/>
            <a:ext cx="3019412" cy="64633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</a:rPr>
              <a:t>Conferênciade</a:t>
            </a:r>
            <a:r>
              <a:rPr lang="pt-BR" dirty="0">
                <a:solidFill>
                  <a:schemeClr val="bg1"/>
                </a:solidFill>
              </a:rPr>
              <a:t> </a:t>
            </a:r>
            <a:r>
              <a:rPr lang="pt-BR" dirty="0" err="1">
                <a:solidFill>
                  <a:schemeClr val="bg1"/>
                </a:solidFill>
              </a:rPr>
              <a:t>Yalta</a:t>
            </a:r>
            <a:r>
              <a:rPr lang="pt-BR" dirty="0">
                <a:solidFill>
                  <a:schemeClr val="bg1"/>
                </a:solidFill>
              </a:rPr>
              <a:t> –  1945 Churchill, </a:t>
            </a:r>
            <a:r>
              <a:rPr lang="pt-BR" dirty="0" err="1">
                <a:solidFill>
                  <a:schemeClr val="bg1"/>
                </a:solidFill>
              </a:rPr>
              <a:t>Roosvelt</a:t>
            </a:r>
            <a:r>
              <a:rPr lang="pt-BR" dirty="0">
                <a:solidFill>
                  <a:schemeClr val="bg1"/>
                </a:solidFill>
              </a:rPr>
              <a:t> e Stálin</a:t>
            </a:r>
          </a:p>
        </p:txBody>
      </p:sp>
    </p:spTree>
    <p:extLst>
      <p:ext uri="{BB962C8B-B14F-4D97-AF65-F5344CB8AC3E}">
        <p14:creationId xmlns:p14="http://schemas.microsoft.com/office/powerpoint/2010/main" val="3447389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878BACC-2FFE-4470-9A22-C6993121A8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pt-BR" dirty="0"/>
              <a:t>Sugestão de arquivos:</a:t>
            </a:r>
          </a:p>
          <a:p>
            <a:pPr marL="0" indent="0">
              <a:buNone/>
            </a:pPr>
            <a:endParaRPr lang="pt-BR" sz="1000" dirty="0"/>
          </a:p>
          <a:p>
            <a:pPr marL="0" indent="0">
              <a:buNone/>
            </a:pPr>
            <a:r>
              <a:rPr lang="pt-BR" sz="2400" dirty="0"/>
              <a:t>A história da segunda guerra mundial – 24 episódios</a:t>
            </a:r>
          </a:p>
          <a:p>
            <a:pPr marL="0" indent="0">
              <a:buNone/>
            </a:pPr>
            <a:r>
              <a:rPr lang="pt-BR" sz="1800" dirty="0">
                <a:hlinkClick r:id="rId2"/>
              </a:rPr>
              <a:t>https://www.youtube.com/watch?v=oAe3Pj8sTKU&amp;list=PLdv4G8UWHGJpkiBGmu6nBkhHdC6n95FYa</a:t>
            </a:r>
            <a:endParaRPr lang="pt-BR" sz="1800" dirty="0"/>
          </a:p>
          <a:p>
            <a:pPr marL="0" indent="0">
              <a:buNone/>
            </a:pPr>
            <a:endParaRPr lang="pt-BR" sz="1000" dirty="0"/>
          </a:p>
          <a:p>
            <a:pPr marL="0" indent="0">
              <a:buNone/>
            </a:pPr>
            <a:r>
              <a:rPr lang="pt-BR" sz="2400" dirty="0"/>
              <a:t>Principais Acontecimentos da segunda guerra mundial a cores – Netflix</a:t>
            </a:r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r>
              <a:rPr lang="pt-BR" sz="2400" dirty="0"/>
              <a:t>Guernica, a arte e a guerra</a:t>
            </a:r>
          </a:p>
          <a:p>
            <a:pPr marL="0" indent="0">
              <a:buNone/>
            </a:pPr>
            <a:r>
              <a:rPr lang="pt-BR" sz="1800" dirty="0">
                <a:hlinkClick r:id="rId3"/>
              </a:rPr>
              <a:t>https://www.youtube.com/watch?v=QyBK5TO70PA</a:t>
            </a:r>
            <a:endParaRPr lang="pt-BR" sz="1800" dirty="0"/>
          </a:p>
          <a:p>
            <a:pPr marL="0" indent="0">
              <a:buNone/>
            </a:pPr>
            <a:endParaRPr lang="pt-BR" sz="2400" dirty="0"/>
          </a:p>
          <a:p>
            <a:pPr marL="0" indent="0">
              <a:buNone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946805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onferência de Potsdam selou futuro da Alemanha – DW – 17/07/2015">
            <a:extLst>
              <a:ext uri="{FF2B5EF4-FFF2-40B4-BE49-F238E27FC236}">
                <a16:creationId xmlns:a16="http://schemas.microsoft.com/office/drawing/2014/main" id="{0C912E58-ACBD-1EC4-9030-8B338F5BABE0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4057" y="31663"/>
            <a:ext cx="10765071" cy="6058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F10D28E0-476F-22BB-82BA-06D51E7E2BBD}"/>
              </a:ext>
            </a:extLst>
          </p:cNvPr>
          <p:cNvSpPr txBox="1"/>
          <p:nvPr/>
        </p:nvSpPr>
        <p:spPr>
          <a:xfrm>
            <a:off x="1074057" y="6176963"/>
            <a:ext cx="1076507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Conferência de Potsdam – Churchill, Harry Truman e Stálin </a:t>
            </a:r>
          </a:p>
          <a:p>
            <a:r>
              <a:rPr lang="pt-BR" dirty="0">
                <a:hlinkClick r:id="rId3"/>
              </a:rPr>
              <a:t>https://www.dw.com/pt-br/confer%C3%AAncia-de-potsdam-selou-destino-da-alemanha/a-18590741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7047977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extLst>
              <a:ext uri="{FF2B5EF4-FFF2-40B4-BE49-F238E27FC236}">
                <a16:creationId xmlns:a16="http://schemas.microsoft.com/office/drawing/2014/main" id="{1A551626-75F7-5396-43BC-7E22D5B4DDD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122"/>
          <a:stretch/>
        </p:blipFill>
        <p:spPr bwMode="auto">
          <a:xfrm>
            <a:off x="20" y="10"/>
            <a:ext cx="1219198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9" name="Rectangle 3078">
            <a:extLst>
              <a:ext uri="{FF2B5EF4-FFF2-40B4-BE49-F238E27FC236}">
                <a16:creationId xmlns:a16="http://schemas.microsoft.com/office/drawing/2014/main" id="{37C89E4B-3C9F-44B9-8B86-D9E3D112D8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C2E95F18-5BF0-75FD-ED8D-F5F722E45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Tribunal de Nuremberg – 1945-46</a:t>
            </a:r>
          </a:p>
        </p:txBody>
      </p:sp>
      <p:cxnSp>
        <p:nvCxnSpPr>
          <p:cNvPr id="3081" name="Straight Connector 3080">
            <a:extLst>
              <a:ext uri="{FF2B5EF4-FFF2-40B4-BE49-F238E27FC236}">
                <a16:creationId xmlns:a16="http://schemas.microsoft.com/office/drawing/2014/main" id="{AA2EAA10-076F-46BD-8F0F-B9A2FB77A8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3" name="Straight Connector 3082">
            <a:extLst>
              <a:ext uri="{FF2B5EF4-FFF2-40B4-BE49-F238E27FC236}">
                <a16:creationId xmlns:a16="http://schemas.microsoft.com/office/drawing/2014/main" id="{D891E407-403B-4764-86C9-33A56D3BCAA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96947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17B46F6-5DD9-4893-A5E4-879E8E64DB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>
            <a:normAutofit/>
          </a:bodyPr>
          <a:lstStyle/>
          <a:p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Cronologia</a:t>
            </a:r>
          </a:p>
          <a:p>
            <a:pPr marL="0" indent="0">
              <a:buNone/>
            </a:pPr>
            <a:endParaRPr lang="pt-BR" sz="2000" dirty="0"/>
          </a:p>
          <a:p>
            <a:pPr marL="0" indent="0">
              <a:buNone/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1933</a:t>
            </a:r>
            <a:r>
              <a:rPr lang="pt-BR" sz="2000" dirty="0"/>
              <a:t> – Hitler chega ao poder na Alemanha</a:t>
            </a:r>
          </a:p>
          <a:p>
            <a:pPr marL="0" indent="0">
              <a:buNone/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1936</a:t>
            </a:r>
            <a:r>
              <a:rPr lang="pt-BR" sz="2000" dirty="0"/>
              <a:t> – Invasão pela Alemanha da Renânia desmilitarizada</a:t>
            </a:r>
          </a:p>
          <a:p>
            <a:pPr marL="0" indent="0">
              <a:buNone/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1938</a:t>
            </a:r>
            <a:r>
              <a:rPr lang="pt-BR" sz="2000" dirty="0"/>
              <a:t> – Anexação dos Sudetos, Áustria e Tchecoslováquia</a:t>
            </a:r>
          </a:p>
          <a:p>
            <a:pPr marL="0" indent="0">
              <a:buNone/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1939</a:t>
            </a:r>
            <a:r>
              <a:rPr lang="pt-BR" sz="2000" dirty="0"/>
              <a:t> – Invasão à Polônia</a:t>
            </a:r>
          </a:p>
          <a:p>
            <a:pPr marL="0" indent="0">
              <a:buNone/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1940</a:t>
            </a:r>
            <a:r>
              <a:rPr lang="pt-BR" sz="2000" dirty="0"/>
              <a:t> -  Invasão dos países baixos</a:t>
            </a:r>
          </a:p>
          <a:p>
            <a:pPr marL="0" indent="0">
              <a:buNone/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1940 </a:t>
            </a:r>
            <a:r>
              <a:rPr lang="pt-BR" sz="2000" dirty="0"/>
              <a:t>– Invasão ao norte da França</a:t>
            </a:r>
          </a:p>
          <a:p>
            <a:pPr marL="0" indent="0">
              <a:buNone/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1940</a:t>
            </a:r>
            <a:r>
              <a:rPr lang="pt-BR" sz="2000" dirty="0"/>
              <a:t> – Bombardeio à Inglaterra</a:t>
            </a:r>
          </a:p>
          <a:p>
            <a:pPr marL="0" indent="0">
              <a:buNone/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1941</a:t>
            </a:r>
            <a:r>
              <a:rPr lang="pt-BR" sz="2000" dirty="0"/>
              <a:t> – Invasão à URSS</a:t>
            </a:r>
          </a:p>
        </p:txBody>
      </p:sp>
      <p:sp>
        <p:nvSpPr>
          <p:cNvPr id="17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157245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5619347-5424-4082-8C7C-35F59C66F3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929935"/>
            <a:ext cx="11044950" cy="4954030"/>
          </a:xfrm>
        </p:spPr>
        <p:txBody>
          <a:bodyPr>
            <a:normAutofit/>
          </a:bodyPr>
          <a:lstStyle/>
          <a:p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Cronologia</a:t>
            </a:r>
          </a:p>
          <a:p>
            <a:endParaRPr lang="pt-BR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1941</a:t>
            </a:r>
            <a:r>
              <a:rPr lang="pt-BR" sz="2000" dirty="0"/>
              <a:t> – Os nazistas avançam rapidamente sobre o território soviético</a:t>
            </a:r>
          </a:p>
          <a:p>
            <a:pPr marL="0" indent="0">
              <a:buNone/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1941 </a:t>
            </a:r>
            <a:r>
              <a:rPr lang="pt-BR" sz="2000" dirty="0"/>
              <a:t>– O Japão ataca os EUA em Peral </a:t>
            </a:r>
            <a:r>
              <a:rPr lang="pt-BR" sz="2000" dirty="0" err="1"/>
              <a:t>Harbor</a:t>
            </a:r>
            <a:r>
              <a:rPr lang="pt-BR" sz="2000" dirty="0"/>
              <a:t> </a:t>
            </a:r>
          </a:p>
          <a:p>
            <a:pPr marL="0" indent="0">
              <a:buNone/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1941</a:t>
            </a:r>
            <a:r>
              <a:rPr lang="pt-BR" sz="2000" dirty="0"/>
              <a:t> – Os norte americanos declaram guerra contra o Japão </a:t>
            </a:r>
          </a:p>
          <a:p>
            <a:pPr marL="0" indent="0">
              <a:buNone/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1942</a:t>
            </a:r>
            <a:r>
              <a:rPr lang="pt-BR" sz="2000" dirty="0"/>
              <a:t> – Batalha de Midway (pacífico)</a:t>
            </a:r>
          </a:p>
          <a:p>
            <a:pPr marL="0" indent="0">
              <a:buNone/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1942</a:t>
            </a:r>
            <a:r>
              <a:rPr lang="pt-BR" sz="2000" dirty="0"/>
              <a:t> – A Batalha de </a:t>
            </a:r>
            <a:r>
              <a:rPr lang="pt-BR" sz="2000" b="1" dirty="0"/>
              <a:t>Stalingrado</a:t>
            </a:r>
            <a:r>
              <a:rPr lang="pt-BR" sz="2000" dirty="0"/>
              <a:t> (julho)</a:t>
            </a:r>
          </a:p>
          <a:p>
            <a:pPr marL="0" indent="0">
              <a:buNone/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1943</a:t>
            </a:r>
            <a:r>
              <a:rPr lang="pt-BR" sz="2000" dirty="0"/>
              <a:t> -  </a:t>
            </a:r>
            <a:r>
              <a:rPr lang="pt-BR" sz="2000" b="1" dirty="0"/>
              <a:t>Fim </a:t>
            </a:r>
            <a:r>
              <a:rPr lang="pt-BR" sz="2000" dirty="0"/>
              <a:t>da Batalha de </a:t>
            </a:r>
            <a:r>
              <a:rPr lang="pt-BR" sz="2000" b="1" dirty="0"/>
              <a:t>Stalingrado</a:t>
            </a:r>
            <a:r>
              <a:rPr lang="pt-BR" sz="2000" dirty="0"/>
              <a:t> (fevereiro)</a:t>
            </a:r>
          </a:p>
          <a:p>
            <a:pPr marL="0" indent="0">
              <a:buNone/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1944 </a:t>
            </a:r>
            <a:r>
              <a:rPr lang="pt-BR" sz="2000" dirty="0"/>
              <a:t>– O </a:t>
            </a:r>
            <a:r>
              <a:rPr lang="pt-BR" sz="2000" b="1" dirty="0"/>
              <a:t>Dia D</a:t>
            </a:r>
            <a:r>
              <a:rPr lang="pt-BR" sz="2000" dirty="0"/>
              <a:t>. Início da libertação da França pelos aliados (Reino Unido, EUA, Canadá e França)</a:t>
            </a:r>
            <a:endParaRPr lang="pt-BR" sz="2000" b="1" dirty="0"/>
          </a:p>
          <a:p>
            <a:pPr marL="0" indent="0">
              <a:buNone/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1944</a:t>
            </a:r>
            <a:r>
              <a:rPr lang="pt-BR" sz="2000" dirty="0"/>
              <a:t> – Os </a:t>
            </a:r>
            <a:r>
              <a:rPr lang="pt-BR" sz="2000" b="1" dirty="0"/>
              <a:t>soviéticos</a:t>
            </a:r>
            <a:r>
              <a:rPr lang="pt-BR" sz="2000" dirty="0"/>
              <a:t> iniciam sua ofensiva final rumo ao cerco de </a:t>
            </a:r>
            <a:r>
              <a:rPr lang="pt-BR" sz="2000" b="1" dirty="0"/>
              <a:t>Berlim</a:t>
            </a:r>
          </a:p>
          <a:p>
            <a:pPr marL="0" indent="0">
              <a:buNone/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1945 – </a:t>
            </a:r>
            <a:r>
              <a:rPr lang="pt-BR" sz="2000" dirty="0"/>
              <a:t>Os Soviéticos chegam à Berlim, seguido dos aliados Inglaterra, França e EUA</a:t>
            </a: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pPr marL="0" indent="0">
              <a:buNone/>
            </a:pPr>
            <a:r>
              <a:rPr lang="pt-BR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1945</a:t>
            </a:r>
            <a:r>
              <a:rPr lang="pt-BR" sz="2000" dirty="0"/>
              <a:t> – Lançamento das bombas de Hiroshima e Nagasaki</a:t>
            </a:r>
          </a:p>
          <a:p>
            <a:endParaRPr lang="pt-BR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89972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!!BGRectangle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!!Line">
            <a:extLst>
              <a:ext uri="{FF2B5EF4-FFF2-40B4-BE49-F238E27FC236}">
                <a16:creationId xmlns:a16="http://schemas.microsoft.com/office/drawing/2014/main" id="{B0161EF8-C8C6-4F2A-9D5C-49BD28A2BDC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6344" y="585216"/>
            <a:ext cx="9144" cy="914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Espaço Reservado para Conteúdo 4" descr="Foto em preto e branco de homem com arma na mão&#10;&#10;Descrição gerada automaticamente">
            <a:extLst>
              <a:ext uri="{FF2B5EF4-FFF2-40B4-BE49-F238E27FC236}">
                <a16:creationId xmlns:a16="http://schemas.microsoft.com/office/drawing/2014/main" id="{B1773C57-10F8-4241-B9E8-B7E8E97BF1D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77" r="11082" b="1"/>
          <a:stretch/>
        </p:blipFill>
        <p:spPr>
          <a:xfrm>
            <a:off x="835153" y="2002117"/>
            <a:ext cx="6215794" cy="4171569"/>
          </a:xfrm>
          <a:prstGeom prst="rect">
            <a:avLst/>
          </a:prstGeom>
        </p:spPr>
      </p:pic>
      <p:sp>
        <p:nvSpPr>
          <p:cNvPr id="9" name="Content Placeholder 8">
            <a:extLst>
              <a:ext uri="{FF2B5EF4-FFF2-40B4-BE49-F238E27FC236}">
                <a16:creationId xmlns:a16="http://schemas.microsoft.com/office/drawing/2014/main" id="{3BDC20F6-BCD1-4C5D-A16E-572D3E352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33314" y="1999578"/>
            <a:ext cx="3823525" cy="4171568"/>
          </a:xfrm>
        </p:spPr>
        <p:txBody>
          <a:bodyPr anchor="ctr">
            <a:normAutofit/>
          </a:bodyPr>
          <a:lstStyle/>
          <a:p>
            <a:r>
              <a:rPr lang="en-US" sz="2000" dirty="0"/>
              <a:t>Hitler e a </a:t>
            </a:r>
            <a:r>
              <a:rPr lang="en-US" sz="2000" dirty="0" err="1"/>
              <a:t>tentativa</a:t>
            </a:r>
            <a:r>
              <a:rPr lang="en-US" sz="2000" dirty="0"/>
              <a:t> de </a:t>
            </a:r>
            <a:r>
              <a:rPr lang="en-US" sz="2000" dirty="0" err="1"/>
              <a:t>construção</a:t>
            </a:r>
            <a:r>
              <a:rPr lang="en-US" sz="2000" dirty="0"/>
              <a:t> do </a:t>
            </a:r>
            <a:r>
              <a:rPr lang="en-US" sz="2000" dirty="0" err="1"/>
              <a:t>Império</a:t>
            </a:r>
            <a:r>
              <a:rPr lang="en-US" sz="2000" dirty="0"/>
              <a:t> de 1.000 </a:t>
            </a:r>
            <a:r>
              <a:rPr lang="en-US" sz="2000" dirty="0" err="1"/>
              <a:t>anos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29713548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103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01B49742-34A1-8B99-69EF-2D8FC6E111A3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84" b="27673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10839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5" name="Rectangle 2054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50D5398C-A13F-D5EA-63B4-A11878395584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868" r="-4" b="15402"/>
          <a:stretch/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65209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20">
            <a:extLst>
              <a:ext uri="{FF2B5EF4-FFF2-40B4-BE49-F238E27FC236}">
                <a16:creationId xmlns:a16="http://schemas.microsoft.com/office/drawing/2014/main" id="{32BC26D8-82FB-445E-AA49-62A77D7C1E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D6C5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B44330D-EA18-4254-AA95-EB49948539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D72EA56-D164-4533-BF95-E105937CE9BF}"/>
              </a:ext>
            </a:extLst>
          </p:cNvPr>
          <p:cNvSpPr txBox="1"/>
          <p:nvPr/>
        </p:nvSpPr>
        <p:spPr>
          <a:xfrm>
            <a:off x="787791" y="874642"/>
            <a:ext cx="3766741" cy="52629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000" b="1" dirty="0"/>
              <a:t>A Guerra na Europa</a:t>
            </a:r>
          </a:p>
          <a:p>
            <a:pPr algn="ctr"/>
            <a:endParaRPr lang="pt-BR" b="1" dirty="0"/>
          </a:p>
          <a:p>
            <a:r>
              <a:rPr lang="pt-BR" sz="2000" dirty="0"/>
              <a:t>De 1936 a 1939, a Alemanha anexa os Sudetos, a Renânia e aos poucos vai desrespeitando o </a:t>
            </a:r>
            <a:r>
              <a:rPr lang="pt-BR" sz="2000" b="1" dirty="0"/>
              <a:t>Tratado de Versalhes.</a:t>
            </a:r>
          </a:p>
          <a:p>
            <a:endParaRPr lang="pt-BR" sz="2000" b="1" dirty="0"/>
          </a:p>
          <a:p>
            <a:r>
              <a:rPr lang="pt-BR" sz="2000" b="1" dirty="0"/>
              <a:t>França e Inglaterra </a:t>
            </a:r>
            <a:r>
              <a:rPr lang="pt-BR" sz="2000" dirty="0"/>
              <a:t>tentam conter o expansionismos Alemão por via diplomática, porém não obtiveram sucesso</a:t>
            </a:r>
          </a:p>
          <a:p>
            <a:endParaRPr lang="pt-BR" sz="2000" b="1" dirty="0"/>
          </a:p>
          <a:p>
            <a:r>
              <a:rPr lang="pt-BR" sz="2000" b="1" dirty="0"/>
              <a:t>Hitler </a:t>
            </a:r>
            <a:r>
              <a:rPr lang="pt-BR" sz="2000" dirty="0"/>
              <a:t>invade os territórios da Renânia desmilitarizada e posteriormente os Sudetos e a Checoslováquia, além de se unir à Áustria.</a:t>
            </a:r>
          </a:p>
        </p:txBody>
      </p:sp>
      <p:pic>
        <p:nvPicPr>
          <p:cNvPr id="3" name="Imagem 2" descr="Mapa&#10;&#10;Descrição gerada automaticamente">
            <a:extLst>
              <a:ext uri="{FF2B5EF4-FFF2-40B4-BE49-F238E27FC236}">
                <a16:creationId xmlns:a16="http://schemas.microsoft.com/office/drawing/2014/main" id="{3B5C4EB7-ECBE-4521-9E61-27409A5D72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544" y="837818"/>
            <a:ext cx="6683444" cy="5012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1879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886</TotalTime>
  <Words>1001</Words>
  <Application>Microsoft Office PowerPoint</Application>
  <PresentationFormat>Widescreen</PresentationFormat>
  <Paragraphs>87</Paragraphs>
  <Slides>31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6" baseType="lpstr">
      <vt:lpstr>Arial</vt:lpstr>
      <vt:lpstr>Calibri</vt:lpstr>
      <vt:lpstr>Calibri Light</vt:lpstr>
      <vt:lpstr>Roboto</vt:lpstr>
      <vt:lpstr>Tema do Office</vt:lpstr>
      <vt:lpstr>A Segunda Guerra Mundial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Sugestões de acessos: https://aventurasnahistoria.uol.com.br/noticias/reportagem/o-homem-que-nunca-se-arrependeu-paul-tibbets-o-piloto-que-bombardeou-hiroshima.phtml  https://www.nexojornal.com.br/expresso/2018/04/13/O-que-aconteceria-se-uma-bomba-nuclear-ca%C3%ADsse-na-sua-cidade  Simulador de catástrofes https://outrider.org/  Hiroshima e Nagasaki – Sombras Eternas https://www.youtube.com/watch?v=ZE2-6yYjmFI As assustadoras sombras da bomba nuclear no Japão https://www.youtube.com/watch?v=Q7VKQcjZM8I Nostalgia animado – Os efeitos da bomba https://www.youtube.com/watch?v=rq3zOuEI-eE A bomba mais potente já testada https://www.youtube.com/watch?v=_ZUxyHYvXmQ  </vt:lpstr>
      <vt:lpstr>Apresentação do PowerPoint</vt:lpstr>
      <vt:lpstr>Apresentação do PowerPoint</vt:lpstr>
      <vt:lpstr>Apresentação do PowerPoint</vt:lpstr>
      <vt:lpstr>Tribunal de Nuremberg – 1945-46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Segunda Guerra Mundial</dc:title>
  <dc:creator>Danielle Lemos</dc:creator>
  <cp:lastModifiedBy>emerson.bastos@colegiorodin.com.br</cp:lastModifiedBy>
  <cp:revision>42</cp:revision>
  <dcterms:created xsi:type="dcterms:W3CDTF">2021-06-07T22:33:05Z</dcterms:created>
  <dcterms:modified xsi:type="dcterms:W3CDTF">2023-07-24T01:35:20Z</dcterms:modified>
</cp:coreProperties>
</file>