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7" r:id="rId3"/>
    <p:sldId id="257" r:id="rId4"/>
    <p:sldId id="258" r:id="rId5"/>
    <p:sldId id="266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57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16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5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49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95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40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0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80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2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3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85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40F946-FA9D-4433-A16B-EFD039A5B3E2}" type="datetimeFigureOut">
              <a:rPr lang="pt-BR" smtClean="0"/>
              <a:t>22/01/2023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EA416CC-063D-49A1-9C97-A4872D9F81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86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legin/fed/consti/1824-1899/constituicao-35081-24-fevereiro-1891-532699-publicacaooriginal-15017-pl.html" TargetMode="External"/><Relationship Id="rId2" Type="http://schemas.openxmlformats.org/officeDocument/2006/relationships/hyperlink" Target="http://www.politize.com.br/constituicao-de-182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litize.com.br/alfabetizacao-no-brasil-desafios-criancas-adulto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venturasnahistoria.uol.com.br/noticias/almanaque/benedito-calixto-quadro-proclamacao-da-republica.p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0c60ig3kDI" TargetMode="External"/><Relationship Id="rId2" Type="http://schemas.openxmlformats.org/officeDocument/2006/relationships/hyperlink" Target="https://istoe.com.br/herdeiro-de-d-pedro-ii-busca-casamento-com-princesa-para-manter-a-dinast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1MDkswFQl4" TargetMode="External"/><Relationship Id="rId4" Type="http://schemas.openxmlformats.org/officeDocument/2006/relationships/hyperlink" Target="https://www.youtube.com/watch?v=aDvnTJLFH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OWVc3zpc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SQkZ8jzeM" TargetMode="External"/><Relationship Id="rId2" Type="http://schemas.openxmlformats.org/officeDocument/2006/relationships/hyperlink" Target="https://www.youtube.com/watch?v=T2gMKpADSQ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ja.abril.com.br/brasil/diario-inedito-narra-a-viagem-de-dom-pedro-ii-ao-exili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433" y="5350933"/>
            <a:ext cx="2946401" cy="84666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pt-BR" dirty="0">
                <a:solidFill>
                  <a:schemeClr val="tx1"/>
                </a:solidFill>
              </a:rPr>
              <a:t>O povo assistiu “</a:t>
            </a:r>
            <a:r>
              <a:rPr lang="pt-BR" dirty="0" err="1">
                <a:solidFill>
                  <a:schemeClr val="tx1"/>
                </a:solidFill>
              </a:rPr>
              <a:t>bestialiazado</a:t>
            </a:r>
            <a:r>
              <a:rPr lang="pt-BR" dirty="0">
                <a:solidFill>
                  <a:schemeClr val="tx1"/>
                </a:solidFill>
              </a:rPr>
              <a:t>” a proclamação da república.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Aristides Lobo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5" name="Picture 2" descr="https://upload.wikimedia.org/wikipedia/commons/thumb/a/ab/Flag_of_Brazil_%28November_1889%29.svg/220px-Flag_of_Brazil_%28November_1889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63" y="1054482"/>
            <a:ext cx="3564771" cy="23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odamateria.com.br/upload/ba/nd/bandeira_americana_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34" y="3436396"/>
            <a:ext cx="3579367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24010" y="2552438"/>
            <a:ext cx="2967990" cy="176791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Proclamação da República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35440" y="2114550"/>
            <a:ext cx="2967990" cy="2674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Há dois fatos curiosos relacionados ao enterro de D Pedro II.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1° Um livro foi em baixo do seu travesseiro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2° Uma urna com um pouquinho de terra de cada província existente no Brasil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2050" name="Picture 2" descr="https://i.pinimg.com/564x/e3/c8/47/e3c8472f091dd9a5f7c5e59102a412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23" y="863600"/>
            <a:ext cx="408543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4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4851"/>
            <a:ext cx="3528811" cy="5743977"/>
          </a:xfrm>
        </p:spPr>
        <p:txBody>
          <a:bodyPr>
            <a:normAutofit/>
          </a:bodyPr>
          <a:lstStyle/>
          <a:p>
            <a:br>
              <a:rPr lang="pt-BR" sz="2800" dirty="0"/>
            </a:br>
            <a:r>
              <a:rPr lang="pt-BR" sz="2800" dirty="0"/>
              <a:t>Saiba mais: </a:t>
            </a:r>
            <a:r>
              <a:rPr lang="pt-BR" sz="2000" dirty="0"/>
              <a:t>Diferente da </a:t>
            </a:r>
            <a:r>
              <a:rPr lang="pt-BR" sz="2000" dirty="0">
                <a:hlinkClick r:id="rId2"/>
              </a:rPr>
              <a:t>Constituição de 1824</a:t>
            </a:r>
            <a:r>
              <a:rPr lang="pt-BR" sz="2000" dirty="0"/>
              <a:t> (Brasil Império), em que o </a:t>
            </a:r>
            <a:r>
              <a:rPr lang="pt-BR" sz="2000" b="1" dirty="0"/>
              <a:t>voto era baseado em renda</a:t>
            </a:r>
            <a:r>
              <a:rPr lang="pt-BR" sz="2000" dirty="0"/>
              <a:t> (na prática, só os ricos podiam votar), a </a:t>
            </a:r>
            <a:r>
              <a:rPr lang="pt-BR" sz="2000" dirty="0">
                <a:hlinkClick r:id="rId3"/>
              </a:rPr>
              <a:t>Constituição de 1891</a:t>
            </a:r>
            <a:r>
              <a:rPr lang="pt-BR" sz="2000" dirty="0"/>
              <a:t> (Brasil República) estabelece o </a:t>
            </a:r>
            <a:r>
              <a:rPr lang="pt-BR" sz="2000" b="1" dirty="0"/>
              <a:t>voto universal masculino</a:t>
            </a:r>
            <a:r>
              <a:rPr lang="pt-BR" sz="2000" dirty="0"/>
              <a:t>, mas deixando de fora: mulheres, </a:t>
            </a:r>
            <a:r>
              <a:rPr lang="pt-BR" sz="2000" dirty="0">
                <a:hlinkClick r:id="rId4"/>
              </a:rPr>
              <a:t>analfabetos</a:t>
            </a:r>
            <a:r>
              <a:rPr lang="pt-BR" sz="2000" dirty="0"/>
              <a:t> (maioria da população daquela época), menores de 21 anos, entre outros. Percebeu alguma contradição? Isso mesmo: representatividade! Ou melhor, a falta dela.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conceito de </a:t>
            </a:r>
            <a:r>
              <a:rPr lang="pt-BR" dirty="0">
                <a:solidFill>
                  <a:srgbClr val="FF0000"/>
                </a:solidFill>
              </a:rPr>
              <a:t>república</a:t>
            </a:r>
            <a:r>
              <a:rPr lang="pt-BR" dirty="0"/>
              <a:t>: A palavra vem do latim res publica, que significa (coisa pública) ou seja aquilo que é de todos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No Brasil, a república ficou conhecida e adquiriu o termo de </a:t>
            </a:r>
            <a:r>
              <a:rPr lang="pt-BR" dirty="0">
                <a:solidFill>
                  <a:srgbClr val="FF0000"/>
                </a:solidFill>
              </a:rPr>
              <a:t>República Oligárquica</a:t>
            </a:r>
            <a:r>
              <a:rPr lang="pt-BR" dirty="0"/>
              <a:t>. Oligarquia vem do grego (governo/ poder  de poucos), ou seja analisando o termo república oligárquica podemos dizer que foi...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“Uma coisa pública em poder de poucos” </a:t>
            </a:r>
          </a:p>
        </p:txBody>
      </p:sp>
    </p:spTree>
    <p:extLst>
      <p:ext uri="{BB962C8B-B14F-4D97-AF65-F5344CB8AC3E}">
        <p14:creationId xmlns:p14="http://schemas.microsoft.com/office/powerpoint/2010/main" val="251524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NQ - Notícia Quente - Jornalismo com Credibilida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0305"/>
            <a:ext cx="9458244" cy="59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6259132"/>
            <a:ext cx="947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Marechal Deodoro da Fonseca e Floriano Peixoto (1° presidente e vice-presidente do Brasil)</a:t>
            </a:r>
          </a:p>
        </p:txBody>
      </p:sp>
    </p:spTree>
    <p:extLst>
      <p:ext uri="{BB962C8B-B14F-4D97-AF65-F5344CB8AC3E}">
        <p14:creationId xmlns:p14="http://schemas.microsoft.com/office/powerpoint/2010/main" val="251027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0C12-9AD4-8F86-9AA1-B8A4AC81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pPr algn="ctr"/>
            <a:r>
              <a:rPr lang="pt-BR" sz="2400" dirty="0"/>
              <a:t>A Proclamação da República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177E0DC-367D-36AD-0386-335319E8F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Quadro de </a:t>
            </a:r>
            <a:r>
              <a:rPr lang="en-US" sz="1600" dirty="0" err="1">
                <a:solidFill>
                  <a:schemeClr val="bg1"/>
                </a:solidFill>
              </a:rPr>
              <a:t>Benedito</a:t>
            </a:r>
            <a:r>
              <a:rPr lang="en-US" sz="1600">
                <a:solidFill>
                  <a:schemeClr val="bg1"/>
                </a:solidFill>
              </a:rPr>
              <a:t> Calixto</a:t>
            </a:r>
          </a:p>
          <a:p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Saiba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em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  <a:hlinkClick r:id="rId2"/>
              </a:rPr>
              <a:t>https://aventurasnahistoria.uol.com.br/noticias/almanaque/benedito-calixto-quadro-proclamacao-da-republica.phtml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525CA5-5980-8753-4847-45A223AB9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6" b="2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6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n.gov.br/sites/default/files/imagens/curiosidade/historia-15-novembro-1889-proclamacao-republica/destaque-3097-historia-15-novembro-1889-proclamaca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1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0133337" y="1851378"/>
            <a:ext cx="1825198" cy="215727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133337" y="2254325"/>
            <a:ext cx="1825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Documento histórico contido na Biblioteca Nacional.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  <a:p>
            <a:pPr algn="ctr"/>
            <a:r>
              <a:rPr lang="pt-BR" b="1" dirty="0"/>
              <a:t>Ler a matéria completa no endereço abaixo:</a:t>
            </a:r>
            <a:br>
              <a:rPr lang="pt-BR" b="1" dirty="0"/>
            </a:br>
            <a:br>
              <a:rPr lang="pt-BR" b="1" dirty="0"/>
            </a:b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https://www.bn.gov.br/en/node/2359</a:t>
            </a:r>
          </a:p>
        </p:txBody>
      </p:sp>
    </p:spTree>
    <p:extLst>
      <p:ext uri="{BB962C8B-B14F-4D97-AF65-F5344CB8AC3E}">
        <p14:creationId xmlns:p14="http://schemas.microsoft.com/office/powerpoint/2010/main" val="7461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26706" y="1612381"/>
            <a:ext cx="7219862" cy="3273777"/>
          </a:xfrm>
        </p:spPr>
        <p:txBody>
          <a:bodyPr>
            <a:noAutofit/>
          </a:bodyPr>
          <a:lstStyle/>
          <a:p>
            <a:pPr algn="ctr"/>
            <a:r>
              <a:rPr lang="pt-BR" sz="2400" dirty="0"/>
              <a:t>A proclamação da república, ou golpe civil militar?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Associação entre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>
                <a:solidFill>
                  <a:schemeClr val="tx1"/>
                </a:solidFill>
              </a:rPr>
              <a:t>Militares + Elite paulista</a:t>
            </a:r>
            <a:r>
              <a:rPr lang="pt-BR" sz="2400" dirty="0"/>
              <a:t> </a:t>
            </a:r>
          </a:p>
          <a:p>
            <a:pPr marL="0" indent="0" algn="ctr">
              <a:buNone/>
            </a:pPr>
            <a:r>
              <a:rPr lang="pt-BR" sz="2400" dirty="0" err="1"/>
              <a:t>vs</a:t>
            </a: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    monarquia/ família real </a:t>
            </a:r>
            <a:br>
              <a:rPr lang="pt-BR" sz="2400" dirty="0"/>
            </a:br>
            <a:br>
              <a:rPr lang="pt-BR" sz="2400" dirty="0"/>
            </a:b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Os remanescentes da monarquia.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206" y="4301383"/>
            <a:ext cx="33251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Dom Bertrand de Orleans e Bragança. Bisneto da princesa Izabel</a:t>
            </a:r>
            <a:br>
              <a:rPr lang="pt-BR" sz="1400" dirty="0"/>
            </a:br>
            <a:r>
              <a:rPr lang="pt-BR" sz="1400" dirty="0"/>
              <a:t>Saiba mais em:</a:t>
            </a:r>
            <a:r>
              <a:rPr lang="pt-BR" sz="1400" dirty="0">
                <a:solidFill>
                  <a:srgbClr val="FF0000"/>
                </a:solidFill>
              </a:rPr>
              <a:t> https://www.monarquia.org.br/dombertrand.html </a:t>
            </a:r>
          </a:p>
        </p:txBody>
      </p:sp>
      <p:pic>
        <p:nvPicPr>
          <p:cNvPr id="3078" name="Picture 6" descr="Casa Imperial do Bras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8" y="1388318"/>
            <a:ext cx="2067101" cy="27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5507082" y="2421795"/>
            <a:ext cx="4459110" cy="17199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268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7563D-226F-4EF5-A4A6-7CF9FB08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Sugestões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CF09B-A068-450A-97B7-91396F4B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https://istoe.com.br/herdeiro-de-d-pedro-ii-busca-casamento-com-princesa-para-manter-a-dinastia/</a:t>
            </a:r>
            <a:endParaRPr lang="pt-BR" dirty="0"/>
          </a:p>
          <a:p>
            <a:br>
              <a:rPr lang="pt-BR" dirty="0"/>
            </a:br>
            <a:r>
              <a:rPr lang="pt-BR" dirty="0"/>
              <a:t>Visita  à casa do príncipe herdeiro em Paraty</a:t>
            </a:r>
            <a:br>
              <a:rPr lang="pt-BR" dirty="0"/>
            </a:br>
            <a:r>
              <a:rPr lang="pt-BR" dirty="0">
                <a:hlinkClick r:id="rId3"/>
              </a:rPr>
              <a:t>https://www.youtube.com/watch?v=30c60ig3kDI</a:t>
            </a:r>
            <a:endParaRPr lang="pt-BR" dirty="0"/>
          </a:p>
          <a:p>
            <a:br>
              <a:rPr lang="pt-BR" dirty="0"/>
            </a:br>
            <a:r>
              <a:rPr lang="pt-BR" dirty="0"/>
              <a:t>Visita ao Palácio Imperial de Petrópolis</a:t>
            </a:r>
            <a:br>
              <a:rPr lang="pt-BR" dirty="0"/>
            </a:br>
            <a:r>
              <a:rPr lang="pt-BR" dirty="0">
                <a:hlinkClick r:id="rId4"/>
              </a:rPr>
              <a:t>https://www.youtube.com/watch?v=aDvnTJLFHas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Entrevista de Dom Bertrand (27 min.)</a:t>
            </a:r>
            <a:br>
              <a:rPr lang="pt-BR" dirty="0"/>
            </a:br>
            <a:r>
              <a:rPr lang="pt-BR" dirty="0">
                <a:hlinkClick r:id="rId5"/>
              </a:rPr>
              <a:t>https://www.youtube.com/watch?v=Q1MDkswFQl4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3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pública x Monarquia — Tribunal de Justiça do Distrito Federal e dos  Territóri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69" y="740303"/>
            <a:ext cx="5366986" cy="53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740304"/>
            <a:ext cx="34431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antropólogo e professor  Roberto </a:t>
            </a:r>
            <a:r>
              <a:rPr lang="pt-BR" dirty="0" err="1"/>
              <a:t>DaMatta</a:t>
            </a:r>
            <a:r>
              <a:rPr lang="pt-BR" dirty="0"/>
              <a:t>, analisa o processo de transição da monarquia para a república no Brasil e afirma que ainda há vestígios do período monárquico marcando a sociedade brasileira.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Por exemplo: O Palácio do Planalto, o Palácio da Alvorada, carros oficiais, vários assessores para parlamentares, enfim</a:t>
            </a:r>
            <a:br>
              <a:rPr lang="pt-BR" dirty="0"/>
            </a:br>
            <a:br>
              <a:rPr lang="pt-BR" dirty="0"/>
            </a:br>
            <a:r>
              <a:rPr lang="pt-BR" dirty="0"/>
              <a:t>Saiba mais em: </a:t>
            </a:r>
            <a:r>
              <a:rPr lang="pt-BR" dirty="0">
                <a:hlinkClick r:id="rId3"/>
              </a:rPr>
              <a:t>https://www.youtube.com/watch?v=-EOWVc3zpcM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20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4204781" cy="4601183"/>
          </a:xfrm>
        </p:spPr>
        <p:txBody>
          <a:bodyPr/>
          <a:lstStyle/>
          <a:p>
            <a:r>
              <a:rPr lang="pt-BR" dirty="0"/>
              <a:t>A  Monarquia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Estado confessional Católico</a:t>
            </a:r>
            <a:br>
              <a:rPr lang="pt-BR" dirty="0"/>
            </a:br>
            <a:r>
              <a:rPr lang="pt-BR" dirty="0"/>
              <a:t>Voto censitário</a:t>
            </a:r>
            <a:br>
              <a:rPr lang="pt-BR" dirty="0"/>
            </a:br>
            <a:r>
              <a:rPr lang="pt-BR" dirty="0"/>
              <a:t>Poder Moderador4° Poder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13693" y="604380"/>
            <a:ext cx="7315200" cy="5120640"/>
          </a:xfrm>
        </p:spPr>
        <p:txBody>
          <a:bodyPr/>
          <a:lstStyle/>
          <a:p>
            <a:r>
              <a:rPr lang="pt-BR" dirty="0"/>
              <a:t>A República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Estado Laico</a:t>
            </a:r>
            <a:br>
              <a:rPr lang="pt-BR" dirty="0"/>
            </a:br>
            <a:r>
              <a:rPr lang="pt-BR" dirty="0"/>
              <a:t>* Voto censitário</a:t>
            </a:r>
            <a:br>
              <a:rPr lang="pt-BR" dirty="0"/>
            </a:br>
            <a:r>
              <a:rPr lang="pt-BR" dirty="0"/>
              <a:t>Tripartição de poderes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29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Sugestões de vídeos: 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TV Senado</a:t>
            </a:r>
            <a:br>
              <a:rPr lang="pt-BR" b="1" dirty="0"/>
            </a:br>
            <a:r>
              <a:rPr lang="pt-BR" dirty="0">
                <a:hlinkClick r:id="rId2"/>
              </a:rPr>
              <a:t>https://www.youtube.com/watch?v=T2gMKpADSQU</a:t>
            </a:r>
            <a:br>
              <a:rPr lang="pt-BR" dirty="0"/>
            </a:br>
            <a:br>
              <a:rPr lang="pt-BR" dirty="0"/>
            </a:br>
            <a:r>
              <a:rPr lang="pt-BR" b="1" dirty="0" err="1"/>
              <a:t>Nerdologia</a:t>
            </a:r>
            <a:br>
              <a:rPr lang="pt-BR" b="1" dirty="0"/>
            </a:br>
            <a:r>
              <a:rPr lang="pt-BR" dirty="0">
                <a:hlinkClick r:id="rId3"/>
              </a:rPr>
              <a:t>https://www.youtube.com/watch?v=4xSQkZ8jzeM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Diário  de Viagem</a:t>
            </a:r>
            <a:br>
              <a:rPr lang="pt-BR" b="1" dirty="0"/>
            </a:br>
            <a:r>
              <a:rPr lang="pt-BR" dirty="0">
                <a:hlinkClick r:id="rId4"/>
              </a:rPr>
              <a:t>https://veja.abril.com.br/brasil/diario-inedito-narra-a-viagem-de-dom-pedro-ii-ao-exilio/</a:t>
            </a:r>
            <a:endParaRPr lang="pt-BR" dirty="0"/>
          </a:p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9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391803" cy="4860911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Com a proclamação da república, Dom Pedro II e sua família partem para o exílio na França (Paris)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O imperador recusa-se a receber pensão vitalícia que o governo republicano ofereceu. Ele teria dito, “se não me querem por aqui, eu vou embora”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O Imperador faleceu de complicações por uma pneumonia em 1891</a:t>
            </a:r>
          </a:p>
        </p:txBody>
      </p:sp>
      <p:pic>
        <p:nvPicPr>
          <p:cNvPr id="1026" name="Picture 2" descr="Ficheiro:Isabel e Pedro II 1870.jpg – Wikipédia, a enciclopédia liv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863600"/>
            <a:ext cx="3518310" cy="48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59887" y="5756856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Princesa Isabel e Dom Pedro II</a:t>
            </a:r>
          </a:p>
        </p:txBody>
      </p:sp>
    </p:spTree>
    <p:extLst>
      <p:ext uri="{BB962C8B-B14F-4D97-AF65-F5344CB8AC3E}">
        <p14:creationId xmlns:p14="http://schemas.microsoft.com/office/powerpoint/2010/main" val="225168914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1041</TotalTime>
  <Words>687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Corbel</vt:lpstr>
      <vt:lpstr>Wingdings 2</vt:lpstr>
      <vt:lpstr>Quadro</vt:lpstr>
      <vt:lpstr>A Proclamação da República</vt:lpstr>
      <vt:lpstr>A Proclamação da República</vt:lpstr>
      <vt:lpstr>Apresentação do PowerPoint</vt:lpstr>
      <vt:lpstr>Apresentação do PowerPoint</vt:lpstr>
      <vt:lpstr>Sugestões</vt:lpstr>
      <vt:lpstr>Apresentação do PowerPoint</vt:lpstr>
      <vt:lpstr>A  Monarquia  Estado confessional Católico Voto censitário Poder Moderador4° Poder</vt:lpstr>
      <vt:lpstr>Apresentação do PowerPoint</vt:lpstr>
      <vt:lpstr>Com a proclamação da república, Dom Pedro II e sua família partem para o exílio na França (Paris)  O imperador recusa-se a receber pensão vitalícia que o governo republicano ofereceu. Ele teria dito, “se não me querem por aqui, eu vou embora”   O Imperador faleceu de complicações por uma pneumonia em 1891</vt:lpstr>
      <vt:lpstr>Há dois fatos curiosos relacionados ao enterro de D Pedro II.  1° Um livro foi em baixo do seu travesseiro  2° Uma urna com um pouquinho de terra de cada província existente no Brasil </vt:lpstr>
      <vt:lpstr> Saiba mais: Diferente da Constituição de 1824 (Brasil Império), em que o voto era baseado em renda (na prática, só os ricos podiam votar), a Constituição de 1891 (Brasil República) estabelece o voto universal masculino, mas deixando de fora: mulheres, analfabetos (maioria da população daquela época), menores de 21 anos, entre outros. Percebeu alguma contradição? Isso mesmo: representatividade! Ou melhor, a falta dela.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Proclamação da República</dc:title>
  <dc:creator>Emerson</dc:creator>
  <cp:lastModifiedBy>emerson.bastos@colegiorodin.com.br</cp:lastModifiedBy>
  <cp:revision>31</cp:revision>
  <dcterms:created xsi:type="dcterms:W3CDTF">2021-01-14T01:16:03Z</dcterms:created>
  <dcterms:modified xsi:type="dcterms:W3CDTF">2023-01-23T01:01:22Z</dcterms:modified>
</cp:coreProperties>
</file>