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0" d="100"/>
          <a:sy n="70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qv1mlVrBraU" TargetMode="External"/><Relationship Id="rId3" Type="http://schemas.openxmlformats.org/officeDocument/2006/relationships/hyperlink" Target="https://www.youtube.com/watch?v=AACerqR25mY" TargetMode="External"/><Relationship Id="rId7" Type="http://schemas.openxmlformats.org/officeDocument/2006/relationships/hyperlink" Target="https://www.youtube.com/watch?v=5KGv1IW34IM" TargetMode="External"/><Relationship Id="rId2" Type="http://schemas.openxmlformats.org/officeDocument/2006/relationships/hyperlink" Target="https://www.youtube.com/watch?v=mlwjuJmXE5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dC7nQEKHn8E" TargetMode="External"/><Relationship Id="rId5" Type="http://schemas.openxmlformats.org/officeDocument/2006/relationships/hyperlink" Target="https://www.youtube.com/watch?v=jmpglCCDAGU&amp;list=PLCG86DHec6YHZoOIXH012S0YdeupJS086&amp;index=172" TargetMode="External"/><Relationship Id="rId4" Type="http://schemas.openxmlformats.org/officeDocument/2006/relationships/hyperlink" Target="https://www.youtube.com/watch?v=1OyJkZhlvYE" TargetMode="External"/><Relationship Id="rId9" Type="http://schemas.openxmlformats.org/officeDocument/2006/relationships/hyperlink" Target="https://www.youtube.com/watch?v=-jKofZ0eLS8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YP9vbXSWek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bc.com/portuguese/brasil-46259929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jvU1b8noC0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M0s8TbjgN3I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Primeira</a:t>
            </a:r>
            <a:r>
              <a:rPr lang="en-US" dirty="0"/>
              <a:t> </a:t>
            </a:r>
            <a:r>
              <a:rPr lang="en-US" dirty="0" err="1"/>
              <a:t>República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1889 - 1930</a:t>
            </a:r>
          </a:p>
        </p:txBody>
      </p:sp>
    </p:spTree>
    <p:extLst>
      <p:ext uri="{BB962C8B-B14F-4D97-AF65-F5344CB8AC3E}">
        <p14:creationId xmlns:p14="http://schemas.microsoft.com/office/powerpoint/2010/main" val="3601082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A6EC888-B85F-410F-B430-06583E94B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485DA84-CB73-4E5E-9864-2460CE2805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49185E-361A-421B-8F2D-11C7FFC686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4B85BAA-C37F-44B4-B427-B4F10EBB41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26240" y="-4668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DC4EE06-D7B4-4FAC-A561-38A1C3802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018D83B-903C-4782-B1BB-A45164A71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2624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785589A-A5AC-409A-B2A2-24D871B4C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867" y="158782"/>
            <a:ext cx="11870265" cy="65378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Diagrama&#10;&#10;Descrição gerada automaticamente">
            <a:extLst>
              <a:ext uri="{FF2B5EF4-FFF2-40B4-BE49-F238E27FC236}">
                <a16:creationId xmlns:a16="http://schemas.microsoft.com/office/drawing/2014/main" id="{56250073-E559-4E5F-9AAE-4F549AE69C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6682" b="4093"/>
          <a:stretch/>
        </p:blipFill>
        <p:spPr>
          <a:xfrm>
            <a:off x="858376" y="480515"/>
            <a:ext cx="10475247" cy="5892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215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C87FD15-CD32-48AA-AF93-67CDEFBE7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Coronelismo</a:t>
            </a:r>
            <a:br>
              <a:rPr lang="pt-BR" dirty="0"/>
            </a:br>
            <a:br>
              <a:rPr lang="pt-BR" dirty="0"/>
            </a:br>
            <a:r>
              <a:rPr lang="pt-BR" dirty="0"/>
              <a:t>O fenômeno do coronelismo se constitui em uma autoridade local, geralmente dono de grande propriedade de terra e que possui capangas, capatazes ou cangaceiros a seus serviços.</a:t>
            </a:r>
            <a:br>
              <a:rPr lang="pt-BR" dirty="0"/>
            </a:br>
            <a:br>
              <a:rPr lang="pt-BR" dirty="0"/>
            </a:br>
            <a:r>
              <a:rPr lang="pt-BR" dirty="0"/>
              <a:t>Na maioria dos casos, havia uma grande rede de corrupção e submissão por parte de todos os agentes sociais; igreja, comerciantes, delegados, todos se sujeitando ao </a:t>
            </a:r>
            <a:r>
              <a:rPr lang="pt-BR" dirty="0">
                <a:solidFill>
                  <a:srgbClr val="FF0000"/>
                </a:solidFill>
              </a:rPr>
              <a:t>poder </a:t>
            </a:r>
            <a:r>
              <a:rPr lang="pt-BR" dirty="0"/>
              <a:t>e autoridade do </a:t>
            </a:r>
            <a:r>
              <a:rPr lang="pt-BR" dirty="0">
                <a:solidFill>
                  <a:srgbClr val="FF0000"/>
                </a:solidFill>
              </a:rPr>
              <a:t>coronel.</a:t>
            </a:r>
            <a:r>
              <a:rPr lang="pt-BR" dirty="0"/>
              <a:t> Este, frequentemente pode lhes prestar serviços, como proteção militar, comida, algum emprego na fazenda, enfim</a:t>
            </a:r>
          </a:p>
        </p:txBody>
      </p:sp>
    </p:spTree>
    <p:extLst>
      <p:ext uri="{BB962C8B-B14F-4D97-AF65-F5344CB8AC3E}">
        <p14:creationId xmlns:p14="http://schemas.microsoft.com/office/powerpoint/2010/main" val="4198257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8FD974F-0B95-449E-BF13-427254B38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Esses coronéis, geralmente estavam de alguma maneira ligados a política através de uma rede muito complexa, que os liga ao governador e o governador ao presidente. Os coronéis faziam pressão sobre os votantes para obterem os votos que necessitavam, por meio corrupto acontecia a obtenção de favores, que pode ser desde “a obtenção de um benefício, inclusive o de eu deixo você vivo”</a:t>
            </a:r>
          </a:p>
          <a:p>
            <a:pPr marL="0" indent="0" algn="r">
              <a:buNone/>
            </a:pPr>
            <a:r>
              <a:rPr lang="pt-BR" dirty="0">
                <a:solidFill>
                  <a:srgbClr val="FF0000"/>
                </a:solidFill>
              </a:rPr>
              <a:t>Ricardo Lessa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9730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610AD1-81CE-48FE-AA33-577DA428E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27651"/>
            <a:ext cx="9919252" cy="5514091"/>
          </a:xfrm>
        </p:spPr>
        <p:txBody>
          <a:bodyPr>
            <a:normAutofit fontScale="70000" lnSpcReduction="20000"/>
          </a:bodyPr>
          <a:lstStyle/>
          <a:p>
            <a:r>
              <a:rPr lang="pt-BR" dirty="0"/>
              <a:t>Sugestões;</a:t>
            </a:r>
            <a:br>
              <a:rPr lang="pt-BR" dirty="0"/>
            </a:br>
            <a:br>
              <a:rPr lang="pt-BR" dirty="0"/>
            </a:br>
            <a:r>
              <a:rPr lang="pt-BR" dirty="0"/>
              <a:t>Filme: O Menino da Porteira</a:t>
            </a:r>
            <a:br>
              <a:rPr lang="pt-BR" dirty="0"/>
            </a:br>
            <a:r>
              <a:rPr lang="pt-BR" dirty="0">
                <a:hlinkClick r:id="rId2"/>
              </a:rPr>
              <a:t>https://www.youtube.com/watch?v=mlwjuJmXE5s</a:t>
            </a:r>
            <a:endParaRPr lang="pt-BR" dirty="0"/>
          </a:p>
          <a:p>
            <a:r>
              <a:rPr lang="pt-BR" dirty="0"/>
              <a:t>Comercial da Novela Velho Chico</a:t>
            </a:r>
            <a:br>
              <a:rPr lang="pt-BR" dirty="0"/>
            </a:br>
            <a:r>
              <a:rPr lang="pt-BR" dirty="0">
                <a:hlinkClick r:id="rId3"/>
              </a:rPr>
              <a:t>https://www.youtube.com/watch?v=AACerqR25mY</a:t>
            </a:r>
            <a:endParaRPr lang="pt-BR" dirty="0"/>
          </a:p>
          <a:p>
            <a:r>
              <a:rPr lang="pt-BR" dirty="0"/>
              <a:t>Comercial – Coronel Jacinto</a:t>
            </a:r>
            <a:br>
              <a:rPr lang="pt-BR" dirty="0"/>
            </a:br>
            <a:r>
              <a:rPr lang="pt-BR" dirty="0">
                <a:hlinkClick r:id="rId4"/>
              </a:rPr>
              <a:t>https://www.youtube.com/watch?v=1OyJkZhlvYE</a:t>
            </a:r>
            <a:endParaRPr lang="pt-BR" dirty="0"/>
          </a:p>
          <a:p>
            <a:r>
              <a:rPr lang="pt-BR" dirty="0"/>
              <a:t>Velho Chico – Capítulo 07</a:t>
            </a:r>
          </a:p>
          <a:p>
            <a:r>
              <a:rPr lang="pt-BR">
                <a:hlinkClick r:id="rId5"/>
              </a:rPr>
              <a:t>https://www.youtube.com/watch?v=jmpglCCDAGU&amp;list=PLCG86DHec6YHZoOIXH012S0YdeupJS086&amp;index=172</a:t>
            </a:r>
            <a:endParaRPr lang="pt-BR"/>
          </a:p>
          <a:p>
            <a:r>
              <a:rPr lang="pt-BR" dirty="0" err="1"/>
              <a:t>Nerdologia</a:t>
            </a:r>
            <a:r>
              <a:rPr lang="pt-BR" dirty="0"/>
              <a:t>: História do Voto no Brasil</a:t>
            </a:r>
            <a:br>
              <a:rPr lang="pt-BR" dirty="0"/>
            </a:br>
            <a:r>
              <a:rPr lang="pt-BR" dirty="0">
                <a:hlinkClick r:id="rId6"/>
              </a:rPr>
              <a:t>https://www.youtube.com/watch?v=dC7nQEKHn8E</a:t>
            </a:r>
            <a:br>
              <a:rPr lang="pt-BR" dirty="0"/>
            </a:br>
            <a:br>
              <a:rPr lang="pt-BR" dirty="0"/>
            </a:br>
            <a:r>
              <a:rPr lang="pt-BR" dirty="0"/>
              <a:t>Coronel Saruê e Capitão  Rosa no paraíso</a:t>
            </a:r>
            <a:br>
              <a:rPr lang="pt-BR" dirty="0"/>
            </a:br>
            <a:r>
              <a:rPr lang="pt-BR" dirty="0">
                <a:hlinkClick r:id="rId7"/>
              </a:rPr>
              <a:t>https://www.youtube.com/watch?v=5KGv1IW34IM</a:t>
            </a:r>
            <a:endParaRPr lang="pt-BR" dirty="0"/>
          </a:p>
          <a:p>
            <a:br>
              <a:rPr lang="pt-BR" dirty="0"/>
            </a:br>
            <a:r>
              <a:rPr lang="pt-BR" dirty="0"/>
              <a:t>Coronel Saruê</a:t>
            </a:r>
            <a:br>
              <a:rPr lang="pt-BR" dirty="0"/>
            </a:br>
            <a:r>
              <a:rPr lang="pt-BR" dirty="0">
                <a:hlinkClick r:id="rId8"/>
              </a:rPr>
              <a:t>https://www.youtube.com/watch?v=qv1mlVrBraU</a:t>
            </a:r>
            <a:br>
              <a:rPr lang="pt-BR" dirty="0"/>
            </a:br>
            <a:endParaRPr lang="pt-BR" dirty="0"/>
          </a:p>
          <a:p>
            <a:r>
              <a:rPr lang="pt-BR" dirty="0"/>
              <a:t>Velho  Chico – Pega de boi</a:t>
            </a:r>
            <a:br>
              <a:rPr lang="pt-BR" dirty="0"/>
            </a:br>
            <a:r>
              <a:rPr lang="pt-BR" dirty="0">
                <a:hlinkClick r:id="rId9"/>
              </a:rPr>
              <a:t>https://www.youtube.com/watch?v=-jKofZ0eLS8</a:t>
            </a:r>
            <a:endParaRPr lang="pt-BR" dirty="0"/>
          </a:p>
          <a:p>
            <a:pPr marL="0" indent="0">
              <a:buNone/>
            </a:pPr>
            <a:br>
              <a:rPr lang="pt-BR" dirty="0"/>
            </a:b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2774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D868099-6145-4BC0-A5EA-74BEF1776B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Pessoas sentadas no chão&#10;&#10;Descrição gerada automaticamente com confiança baixa">
            <a:extLst>
              <a:ext uri="{FF2B5EF4-FFF2-40B4-BE49-F238E27FC236}">
                <a16:creationId xmlns:a16="http://schemas.microsoft.com/office/drawing/2014/main" id="{43B37B00-BA9A-492F-A8F9-B3845AB57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275" y="1065620"/>
            <a:ext cx="6900380" cy="472676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7440038-27AD-4D94-98B9-4C280DD12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3922" y="1330036"/>
            <a:ext cx="3427652" cy="4887884"/>
          </a:xfrm>
        </p:spPr>
        <p:txBody>
          <a:bodyPr>
            <a:normAutofit/>
          </a:bodyPr>
          <a:lstStyle/>
          <a:p>
            <a:r>
              <a:rPr lang="en-US" sz="1600" dirty="0"/>
              <a:t>O </a:t>
            </a:r>
            <a:r>
              <a:rPr lang="en-US" sz="1600" dirty="0" err="1"/>
              <a:t>Brasil</a:t>
            </a:r>
            <a:r>
              <a:rPr lang="en-US" sz="1600" dirty="0"/>
              <a:t> </a:t>
            </a:r>
            <a:r>
              <a:rPr lang="en-US" sz="1600" dirty="0" err="1"/>
              <a:t>republicano</a:t>
            </a:r>
            <a:r>
              <a:rPr lang="en-US" sz="1600" dirty="0"/>
              <a:t> (Boris Fausto)</a:t>
            </a:r>
            <a:br>
              <a:rPr lang="en-US" sz="1600" dirty="0"/>
            </a:br>
            <a:r>
              <a:rPr lang="en-US" sz="1600" dirty="0">
                <a:hlinkClick r:id="rId3"/>
              </a:rPr>
              <a:t>https://www.youtube.com/watch?v=fYP9vbXSWek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 err="1"/>
              <a:t>Dia</a:t>
            </a:r>
            <a:r>
              <a:rPr lang="en-US" sz="1600" dirty="0"/>
              <a:t> da Bandeira </a:t>
            </a:r>
            <a:br>
              <a:rPr lang="en-US" sz="1600" dirty="0"/>
            </a:br>
            <a:r>
              <a:rPr lang="en-US" sz="1600" dirty="0">
                <a:hlinkClick r:id="rId4"/>
              </a:rPr>
              <a:t>https://www.bbc.com/portuguese/brasil-46259929</a:t>
            </a:r>
            <a:br>
              <a:rPr lang="en-US" sz="1600" dirty="0"/>
            </a:br>
            <a:br>
              <a:rPr lang="en-US" sz="1600" dirty="0"/>
            </a:br>
            <a:endParaRPr lang="en-US" sz="1600" dirty="0"/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CC1026F7-DECB-49B4-A565-518BBA4454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4DB2BCC-DE7B-4645-A34F-77064B6B0E27}"/>
              </a:ext>
            </a:extLst>
          </p:cNvPr>
          <p:cNvSpPr txBox="1"/>
          <p:nvPr/>
        </p:nvSpPr>
        <p:spPr>
          <a:xfrm>
            <a:off x="2268185" y="5792380"/>
            <a:ext cx="5248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/>
              <a:t>“A Pátria”, tela de Pedro Bruno</a:t>
            </a:r>
          </a:p>
        </p:txBody>
      </p:sp>
    </p:spTree>
    <p:extLst>
      <p:ext uri="{BB962C8B-B14F-4D97-AF65-F5344CB8AC3E}">
        <p14:creationId xmlns:p14="http://schemas.microsoft.com/office/powerpoint/2010/main" val="1170090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8B556C4-7E49-4C36-845D-FC58F5073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Foto preta e branca de homens posando para foto&#10;&#10;Descrição gerada automaticamente">
            <a:extLst>
              <a:ext uri="{FF2B5EF4-FFF2-40B4-BE49-F238E27FC236}">
                <a16:creationId xmlns:a16="http://schemas.microsoft.com/office/drawing/2014/main" id="{E852CBED-A612-4ED6-A980-4BE34DBC3CE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10000"/>
          <a:stretch/>
        </p:blipFill>
        <p:spPr>
          <a:xfrm>
            <a:off x="-1" y="10"/>
            <a:ext cx="12192001" cy="685799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160F849-65A1-47C9-BC84-BE099A56C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3838" y="2636322"/>
            <a:ext cx="5094515" cy="3231078"/>
          </a:xfrm>
        </p:spPr>
        <p:txBody>
          <a:bodyPr>
            <a:normAutofit lnSpcReduction="10000"/>
          </a:bodyPr>
          <a:lstStyle/>
          <a:p>
            <a:r>
              <a:rPr lang="en-US" sz="2000" dirty="0" err="1"/>
              <a:t>Conhecendo</a:t>
            </a:r>
            <a:r>
              <a:rPr lang="en-US" sz="2000" dirty="0"/>
              <a:t> </a:t>
            </a:r>
            <a:r>
              <a:rPr lang="en-US" sz="2000" dirty="0" err="1"/>
              <a:t>os</a:t>
            </a:r>
            <a:r>
              <a:rPr lang="en-US" sz="2000" dirty="0"/>
              <a:t> </a:t>
            </a:r>
            <a:r>
              <a:rPr lang="en-US" sz="2000" dirty="0" err="1"/>
              <a:t>presidentes</a:t>
            </a:r>
            <a:r>
              <a:rPr lang="en-US" sz="2000" dirty="0"/>
              <a:t>:</a:t>
            </a:r>
            <a:br>
              <a:rPr lang="en-US" sz="2000" dirty="0"/>
            </a:br>
            <a:br>
              <a:rPr lang="en-US" sz="2000" dirty="0"/>
            </a:b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1889 - 1891</a:t>
            </a:r>
            <a:br>
              <a:rPr lang="en-US" sz="2000" dirty="0"/>
            </a:br>
            <a:r>
              <a:rPr lang="en-US" sz="2000" dirty="0" err="1"/>
              <a:t>Deodoro</a:t>
            </a:r>
            <a:r>
              <a:rPr lang="en-US" sz="2000" dirty="0"/>
              <a:t> da Fonseca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>
                <a:hlinkClick r:id="rId3"/>
              </a:rPr>
              <a:t>https://www.youtube.com/watch?v=XjvU1b8noC0</a:t>
            </a:r>
            <a:br>
              <a:rPr lang="en-US" sz="2000" dirty="0"/>
            </a:br>
            <a:br>
              <a:rPr lang="en-US" sz="2000" dirty="0"/>
            </a:b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1891 – 1894</a:t>
            </a:r>
            <a:b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err="1"/>
              <a:t>Floriano</a:t>
            </a:r>
            <a:r>
              <a:rPr lang="en-US" sz="2000" dirty="0"/>
              <a:t> Peixoto</a:t>
            </a:r>
            <a:br>
              <a:rPr lang="en-US" sz="2000" dirty="0"/>
            </a:br>
            <a:r>
              <a:rPr lang="en-US" sz="2000" dirty="0">
                <a:hlinkClick r:id="rId4"/>
              </a:rPr>
              <a:t>https://www.youtube.com/watch?v=M0s8TbjgN3I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7513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D4F8B7C-837A-4C2B-BD49-61656B034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675861"/>
            <a:ext cx="9693965" cy="5191539"/>
          </a:xfrm>
        </p:spPr>
        <p:txBody>
          <a:bodyPr>
            <a:normAutofit lnSpcReduction="10000"/>
          </a:bodyPr>
          <a:lstStyle/>
          <a:p>
            <a:br>
              <a:rPr lang="pt-BR" dirty="0">
                <a:solidFill>
                  <a:srgbClr val="FF0000"/>
                </a:solidFill>
              </a:rPr>
            </a:br>
            <a:r>
              <a:rPr lang="pt-BR" dirty="0">
                <a:solidFill>
                  <a:srgbClr val="FF0000"/>
                </a:solidFill>
              </a:rPr>
              <a:t>Deodoro da Fonseca</a:t>
            </a:r>
            <a:br>
              <a:rPr lang="pt-BR" dirty="0"/>
            </a:br>
            <a:br>
              <a:rPr lang="pt-BR" dirty="0"/>
            </a:br>
            <a:r>
              <a:rPr lang="pt-BR" dirty="0"/>
              <a:t>Deodoro elege como seu ministro da fazenda Rui Barboza, um intelectual e político muito conhecido tanto no Império como na República</a:t>
            </a:r>
            <a:br>
              <a:rPr lang="pt-BR" dirty="0"/>
            </a:br>
            <a:r>
              <a:rPr lang="pt-BR" dirty="0"/>
              <a:t>Rui Barboza autoriza a emissão de papel moeda no país visando o impulso industrial do país, porém a moeda se desvaloriza e a inflação sobe (provocando uma grande crise econômica) conhecida com </a:t>
            </a:r>
            <a:r>
              <a:rPr lang="pt-BR" i="1" dirty="0"/>
              <a:t>Encilhamento</a:t>
            </a:r>
            <a:r>
              <a:rPr lang="pt-BR" dirty="0"/>
              <a:t>  </a:t>
            </a:r>
            <a:br>
              <a:rPr lang="pt-BR" dirty="0"/>
            </a:br>
            <a:br>
              <a:rPr lang="pt-BR" dirty="0"/>
            </a:br>
            <a:r>
              <a:rPr lang="pt-BR" dirty="0"/>
              <a:t>Os republicanos passam a acusá-lo de ser monarquista demais para um presidente da república. Com as críticas ao seu governo aumentando, Deodoro da Fonseca decide fechar o Congresso</a:t>
            </a:r>
            <a:br>
              <a:rPr lang="pt-BR" dirty="0"/>
            </a:br>
            <a:br>
              <a:rPr lang="pt-BR" dirty="0"/>
            </a:br>
            <a:r>
              <a:rPr lang="pt-BR" dirty="0">
                <a:solidFill>
                  <a:srgbClr val="FF0000"/>
                </a:solidFill>
              </a:rPr>
              <a:t>I Revolta da Armada</a:t>
            </a:r>
          </a:p>
          <a:p>
            <a:br>
              <a:rPr lang="pt-BR" dirty="0"/>
            </a:br>
            <a:r>
              <a:rPr lang="pt-BR" dirty="0"/>
              <a:t>Após uma greve de ferroviários, a Marinha ameaça bombardear a  Baía de Guanabara se Deodoro não renunciasse</a:t>
            </a:r>
            <a:br>
              <a:rPr lang="pt-BR" dirty="0"/>
            </a:b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85608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907B5A-346E-45D7-8137-29F41D35F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50574"/>
            <a:ext cx="9508435" cy="608274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br>
              <a:rPr lang="pt-BR" dirty="0">
                <a:solidFill>
                  <a:srgbClr val="FF0000"/>
                </a:solidFill>
              </a:rPr>
            </a:br>
            <a:br>
              <a:rPr lang="pt-BR" dirty="0">
                <a:solidFill>
                  <a:srgbClr val="FF0000"/>
                </a:solidFill>
              </a:rPr>
            </a:br>
            <a:r>
              <a:rPr lang="pt-BR" dirty="0">
                <a:solidFill>
                  <a:srgbClr val="FF0000"/>
                </a:solidFill>
              </a:rPr>
              <a:t> Governo Floriano Peixoto</a:t>
            </a:r>
            <a:br>
              <a:rPr lang="pt-BR" dirty="0">
                <a:solidFill>
                  <a:srgbClr val="FF0000"/>
                </a:solidFill>
              </a:rPr>
            </a:br>
            <a:br>
              <a:rPr lang="pt-BR" dirty="0">
                <a:solidFill>
                  <a:srgbClr val="FF0000"/>
                </a:solidFill>
              </a:rPr>
            </a:br>
            <a:r>
              <a:rPr lang="pt-BR" dirty="0"/>
              <a:t>Demitiu os governadores que declararam apoio a Deodoro, controlou a especulação financeira e tabelou os preços dos alimentos</a:t>
            </a:r>
            <a:br>
              <a:rPr lang="pt-BR" dirty="0"/>
            </a:br>
            <a:br>
              <a:rPr lang="pt-BR" dirty="0"/>
            </a:br>
            <a:r>
              <a:rPr lang="pt-BR" u="sng" dirty="0"/>
              <a:t>Concessões Populares :</a:t>
            </a:r>
            <a:r>
              <a:rPr lang="pt-BR" dirty="0"/>
              <a:t> Construção de casas, suspensão de impostos sobre a carne e a regulamentação dos alugueis</a:t>
            </a:r>
            <a:br>
              <a:rPr lang="pt-BR" dirty="0"/>
            </a:br>
            <a:br>
              <a:rPr lang="pt-BR" dirty="0"/>
            </a:b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903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E04C70-E3C9-4AAB-B5A9-F13488780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1478" y="927652"/>
            <a:ext cx="9581322" cy="4939748"/>
          </a:xfrm>
        </p:spPr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Revolução Federalista</a:t>
            </a:r>
            <a:br>
              <a:rPr lang="pt-BR" dirty="0"/>
            </a:br>
            <a:br>
              <a:rPr lang="pt-BR" dirty="0"/>
            </a:br>
            <a:r>
              <a:rPr lang="pt-BR" dirty="0"/>
              <a:t>Foi uma violenta Guerra Civil que eclodiu no RS. Os Federalistas questionavam a legitimidade do mandato de Floriano Peixoto e do governador do Estado (Júlio de Castilhos)</a:t>
            </a:r>
            <a:br>
              <a:rPr lang="pt-BR" dirty="0"/>
            </a:br>
            <a:br>
              <a:rPr lang="pt-BR" dirty="0"/>
            </a:br>
            <a:r>
              <a:rPr lang="pt-BR" dirty="0">
                <a:solidFill>
                  <a:srgbClr val="FF0000"/>
                </a:solidFill>
              </a:rPr>
              <a:t>Revolta da Armada</a:t>
            </a:r>
            <a:br>
              <a:rPr lang="pt-BR" dirty="0"/>
            </a:br>
            <a:br>
              <a:rPr lang="pt-BR" dirty="0"/>
            </a:br>
            <a:r>
              <a:rPr lang="pt-BR" dirty="0"/>
              <a:t>Influenciada pela Revolução Federalista, a Marinha, sob a liderança de alguns oficiais, passou a questionar a legitimidade do mandato presidencial de Floriano Peixoto</a:t>
            </a:r>
            <a:br>
              <a:rPr lang="pt-BR" dirty="0"/>
            </a:br>
            <a:r>
              <a:rPr lang="pt-BR" dirty="0"/>
              <a:t>No Rio de Janeiro, militares da Marinha passaram a bombardear a capital, obrigando centenas de pessoas a superlotarem os trens rumo ao interior</a:t>
            </a:r>
          </a:p>
        </p:txBody>
      </p:sp>
    </p:spTree>
    <p:extLst>
      <p:ext uri="{BB962C8B-B14F-4D97-AF65-F5344CB8AC3E}">
        <p14:creationId xmlns:p14="http://schemas.microsoft.com/office/powerpoint/2010/main" val="1853551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Homem ao lado de vaso com flores&#10;&#10;Descrição gerada automaticamente com confiança média">
            <a:extLst>
              <a:ext uri="{FF2B5EF4-FFF2-40B4-BE49-F238E27FC236}">
                <a16:creationId xmlns:a16="http://schemas.microsoft.com/office/drawing/2014/main" id="{B8629ACB-6178-4B1B-B3E1-3A974494EF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749287" y="865735"/>
            <a:ext cx="8666922" cy="5765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F6EE771A-95A6-427A-A3DB-CD688D16FC63}"/>
              </a:ext>
            </a:extLst>
          </p:cNvPr>
          <p:cNvSpPr txBox="1"/>
          <p:nvPr/>
        </p:nvSpPr>
        <p:spPr>
          <a:xfrm>
            <a:off x="1749287" y="404070"/>
            <a:ext cx="86006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Coronelismo e o Voto de Cabresto</a:t>
            </a:r>
          </a:p>
        </p:txBody>
      </p:sp>
    </p:spTree>
    <p:extLst>
      <p:ext uri="{BB962C8B-B14F-4D97-AF65-F5344CB8AC3E}">
        <p14:creationId xmlns:p14="http://schemas.microsoft.com/office/powerpoint/2010/main" val="1156500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A36E5935-52C8-4373-9EC2-1B914F786F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83580" y="3526988"/>
            <a:ext cx="5184686" cy="3170991"/>
          </a:xfr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12A012D3-D3AF-4757-91BF-908ABE5E55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2074" y="507682"/>
            <a:ext cx="3930015" cy="2705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843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D868099-6145-4BC0-A5EA-74BEF1776B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Desenho de personagem de desenho animado&#10;&#10;Descrição gerada automaticamente com confiança média">
            <a:extLst>
              <a:ext uri="{FF2B5EF4-FFF2-40B4-BE49-F238E27FC236}">
                <a16:creationId xmlns:a16="http://schemas.microsoft.com/office/drawing/2014/main" id="{BE01CA31-134E-4B78-A895-2599B42973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275" y="1309598"/>
            <a:ext cx="6900380" cy="4238804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C7EA8F9-4763-4D77-A89B-96BBA1785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1423" y="1422400"/>
            <a:ext cx="3053039" cy="4795520"/>
          </a:xfrm>
        </p:spPr>
        <p:txBody>
          <a:bodyPr>
            <a:normAutofit/>
          </a:bodyPr>
          <a:lstStyle/>
          <a:p>
            <a:r>
              <a:rPr lang="en-US" sz="1800" dirty="0"/>
              <a:t>O </a:t>
            </a:r>
            <a:r>
              <a:rPr lang="en-US" sz="1800" dirty="0" err="1"/>
              <a:t>fato</a:t>
            </a:r>
            <a:r>
              <a:rPr lang="en-US" sz="1800" dirty="0"/>
              <a:t> do </a:t>
            </a:r>
            <a:r>
              <a:rPr lang="en-US" sz="1800" dirty="0" err="1"/>
              <a:t>voto</a:t>
            </a:r>
            <a:r>
              <a:rPr lang="en-US" sz="1800" dirty="0"/>
              <a:t> ser </a:t>
            </a:r>
            <a:r>
              <a:rPr lang="en-US" sz="1800" dirty="0" err="1"/>
              <a:t>aberto</a:t>
            </a:r>
            <a:r>
              <a:rPr lang="en-US" sz="1800" dirty="0"/>
              <a:t>, para </a:t>
            </a:r>
            <a:r>
              <a:rPr lang="en-US" sz="1800" dirty="0" err="1"/>
              <a:t>homens</a:t>
            </a:r>
            <a:r>
              <a:rPr lang="en-US" sz="1800" dirty="0"/>
              <a:t> </a:t>
            </a:r>
            <a:r>
              <a:rPr lang="en-US" sz="1800" dirty="0" err="1"/>
              <a:t>acima</a:t>
            </a:r>
            <a:r>
              <a:rPr lang="en-US" sz="1800" dirty="0"/>
              <a:t> de 21 </a:t>
            </a:r>
            <a:r>
              <a:rPr lang="en-US" sz="1800" dirty="0" err="1"/>
              <a:t>anos</a:t>
            </a:r>
            <a:r>
              <a:rPr lang="en-US" sz="1800" dirty="0"/>
              <a:t> e </a:t>
            </a:r>
            <a:r>
              <a:rPr lang="en-US" sz="1800" dirty="0" err="1"/>
              <a:t>alfabetizados</a:t>
            </a:r>
            <a:r>
              <a:rPr lang="en-US" sz="1800" dirty="0"/>
              <a:t> </a:t>
            </a:r>
            <a:r>
              <a:rPr lang="en-US" sz="1800" dirty="0" err="1"/>
              <a:t>fazia</a:t>
            </a:r>
            <a:r>
              <a:rPr lang="en-US" sz="1800" dirty="0"/>
              <a:t> com que o </a:t>
            </a:r>
            <a:r>
              <a:rPr lang="en-US" sz="1800" dirty="0" err="1"/>
              <a:t>controle</a:t>
            </a:r>
            <a:r>
              <a:rPr lang="en-US" sz="1800" dirty="0"/>
              <a:t> do coronel </a:t>
            </a:r>
            <a:r>
              <a:rPr lang="en-US" sz="1800" dirty="0" err="1"/>
              <a:t>sobre</a:t>
            </a:r>
            <a:r>
              <a:rPr lang="en-US" sz="1800" dirty="0"/>
              <a:t> </a:t>
            </a:r>
            <a:r>
              <a:rPr lang="en-US" sz="1800" dirty="0" err="1"/>
              <a:t>os</a:t>
            </a:r>
            <a:r>
              <a:rPr lang="en-US" sz="1800" dirty="0"/>
              <a:t> </a:t>
            </a:r>
            <a:r>
              <a:rPr lang="en-US" sz="1800" dirty="0" err="1"/>
              <a:t>votantes</a:t>
            </a:r>
            <a:r>
              <a:rPr lang="en-US" sz="1800" dirty="0"/>
              <a:t> fosse </a:t>
            </a:r>
            <a:r>
              <a:rPr lang="en-US" sz="1800" dirty="0" err="1"/>
              <a:t>maior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As </a:t>
            </a:r>
            <a:r>
              <a:rPr lang="en-US" sz="1800" dirty="0" err="1"/>
              <a:t>compras</a:t>
            </a:r>
            <a:r>
              <a:rPr lang="en-US" sz="1800" dirty="0"/>
              <a:t> de </a:t>
            </a:r>
            <a:r>
              <a:rPr lang="en-US" sz="1800" dirty="0" err="1"/>
              <a:t>voto</a:t>
            </a:r>
            <a:r>
              <a:rPr lang="en-US" sz="1800" dirty="0"/>
              <a:t>, as </a:t>
            </a:r>
            <a:r>
              <a:rPr lang="en-US" sz="1800" dirty="0" err="1"/>
              <a:t>fraudes</a:t>
            </a:r>
            <a:r>
              <a:rPr lang="en-US" sz="1800" dirty="0"/>
              <a:t> </a:t>
            </a:r>
            <a:r>
              <a:rPr lang="en-US" sz="1800" dirty="0" err="1"/>
              <a:t>eleitorais</a:t>
            </a:r>
            <a:r>
              <a:rPr lang="en-US" sz="1800" dirty="0"/>
              <a:t> e o </a:t>
            </a:r>
            <a:r>
              <a:rPr lang="en-US" sz="1800" dirty="0" err="1"/>
              <a:t>controle</a:t>
            </a:r>
            <a:r>
              <a:rPr lang="en-US" sz="1800" dirty="0"/>
              <a:t> </a:t>
            </a:r>
            <a:r>
              <a:rPr lang="en-US" sz="1800" dirty="0" err="1"/>
              <a:t>sobre</a:t>
            </a:r>
            <a:r>
              <a:rPr lang="en-US" sz="1800" dirty="0"/>
              <a:t> a </a:t>
            </a:r>
            <a:r>
              <a:rPr lang="en-US" sz="1800" dirty="0" err="1"/>
              <a:t>política</a:t>
            </a:r>
            <a:r>
              <a:rPr lang="en-US" sz="1800" dirty="0"/>
              <a:t> </a:t>
            </a:r>
            <a:r>
              <a:rPr lang="en-US" sz="1800" dirty="0" err="1"/>
              <a:t>tornou</a:t>
            </a:r>
            <a:r>
              <a:rPr lang="en-US" sz="1800" dirty="0"/>
              <a:t>-se </a:t>
            </a:r>
            <a:r>
              <a:rPr lang="en-US" sz="1800" dirty="0" err="1"/>
              <a:t>prática</a:t>
            </a:r>
            <a:r>
              <a:rPr lang="en-US" sz="1800" dirty="0"/>
              <a:t> </a:t>
            </a:r>
            <a:r>
              <a:rPr lang="en-US" sz="1800" dirty="0" err="1"/>
              <a:t>constante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1ª República</a:t>
            </a:r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CC1026F7-DECB-49B4-A565-518BBA4454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0496973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Cortar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tf00001241_wac</Template>
  <TotalTime>671</TotalTime>
  <Words>761</Words>
  <Application>Microsoft Office PowerPoint</Application>
  <PresentationFormat>Widescreen</PresentationFormat>
  <Paragraphs>23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Arial Black</vt:lpstr>
      <vt:lpstr>Franklin Gothic Book</vt:lpstr>
      <vt:lpstr>Wingdings</vt:lpstr>
      <vt:lpstr>Cortar</vt:lpstr>
      <vt:lpstr>A Primeira República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Primeira República</dc:title>
  <dc:creator>Danielle Lemos</dc:creator>
  <cp:lastModifiedBy>emerson.bastos@colegiorodin.com.br</cp:lastModifiedBy>
  <cp:revision>20</cp:revision>
  <dcterms:created xsi:type="dcterms:W3CDTF">2021-02-02T22:09:37Z</dcterms:created>
  <dcterms:modified xsi:type="dcterms:W3CDTF">2023-02-16T23:30:00Z</dcterms:modified>
</cp:coreProperties>
</file>