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60" r:id="rId3"/>
    <p:sldId id="273" r:id="rId4"/>
    <p:sldId id="258" r:id="rId5"/>
    <p:sldId id="259" r:id="rId6"/>
    <p:sldId id="271" r:id="rId7"/>
    <p:sldId id="261" r:id="rId8"/>
    <p:sldId id="263" r:id="rId9"/>
    <p:sldId id="264" r:id="rId10"/>
    <p:sldId id="262" r:id="rId11"/>
    <p:sldId id="257" r:id="rId12"/>
    <p:sldId id="265" r:id="rId13"/>
    <p:sldId id="266" r:id="rId14"/>
    <p:sldId id="267" r:id="rId15"/>
    <p:sldId id="268" r:id="rId16"/>
    <p:sldId id="270" r:id="rId17"/>
    <p:sldId id="269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3-03-15T15:34:13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22772 12294 0,'-35'0'359,"17"0"-343,-88-35-1,-70-36 17,87 36-1,54 0 16,0 17-16,35 1 78,0-1-62,0 0-16,0 1 94,0-1-93,-35-70-17,-18 0 17,53 70-32,-18-35 46,-17 53-30,17-53 47,18 18-32,-53-53 0,0-18 0,-17 35 1,34 1-1,1 17 0,35 35 16,0 1 47,-17 17-94,-1-36 31,0-34 0,-35 17 0,18 0 16,0 35-31,35 1 31,-18-1 140,1 18-187,-1-18 0,0 18 16,1-17 15,-1 17 0,0 0 16,1 0-15,-1 0-17,-35 0 16,-35 0 1,35-18-1,18 0 16,17 18-16,0 0 0,1-17 1,17-1-1,-18 18 0,-17-53 0,-18 0 1,18 36 14,17-1-14,18 0-1,-18 18 63,1 0-63,-1 0 0,-35 18 16,53 0-47,-70-1 31,34 1 1,36 0 30,0-1-31,0 1 16,0 0-31,-52 17 31,52 0-16,-36-35 0,19 0 0,-1 0 1,18 18-32,0 17 62,0-17-15,0-1-16,-35 36 1,17 0-1,18-35 0,0 17 0,0 0 1,35-35-1,-17 36 0,-18-19 16,0 1-16,0 17 0,-18-17 1,-17 17-1,17-17 0,1-1 0,17 19 1,0-19 15,0 1-16,17-18 16,-17 18-32,0 17 17,-35-18 514,17 1-530,1 0-16,-54 35 31,-17 0 16,70-36-16,-17 1 1,35-1-1,0 1 16,-17-18-32,-19 35 17,1 1-1,17-19 0,18 1 32,0 0-48,0-1 63,0 1-46,0 0-17,0-1 32,18 1-16,-18-1 1,18-17-32,-18 36 47,17-19-16,-17 19 0,36-1 0,-36 0 1,17 18-1,18-35 0,1 35 0,-36-36 16,0 19-16,0-19 1,0 1-1,0-1 0,0 36 0,-71 89 1,18-19 15,18-70-16,35-35 0,0-1 32,0 1-17,0-1 17,18-17 62,-1 0-63,1 0-46,-18 18 0,18 0-16,-18 17 31,52 0 16,-34-17-16,-18 17 0,0 0 1,0-17 77,0 17-93,0-17 30,0 35-14,0 18-1,18-1 0,17-52 0,-35 17 1,35 36-1,-35-36 0,0-18-31,18 1 47,0 0 31,-18-1 16,17 1-78,36 0 30,-53 52-30,0-17 31,18-53 15,-18 18-30,0-1 218,0 1-235,17-18-15,-17 18 32,0-1 14,0 1 48,0 0-94,18-18 47,0 0-16,-18 17 1,17 1-1,-17 0-16,36-1 17,-19-17-1,19 0 16,-19 18-16,1-18 0,-18 17-31,17-17 32,-17 18-1,18-18 266,0 0-219,-1 0-63,-17 18 48,18-18 15,-18 17-62,18-17 46,-18 18 16,0 0-46,17-18 46</inkml:trace>
  <inkml:trace contextRef="#ctx0" brushRef="#br0" timeOffset="5063.39">22807 12347 0,'0'-35'94,"0"17"-94,18 1 15,-18-54 17,0 18-1,0 36 0,0-1 16,0 0 0,0 1 0,17 17 797,1 0-829,0 0 16,-36 53 173,0 52-204,18-87 0,0 17 15</inkml:trace>
  <inkml:trace contextRef="#ctx0" brushRef="#br0" timeOffset="11933.95">20884 11201 0,'18'0'656,"0"0"-641,-1 0-15,36 0 32,35 0-1,-52 0 0,-1 0 16,-17 0-31,-1 0 31,1 0-47,0 0 31,34 0 0,-16 0 0,-1 0 1,18 17-1,-35 1 0,17-18 16,0 0-16,18 18 32,-18-1-32,18 1 0,0-18 16,-18 0-31,-17 0 15,-18 18 78,0-1-15,0 1-78</inkml:trace>
  <inkml:trace contextRef="#ctx0" brushRef="#br0" timeOffset="14302.46">20779 11571 0,'17'0'265,"1"0"-249,0 0-16,17 0 31,71 0 1,35 0-1,-71 0 0,1 0 0,-18 0 1,-18 0-1,0 0 16,1 0-16,52 0 0,0 0 0,-17 18 1,-19-18-1,-16 0 0,17 0 0,-36 0 16,36 17-15,0-17-1,-18 0 0,-35 18 0,18-18 1,-18 18 108</inkml:trace>
  <inkml:trace contextRef="#ctx0" brushRef="#br0" timeOffset="17472">20426 11889 0,'17'0'234,"19"0"-218,34 0-1,-52 0-15,70 0 47,-70 0-47,52 0 31,1 17 1,-1 1-1,89 0 0,-88-1 0,52-17 1,1 0-1,34 0 16,-69 0-16,16 0 0,-34 0 1,0 0-1,-1 0 0,71-35 0,-88 35 1,-18 0-1,1 0 16,-19-18 15,1 18-46,17-17-1,1 17 17,-1 0-1,-18 0 63</inkml:trace>
  <inkml:trace contextRef="#ctx0" brushRef="#br0" timeOffset="20888.84">20602 12471 0,'18'0'218,"-1"0"-202,1 0 0,53 0 15,35 0 16,-1 0-16,19-18 0,-1-17 1,-52 35-1,-54 0-31,19 0 31,-19 0 0,1 0 16,17 0-16,18-18 1,-17 18-1,-1-18 0,0-17 0,18 18 1,-18 17-1,-17 0 0,35-18 16,-36 18-16,19 0 1,-19 0-1,1-18 0,53 1 0,-19 17 16,-16 0-31,-1 0 31,0 0-16,54 0 0,-54-18 0,0 18 1,-17 0 61,-1-18 17,1 1-95,0-1 1,-1 18 15,1 0 329,-18-18-360,18 18 15</inkml:trace>
  <inkml:trace contextRef="#ctx0" brushRef="#br0" timeOffset="25015.07">22331 12718 0,'0'-18'360,"0"0"-360,35 1 31,-17-71 0,17 35 1,-17 53-1,17-53 0,-17 35 0,17-35 1,-35 35 14,17 18-14,1 0 30,-18-17-15,18-1-31,-1 1 15,1 17 78,-18-18-93,0 0 78,18 18-1,-1-17-61,1 17-17,0-18 17,-1 0-1</inkml:trace>
  <inkml:trace contextRef="#ctx0" brushRef="#br0" timeOffset="29048.37">20937 13229 0,'-17'0'390,"-1"0"-374,0 0-16,1 0 16,-1 0 31,1 0-32,-1 0 1,0 0 15,1 0 0,-1 18 1,-70-1-1,35-17 16,53 18 15,-18-18 32,18 18 15,0-1-46,-17-17-48,-1 0 48,18 18-16,0 0 15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1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7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6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7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7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6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00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9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2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3/15/2023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3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9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oqxXN3DyOI" TargetMode="External"/><Relationship Id="rId2" Type="http://schemas.openxmlformats.org/officeDocument/2006/relationships/hyperlink" Target="https://www.youtube.com/watch?v=s25JGNCSu4M&amp;t=46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_gHq8zNio0" TargetMode="External"/><Relationship Id="rId4" Type="http://schemas.openxmlformats.org/officeDocument/2006/relationships/hyperlink" Target="https://www.youtube.com/watch?v=DTEnnz_Q03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.elpais.com/brasil/2018/11/11/album/1541942101_349984.html" TargetMode="External"/><Relationship Id="rId2" Type="http://schemas.openxmlformats.org/officeDocument/2006/relationships/hyperlink" Target="https://www.youtube.com/watch?v=Daxd_AQkR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asil.elpais.com/brasil/2019/01/11/cultura/1547209310_525215.html" TargetMode="External"/><Relationship Id="rId5" Type="http://schemas.openxmlformats.org/officeDocument/2006/relationships/hyperlink" Target="https://www.youtube.com/watch?v=pNDwkVS3ZuA" TargetMode="External"/><Relationship Id="rId4" Type="http://schemas.openxmlformats.org/officeDocument/2006/relationships/hyperlink" Target="https://www.megacurioso.com.br/ciencia/108200-100-anos-depois-confira-9-campos-de-batalhas-da-primeira-guerra-mundial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rasilescola.uol.com.br/historiag/primeira-guerra.htm" TargetMode="External"/><Relationship Id="rId2" Type="http://schemas.openxmlformats.org/officeDocument/2006/relationships/hyperlink" Target="https://www.natgeo.pt/historia/2017/08/a-maior-explosao-da-historia-ate-a-bomba-atomi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36-UWaho4" TargetMode="External"/><Relationship Id="rId2" Type="http://schemas.openxmlformats.org/officeDocument/2006/relationships/hyperlink" Target="https://www.youtube.com/watch?v=nQeXBGm4pj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q2KBUr2SPE" TargetMode="External"/><Relationship Id="rId5" Type="http://schemas.openxmlformats.org/officeDocument/2006/relationships/hyperlink" Target="https://infograficos.estadao.com.br/especiais/100-anos-primeira-guerra-mundial/" TargetMode="External"/><Relationship Id="rId4" Type="http://schemas.openxmlformats.org/officeDocument/2006/relationships/hyperlink" Target="https://www.bbc.com/portuguese/noticias/2014/08/140801_galeria_campos_de_batalha_primeira_guerra_rb#:~:text=Parte%20do%20campo%20de%20batalha,praticamente%20exterminado%20no%20primeiro%20di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A6512-EAAF-4255-86B3-2C1A17CF34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 Grande Guerra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649DD8-3079-4433-9A63-82249E6A3F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1914 -1918</a:t>
            </a:r>
          </a:p>
        </p:txBody>
      </p:sp>
    </p:spTree>
    <p:extLst>
      <p:ext uri="{BB962C8B-B14F-4D97-AF65-F5344CB8AC3E}">
        <p14:creationId xmlns:p14="http://schemas.microsoft.com/office/powerpoint/2010/main" val="1915027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oto estacionada no quarto&#10;&#10;Descrição gerada automaticamente com confiança baixa">
            <a:extLst>
              <a:ext uri="{FF2B5EF4-FFF2-40B4-BE49-F238E27FC236}">
                <a16:creationId xmlns:a16="http://schemas.microsoft.com/office/drawing/2014/main" id="{7D8D8A64-0C40-4ADA-AB43-A8023A07C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44" y="119063"/>
            <a:ext cx="6851649" cy="5138737"/>
          </a:xfrm>
        </p:spPr>
      </p:pic>
      <p:pic>
        <p:nvPicPr>
          <p:cNvPr id="7" name="Imagem 6" descr="Uma imagem contendo metal, bicicleta, frente, relógio&#10;&#10;Descrição gerada automaticamente">
            <a:extLst>
              <a:ext uri="{FF2B5EF4-FFF2-40B4-BE49-F238E27FC236}">
                <a16:creationId xmlns:a16="http://schemas.microsoft.com/office/drawing/2014/main" id="{EA0C96F3-3DF2-42B8-B70E-E04F026AD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681" y="2886075"/>
            <a:ext cx="48768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AA4FA4-0B44-46DA-9BFA-F6F3D3A1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58957"/>
            <a:ext cx="10058400" cy="4913243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Sugestões de arquivos</a:t>
            </a:r>
            <a:br>
              <a:rPr lang="pt-BR" dirty="0"/>
            </a:br>
            <a:br>
              <a:rPr lang="pt-BR" dirty="0"/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Primeira Guerra Mundial “o fim de uma era”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6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https://www.youtube.com/watch?v=s25JGNCSu4M&amp;t=46s</a:t>
            </a:r>
            <a:br>
              <a:rPr lang="pt-BR" sz="1600" dirty="0">
                <a:solidFill>
                  <a:srgbClr val="C00000"/>
                </a:solidFill>
              </a:rPr>
            </a:br>
            <a:br>
              <a:rPr lang="pt-BR" sz="1600" dirty="0">
                <a:solidFill>
                  <a:srgbClr val="C00000"/>
                </a:solidFill>
              </a:rPr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Imagens da I Guerra Mundial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Parte – 01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600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https://www.youtube.com/watch?v=8oqxXN3DyOI</a:t>
            </a:r>
            <a:br>
              <a:rPr lang="pt-BR" sz="1400" dirty="0">
                <a:solidFill>
                  <a:srgbClr val="C00000"/>
                </a:solidFill>
              </a:rPr>
            </a:br>
            <a:br>
              <a:rPr lang="pt-BR" sz="1400" dirty="0">
                <a:solidFill>
                  <a:srgbClr val="C00000"/>
                </a:solidFill>
              </a:rPr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Parte – 02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6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https://www.youtube.com/watch?v=DTEnnz_Q034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Primeira Guerra Mundial – Hoje no mundo militar</a:t>
            </a:r>
            <a:b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https://www.youtube.com/watch?v=h_gHq8zNio0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353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AC5CA4-DE01-4599-8DA5-A5A0668B5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49357"/>
            <a:ext cx="10058400" cy="55228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século XX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plena 2ª fase da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Revolução industrial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potências europeias dividem fronteiras.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espaço no continente é pequeno para interesses tão grandes.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Grã-Bretanha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Alemanha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França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são concorrentes e disputam colônias, mercados consumidores e matérias-primas  para abastecerem suas grandes indústrias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Nesse momento a hegemonia econômica pertence aos britânicos, porém a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Alemanha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cresce vertiginosamente, e investe muito dinheiro no seu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poderoso exército</a:t>
            </a:r>
          </a:p>
          <a:p>
            <a:endParaRPr lang="pt-B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franceses, há ainda o sentimento de revanchismo e humilhação herdados da Guerra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Franco-Prussiana</a:t>
            </a:r>
          </a:p>
          <a:p>
            <a:endParaRPr lang="pt-B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</a:t>
            </a:r>
            <a:r>
              <a:rPr lang="pt-B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balcãs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há uma instabilidade muito grande.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Conflitos étnicos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religiosos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ocorrem frequentemente, e o interesse de outras nações na região provocam ainda mais abalos </a:t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198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C46E54-3FB9-4E5B-9FB1-04CF3E87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622852"/>
            <a:ext cx="10287265" cy="5549348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A “guerra é total”</a:t>
            </a:r>
            <a:br>
              <a:rPr lang="pt-BR" sz="2800" dirty="0">
                <a:solidFill>
                  <a:srgbClr val="FF0000"/>
                </a:solidFill>
              </a:rPr>
            </a:br>
            <a:br>
              <a:rPr lang="pt-BR" sz="2800" dirty="0">
                <a:solidFill>
                  <a:srgbClr val="FF0000"/>
                </a:solidFill>
              </a:rPr>
            </a:br>
            <a:r>
              <a:rPr lang="pt-BR" sz="3600" b="1" dirty="0"/>
              <a:t>Guerra total</a:t>
            </a:r>
            <a:r>
              <a:rPr lang="pt-BR" sz="3600" dirty="0"/>
              <a:t> é um </a:t>
            </a:r>
            <a:r>
              <a:rPr lang="pt-BR" sz="3600" b="1" dirty="0"/>
              <a:t>conceito</a:t>
            </a:r>
            <a:r>
              <a:rPr lang="pt-BR" sz="3600" dirty="0"/>
              <a:t> dito moderno de um conflito, de alcance ilimitado; no qual as partes beligerantes entram numa fase de mobilização </a:t>
            </a:r>
            <a:r>
              <a:rPr lang="pt-BR" sz="3600" b="1" dirty="0"/>
              <a:t>total</a:t>
            </a:r>
            <a:r>
              <a:rPr lang="pt-BR" sz="3600" dirty="0"/>
              <a:t> de todos os seus recursos— humanos, industriais, agrícolas, militares, naturais e tecnológicos para o esforço de </a:t>
            </a:r>
            <a:r>
              <a:rPr lang="pt-BR" sz="3600" b="1" dirty="0"/>
              <a:t>guerra</a:t>
            </a:r>
            <a:r>
              <a:rPr lang="pt-BR" sz="3600" dirty="0"/>
              <a:t>.</a:t>
            </a:r>
          </a:p>
          <a:p>
            <a:endParaRPr lang="pt-BR" sz="3600" dirty="0">
              <a:solidFill>
                <a:srgbClr val="FF0000"/>
              </a:solidFill>
            </a:endParaRPr>
          </a:p>
          <a:p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Esse conceito foi desenvolvido pelo historiador</a:t>
            </a:r>
            <a:r>
              <a:rPr lang="pt-BR" sz="1800" dirty="0">
                <a:solidFill>
                  <a:srgbClr val="FF0000"/>
                </a:solidFill>
              </a:rPr>
              <a:t> Eric Hobsbawm </a:t>
            </a:r>
            <a:r>
              <a:rPr lang="pt-B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 sua obra </a:t>
            </a:r>
            <a:r>
              <a:rPr lang="pt-BR" sz="1800" dirty="0">
                <a:solidFill>
                  <a:srgbClr val="FF0000"/>
                </a:solidFill>
              </a:rPr>
              <a:t>“Era dos Extremos”</a:t>
            </a:r>
          </a:p>
        </p:txBody>
      </p:sp>
    </p:spTree>
    <p:extLst>
      <p:ext uri="{BB962C8B-B14F-4D97-AF65-F5344CB8AC3E}">
        <p14:creationId xmlns:p14="http://schemas.microsoft.com/office/powerpoint/2010/main" val="242447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60367D-7209-4773-BD0D-C2C93715D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22852"/>
            <a:ext cx="10058400" cy="5936974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Exemplos da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“Guerra total”</a:t>
            </a:r>
          </a:p>
          <a:p>
            <a:pPr marL="0" indent="0">
              <a:buNone/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Adaptação das </a:t>
            </a:r>
            <a:r>
              <a:rPr lang="pt-BR" dirty="0">
                <a:solidFill>
                  <a:srgbClr val="FF0000"/>
                </a:solidFill>
              </a:rPr>
              <a:t>fábricas</a:t>
            </a:r>
            <a:r>
              <a:rPr lang="pt-BR" dirty="0"/>
              <a:t> para a produção bélica </a:t>
            </a:r>
          </a:p>
          <a:p>
            <a:pPr>
              <a:lnSpc>
                <a:spcPct val="150000"/>
              </a:lnSpc>
            </a:pPr>
            <a:r>
              <a:rPr lang="pt-BR" dirty="0"/>
              <a:t>Racionamento na </a:t>
            </a:r>
            <a:r>
              <a:rPr lang="pt-BR" dirty="0">
                <a:solidFill>
                  <a:srgbClr val="FF0000"/>
                </a:solidFill>
              </a:rPr>
              <a:t>alimentação</a:t>
            </a:r>
            <a:r>
              <a:rPr lang="pt-BR" dirty="0"/>
              <a:t> para que os soldados sejam alimentados</a:t>
            </a:r>
          </a:p>
          <a:p>
            <a:pPr>
              <a:lnSpc>
                <a:spcPct val="150000"/>
              </a:lnSpc>
            </a:pPr>
            <a:r>
              <a:rPr lang="pt-BR" dirty="0"/>
              <a:t>Alistamento militar </a:t>
            </a:r>
            <a:r>
              <a:rPr lang="pt-BR" dirty="0">
                <a:solidFill>
                  <a:srgbClr val="FF0000"/>
                </a:solidFill>
              </a:rPr>
              <a:t>obrigatório</a:t>
            </a:r>
            <a:r>
              <a:rPr lang="pt-BR" dirty="0"/>
              <a:t> e em massa</a:t>
            </a:r>
          </a:p>
          <a:p>
            <a:pPr>
              <a:lnSpc>
                <a:spcPct val="150000"/>
              </a:lnSpc>
            </a:pPr>
            <a:r>
              <a:rPr lang="pt-BR" dirty="0"/>
              <a:t>Há </a:t>
            </a:r>
            <a:r>
              <a:rPr lang="pt-BR" dirty="0">
                <a:solidFill>
                  <a:srgbClr val="FF0000"/>
                </a:solidFill>
              </a:rPr>
              <a:t>escassez de alimentos </a:t>
            </a:r>
            <a:r>
              <a:rPr lang="pt-BR" dirty="0"/>
              <a:t>por conta do bloqueio naval imposto pela Inglaterra à Alemanha e seus aliados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</a:rPr>
              <a:t>Censura </a:t>
            </a:r>
            <a:r>
              <a:rPr lang="pt-BR" dirty="0"/>
              <a:t>prévia à imprensa</a:t>
            </a:r>
          </a:p>
          <a:p>
            <a:pPr>
              <a:lnSpc>
                <a:spcPct val="150000"/>
              </a:lnSpc>
            </a:pPr>
            <a:r>
              <a:rPr lang="pt-BR" dirty="0"/>
              <a:t>Na Rússia, está cada vez mais difícil manter as tropas na guerra. Os soldados tem </a:t>
            </a:r>
            <a:r>
              <a:rPr lang="pt-BR" dirty="0">
                <a:solidFill>
                  <a:srgbClr val="FF0000"/>
                </a:solidFill>
              </a:rPr>
              <a:t>escassez de tudo</a:t>
            </a:r>
            <a:r>
              <a:rPr lang="pt-BR" dirty="0"/>
              <a:t>, inclusive de itens básicos como botas para os soldados </a:t>
            </a:r>
          </a:p>
          <a:p>
            <a:pPr marL="0" indent="0">
              <a:buNone/>
            </a:pP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643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A4A4DE-D3F8-4934-AA99-D0050F24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9955961" cy="628551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A Tecnologia a Serviço da Destruição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76B0A7-F141-4943-BADF-D6BB0377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57739"/>
            <a:ext cx="9955961" cy="5208104"/>
          </a:xfrm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Mísseis de longo alcance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Aviões bombardeiros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Lança-chamas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Bombas de gases tóxicos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Tanques de guerra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Metralhadoras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Canhões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Submarinos alemães U-Boot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Encouraçados ingleses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951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5B614F9-95AC-49EF-B35B-1C9320302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3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C9A3F9-9965-49F2-BDA9-58E516D01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3">
              <a:alphaModFix amt="3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D23C82-369F-47E8-8C41-5E7DF6DD5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BB6EB5-7368-4D9C-8A6C-3A796297B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81331A-8A51-4CE6-A07F-F85C85469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02E292A-7703-4F08-8A37-6CDCDD3FE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147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D4B976-24A6-4E7A-81C4-F91039EC9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36104"/>
            <a:ext cx="10058400" cy="553609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Sugestões:</a:t>
            </a:r>
          </a:p>
          <a:p>
            <a:pPr marL="0" indent="0">
              <a:lnSpc>
                <a:spcPct val="120000"/>
              </a:lnSpc>
              <a:buNone/>
            </a:pPr>
            <a:endParaRPr lang="pt-BR" dirty="0"/>
          </a:p>
          <a:p>
            <a:pPr>
              <a:lnSpc>
                <a:spcPct val="120000"/>
              </a:lnSpc>
            </a:pPr>
            <a:r>
              <a:rPr lang="pt-BR" dirty="0"/>
              <a:t>Leitura do livro “Nada de Novo no Front”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/>
              <a:t>Assistir ao vídeo “nada de novo no front” </a:t>
            </a:r>
            <a:r>
              <a:rPr lang="pt-BR" altLang="pt-BR" sz="2000" dirty="0">
                <a:solidFill>
                  <a:srgbClr val="FF0000"/>
                </a:solidFill>
                <a:hlinkClick r:id="rId2"/>
              </a:rPr>
              <a:t>https://www.youtube.com/watch?v=Daxd_AQkRIs</a:t>
            </a:r>
            <a:endParaRPr lang="pt-BR" altLang="pt-BR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pt-BR" dirty="0"/>
              <a:t>As 15 imagens que resumem a Primeira Guerra Mundial</a:t>
            </a:r>
            <a:br>
              <a:rPr lang="pt-BR" dirty="0"/>
            </a:br>
            <a:r>
              <a:rPr lang="pt-BR" sz="1800" b="1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https://brasil.elpais.com/brasil/2018/11/11/album/1541942101_349984.html</a:t>
            </a: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pt-BR" sz="1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pt-BR" dirty="0"/>
              <a:t>Campos de Batalha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https://www.megacurioso.com.br/ciencia/108200-100-anos-depois-confira-9-campos-de-batalhas-da-primeira-guerra-mundial.htm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pt-BR" dirty="0"/>
          </a:p>
          <a:p>
            <a:pPr>
              <a:lnSpc>
                <a:spcPct val="120000"/>
              </a:lnSpc>
            </a:pPr>
            <a:r>
              <a:rPr lang="pt-BR" dirty="0"/>
              <a:t>100 anos do término da primeira guerra - </a:t>
            </a:r>
            <a:r>
              <a:rPr lang="pt-BR" dirty="0" err="1"/>
              <a:t>Nerdologia</a:t>
            </a:r>
            <a:endParaRPr lang="pt-BR" dirty="0"/>
          </a:p>
          <a:p>
            <a:pPr marL="0" indent="0">
              <a:lnSpc>
                <a:spcPct val="120000"/>
              </a:lnSpc>
              <a:buNone/>
            </a:pPr>
            <a:r>
              <a:rPr lang="pt-BR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https://www.youtube.com/watch?v=pNDwkVS3ZuA</a:t>
            </a:r>
            <a:endParaRPr lang="pt-BR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Rosa Luxemburgo</a:t>
            </a: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https://brasil.elpais.com/brasil/2019/01/11/cultura/1547209310_525215.html</a:t>
            </a: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https://super.abril.com.br/blog/contaoutra/como-a-alemanha-ajudou-a-revolucao-russa-a-acontecer/</a:t>
            </a: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Observatório da Imprensa</a:t>
            </a:r>
          </a:p>
          <a:p>
            <a:r>
              <a:rPr lang="pt-BR" dirty="0"/>
              <a:t>https://www.youtube.com/watch?v=iA4GhnGBhvI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0049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462737-D956-4832-A0F4-A6CAD91A9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84094"/>
            <a:ext cx="10023976" cy="5688106"/>
          </a:xfrm>
        </p:spPr>
        <p:txBody>
          <a:bodyPr/>
          <a:lstStyle/>
          <a:p>
            <a:r>
              <a:rPr lang="pt-BR" dirty="0"/>
              <a:t>Sugestões:</a:t>
            </a:r>
            <a:br>
              <a:rPr lang="pt-BR" dirty="0"/>
            </a:br>
            <a:br>
              <a:rPr lang="pt-BR" dirty="0"/>
            </a:br>
            <a:r>
              <a:rPr lang="pt-BR" dirty="0">
                <a:hlinkClick r:id="rId2"/>
              </a:rPr>
              <a:t>https://www.natgeo.pt/historia/2017/08/a-maior-explosao-da-historia-ate-a-bomba-atomica</a:t>
            </a:r>
            <a:endParaRPr lang="pt-BR" dirty="0"/>
          </a:p>
          <a:p>
            <a:endParaRPr lang="pt-BR" dirty="0"/>
          </a:p>
          <a:p>
            <a:r>
              <a:rPr lang="pt-BR">
                <a:hlinkClick r:id="rId3"/>
              </a:rPr>
              <a:t>https://brasilescola.uol.com.br/historiag/primeira-guerra.htm</a:t>
            </a:r>
            <a:endParaRPr lang="pt-BR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1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D71EA9ED-C6EE-4862-B0B7-417EE7DE8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2" y="277324"/>
            <a:ext cx="12078137" cy="6039069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8963D540-967C-AA57-16F7-017B9089D431}"/>
                  </a:ext>
                </a:extLst>
              </p14:cNvPr>
              <p14:cNvContentPartPr/>
              <p14:nvPr/>
            </p14:nvContentPartPr>
            <p14:xfrm>
              <a:off x="7308720" y="3860640"/>
              <a:ext cx="927720" cy="1175400"/>
            </p14:xfrm>
          </p:contentPart>
        </mc:Choice>
        <mc:Fallback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8963D540-967C-AA57-16F7-017B9089D4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9360" y="3851280"/>
                <a:ext cx="946440" cy="11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59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&#10;&#10;Descrição gerada automaticamente">
            <a:extLst>
              <a:ext uri="{FF2B5EF4-FFF2-40B4-BE49-F238E27FC236}">
                <a16:creationId xmlns:a16="http://schemas.microsoft.com/office/drawing/2014/main" id="{55068FBA-6436-4A51-BDE4-138B7919D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0" r="17599" b="-1"/>
          <a:stretch/>
        </p:blipFill>
        <p:spPr bwMode="auto">
          <a:xfrm>
            <a:off x="3343" y="10"/>
            <a:ext cx="754892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E3884964-73BC-4492-9C4B-01BD487C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6D351062-29A5-9F82-B8D5-C861B1D0B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r>
              <a:rPr lang="en-US" sz="1600" dirty="0" err="1"/>
              <a:t>Mapa</a:t>
            </a:r>
            <a:r>
              <a:rPr lang="en-US" sz="1600" dirty="0"/>
              <a:t> da Europa </a:t>
            </a:r>
            <a:r>
              <a:rPr lang="en-US" sz="1600" dirty="0" err="1"/>
              <a:t>pós</a:t>
            </a:r>
            <a:r>
              <a:rPr lang="en-US" sz="1600" dirty="0"/>
              <a:t> 1ª Guerra Mundial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CC59035-11A0-4F69-86CA-B9E925191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3BAE490-B91A-418F-A7AB-68EB822F4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DB05369-8B7F-486A-A4F1-F37A0DFB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33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Mapa&#10;&#10;Descrição gerada automaticamente">
            <a:extLst>
              <a:ext uri="{FF2B5EF4-FFF2-40B4-BE49-F238E27FC236}">
                <a16:creationId xmlns:a16="http://schemas.microsoft.com/office/drawing/2014/main" id="{615FE295-FB64-4767-B890-6D0DD54E3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30736"/>
            <a:ext cx="10363445" cy="6548680"/>
          </a:xfrm>
        </p:spPr>
      </p:pic>
    </p:spTree>
    <p:extLst>
      <p:ext uri="{BB962C8B-B14F-4D97-AF65-F5344CB8AC3E}">
        <p14:creationId xmlns:p14="http://schemas.microsoft.com/office/powerpoint/2010/main" val="289580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23631B27-8BCE-43C9-ADF6-6A894B33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431235"/>
            <a:ext cx="7485490" cy="5099489"/>
          </a:xfrm>
          <a:prstGeom prst="rect">
            <a:avLst/>
          </a:prstGeom>
        </p:spPr>
      </p:pic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38DEA4D3-1EE3-4255-99FA-E6CA8C2D6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145774"/>
            <a:ext cx="7805530" cy="1126435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Lucida Sans" panose="020B0602030504020204" pitchFamily="34" charset="0"/>
              </a:rPr>
              <a:t>O “</a:t>
            </a:r>
            <a:r>
              <a:rPr lang="en-US" sz="1800" dirty="0" err="1">
                <a:latin typeface="Lucida Sans" panose="020B0602030504020204" pitchFamily="34" charset="0"/>
              </a:rPr>
              <a:t>estopim</a:t>
            </a:r>
            <a:r>
              <a:rPr lang="en-US" sz="1800" dirty="0">
                <a:latin typeface="Lucida Sans" panose="020B0602030504020204" pitchFamily="34" charset="0"/>
              </a:rPr>
              <a:t> da </a:t>
            </a:r>
            <a:r>
              <a:rPr lang="en-US" sz="1800" dirty="0" err="1">
                <a:latin typeface="Lucida Sans" panose="020B0602030504020204" pitchFamily="34" charset="0"/>
              </a:rPr>
              <a:t>guerra</a:t>
            </a:r>
            <a:r>
              <a:rPr lang="en-US" sz="1800" dirty="0">
                <a:latin typeface="Lucida Sans" panose="020B0602030504020204" pitchFamily="34" charset="0"/>
              </a:rPr>
              <a:t>” </a:t>
            </a:r>
            <a:r>
              <a:rPr lang="en-US" sz="1800" dirty="0" err="1">
                <a:latin typeface="Lucida Sans" panose="020B0602030504020204" pitchFamily="34" charset="0"/>
              </a:rPr>
              <a:t>ocorre</a:t>
            </a:r>
            <a:br>
              <a:rPr lang="en-US" sz="1800" dirty="0">
                <a:latin typeface="Lucida Sans" panose="020B0602030504020204" pitchFamily="34" charset="0"/>
              </a:rPr>
            </a:br>
            <a:r>
              <a:rPr lang="en-US" sz="1800" dirty="0" err="1">
                <a:latin typeface="Lucida Sans" panose="020B0602030504020204" pitchFamily="34" charset="0"/>
              </a:rPr>
              <a:t>em</a:t>
            </a:r>
            <a:r>
              <a:rPr lang="en-US" sz="1800" dirty="0">
                <a:latin typeface="Lucida Sans" panose="020B0602030504020204" pitchFamily="34" charset="0"/>
              </a:rPr>
              <a:t> </a:t>
            </a:r>
            <a:r>
              <a:rPr lang="en-US" sz="1800" dirty="0" err="1">
                <a:latin typeface="Lucida Sans" panose="020B0602030504020204" pitchFamily="34" charset="0"/>
              </a:rPr>
              <a:t>Sarayevo</a:t>
            </a:r>
            <a:r>
              <a:rPr lang="en-US" sz="1800" dirty="0">
                <a:latin typeface="Lucida Sans" panose="020B0602030504020204" pitchFamily="34" charset="0"/>
              </a:rPr>
              <a:t> </a:t>
            </a:r>
            <a:r>
              <a:rPr lang="en-US" sz="1800" dirty="0" err="1">
                <a:latin typeface="Lucida Sans" panose="020B0602030504020204" pitchFamily="34" charset="0"/>
              </a:rPr>
              <a:t>quando</a:t>
            </a:r>
            <a:r>
              <a:rPr lang="en-US" sz="1800" dirty="0">
                <a:latin typeface="Lucida Sans" panose="020B0602030504020204" pitchFamily="34" charset="0"/>
              </a:rPr>
              <a:t> o </a:t>
            </a:r>
            <a:r>
              <a:rPr lang="en-US" sz="1800" dirty="0" err="1">
                <a:latin typeface="Lucida Sans" panose="020B0602030504020204" pitchFamily="34" charset="0"/>
              </a:rPr>
              <a:t>Arqueduque</a:t>
            </a:r>
            <a:r>
              <a:rPr lang="en-US" sz="1800" dirty="0">
                <a:latin typeface="Lucida Sans" panose="020B0602030504020204" pitchFamily="34" charset="0"/>
              </a:rPr>
              <a:t> </a:t>
            </a:r>
            <a:r>
              <a:rPr lang="en-US" sz="1800" b="1" dirty="0">
                <a:latin typeface="Lucida Sans" panose="020B0602030504020204" pitchFamily="34" charset="0"/>
              </a:rPr>
              <a:t>do </a:t>
            </a:r>
            <a:r>
              <a:rPr lang="en-US" sz="1800" b="1" dirty="0" err="1">
                <a:latin typeface="Lucida Sans" panose="020B0602030504020204" pitchFamily="34" charset="0"/>
              </a:rPr>
              <a:t>Império</a:t>
            </a:r>
            <a:r>
              <a:rPr lang="en-US" sz="1800" b="1" dirty="0">
                <a:latin typeface="Lucida Sans" panose="020B0602030504020204" pitchFamily="34" charset="0"/>
              </a:rPr>
              <a:t> </a:t>
            </a:r>
            <a:r>
              <a:rPr lang="en-US" sz="1800" b="1" dirty="0" err="1">
                <a:latin typeface="Lucida Sans" panose="020B0602030504020204" pitchFamily="34" charset="0"/>
              </a:rPr>
              <a:t>Áustro-Húngaro</a:t>
            </a:r>
            <a:r>
              <a:rPr lang="en-US" sz="1800" dirty="0">
                <a:latin typeface="Lucida Sans" panose="020B0602030504020204" pitchFamily="34" charset="0"/>
              </a:rPr>
              <a:t> e a </a:t>
            </a:r>
            <a:r>
              <a:rPr lang="en-US" sz="1800" dirty="0" err="1">
                <a:latin typeface="Lucida Sans" panose="020B0602030504020204" pitchFamily="34" charset="0"/>
              </a:rPr>
              <a:t>sua</a:t>
            </a:r>
            <a:r>
              <a:rPr lang="en-US" sz="1800" dirty="0">
                <a:latin typeface="Lucida Sans" panose="020B0602030504020204" pitchFamily="34" charset="0"/>
              </a:rPr>
              <a:t> </a:t>
            </a:r>
            <a:r>
              <a:rPr lang="en-US" sz="1800" dirty="0" err="1">
                <a:latin typeface="Lucida Sans" panose="020B0602030504020204" pitchFamily="34" charset="0"/>
              </a:rPr>
              <a:t>esposa</a:t>
            </a:r>
            <a:r>
              <a:rPr lang="en-US" sz="1800" dirty="0">
                <a:latin typeface="Lucida Sans" panose="020B0602030504020204" pitchFamily="34" charset="0"/>
              </a:rPr>
              <a:t> Sophia </a:t>
            </a:r>
            <a:r>
              <a:rPr lang="en-US" sz="1800" dirty="0" err="1">
                <a:latin typeface="Lucida Sans" panose="020B0602030504020204" pitchFamily="34" charset="0"/>
              </a:rPr>
              <a:t>foram</a:t>
            </a:r>
            <a:r>
              <a:rPr lang="en-US" sz="1800" dirty="0">
                <a:latin typeface="Lucida Sans" panose="020B0602030504020204" pitchFamily="34" charset="0"/>
              </a:rPr>
              <a:t> </a:t>
            </a:r>
            <a:r>
              <a:rPr lang="en-US" sz="1800" dirty="0" err="1">
                <a:latin typeface="Lucida Sans" panose="020B0602030504020204" pitchFamily="34" charset="0"/>
              </a:rPr>
              <a:t>assassinados</a:t>
            </a:r>
            <a:r>
              <a:rPr lang="en-US" sz="1800" dirty="0">
                <a:latin typeface="Lucida Sans" panose="020B0602030504020204" pitchFamily="34" charset="0"/>
              </a:rPr>
              <a:t> por um </a:t>
            </a:r>
            <a:r>
              <a:rPr lang="en-US" sz="1800" dirty="0" err="1">
                <a:latin typeface="Lucida Sans" panose="020B0602030504020204" pitchFamily="34" charset="0"/>
              </a:rPr>
              <a:t>nacionalista</a:t>
            </a:r>
            <a:r>
              <a:rPr lang="en-US" sz="1800" dirty="0">
                <a:latin typeface="Lucida Sans" panose="020B0602030504020204" pitchFamily="34" charset="0"/>
              </a:rPr>
              <a:t> </a:t>
            </a:r>
            <a:r>
              <a:rPr lang="en-US" sz="1800" dirty="0" err="1">
                <a:latin typeface="Lucida Sans" panose="020B0602030504020204" pitchFamily="34" charset="0"/>
              </a:rPr>
              <a:t>sévio</a:t>
            </a:r>
            <a:r>
              <a:rPr lang="en-US" sz="1600" dirty="0">
                <a:latin typeface="Lucida Sans" panose="020B0602030504020204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12266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B20B85F-E4DF-4F06-8BD0-89464F5C3D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19" y="516195"/>
            <a:ext cx="5227863" cy="59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71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4FD9E8-FF09-4A50-9BA3-163375A5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14400"/>
            <a:ext cx="10181248" cy="5257800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O assassinato de Francisco Ferdinando</a:t>
            </a:r>
            <a:br>
              <a:rPr lang="pt-BR" dirty="0"/>
            </a:b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https://www.youtube.com/watch?v=nQeXBGm4pjw</a:t>
            </a:r>
            <a:br>
              <a:rPr lang="pt-BR" dirty="0"/>
            </a:br>
            <a:br>
              <a:rPr lang="pt-BR" dirty="0"/>
            </a:br>
            <a:r>
              <a:rPr lang="pt-BR" b="1" dirty="0"/>
              <a:t>Castelo de </a:t>
            </a:r>
            <a:r>
              <a:rPr lang="pt-BR" b="1" i="0" dirty="0" err="1">
                <a:effectLst/>
                <a:latin typeface="Roboto"/>
              </a:rPr>
              <a:t>Artstetten</a:t>
            </a:r>
            <a:endParaRPr lang="pt-BR" b="1" i="0" dirty="0">
              <a:effectLst/>
              <a:latin typeface="Roboto"/>
            </a:endParaRPr>
          </a:p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https://www.youtube.com/watch?v=yd36-UWaho4</a:t>
            </a:r>
            <a:b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/>
              <a:t>Campos de Batalha da Primeira Guerra Mundial</a:t>
            </a:r>
            <a:br>
              <a:rPr lang="pt-BR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https://www.bbc.com/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portuguese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/noticias/2014/08/140801_galeria_campos_de_batalha_primeira_guerra_rb#:~: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text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=Parte%20do%20campo%20de%20batalha,praticamente%20exterminado%20no%20primeiro%20dia</a:t>
            </a: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r>
              <a:rPr lang="pt-BR" dirty="0"/>
              <a:t>Cem Anos da Primeira Guerra Mundial</a:t>
            </a:r>
            <a:br>
              <a:rPr lang="pt-BR" dirty="0"/>
            </a:br>
            <a:r>
              <a:rPr lang="pt-BR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https://infograficos.estadao.com.br/especiais/100-anos-primeira-guerra-mundial/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dirty="0"/>
              <a:t>BBC News Brasil</a:t>
            </a:r>
            <a:br>
              <a:rPr lang="pt-BR" dirty="0"/>
            </a:br>
            <a:r>
              <a:rPr lang="pt-BR" dirty="0">
                <a:solidFill>
                  <a:schemeClr val="bg1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https://www.youtube.com/watch?v=Mq2KBUr2SPE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968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texto, livro, edifício, foto&#10;&#10;Descrição gerada automaticamente">
            <a:extLst>
              <a:ext uri="{FF2B5EF4-FFF2-40B4-BE49-F238E27FC236}">
                <a16:creationId xmlns:a16="http://schemas.microsoft.com/office/drawing/2014/main" id="{A714B330-57B0-4B38-8D8F-FE46F9C41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5035" y="725488"/>
            <a:ext cx="4055268" cy="5407025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97F3181-3DCE-4973-B199-DEEBC0AE73E9}"/>
              </a:ext>
            </a:extLst>
          </p:cNvPr>
          <p:cNvSpPr txBox="1"/>
          <p:nvPr/>
        </p:nvSpPr>
        <p:spPr>
          <a:xfrm>
            <a:off x="1609893" y="2690334"/>
            <a:ext cx="2420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O assassinato </a:t>
            </a:r>
            <a:br>
              <a:rPr lang="pt-BR" dirty="0"/>
            </a:br>
            <a:r>
              <a:rPr lang="pt-BR" dirty="0"/>
              <a:t>      28/06/ 1914</a:t>
            </a:r>
            <a:br>
              <a:rPr lang="pt-BR" dirty="0"/>
            </a:br>
            <a:br>
              <a:rPr lang="pt-BR" dirty="0"/>
            </a:br>
            <a:r>
              <a:rPr lang="pt-BR" dirty="0"/>
              <a:t>     Início da Guerra</a:t>
            </a:r>
            <a:br>
              <a:rPr lang="pt-BR" dirty="0"/>
            </a:br>
            <a:r>
              <a:rPr lang="pt-BR" dirty="0"/>
              <a:t>     28/07/1914</a:t>
            </a:r>
          </a:p>
        </p:txBody>
      </p:sp>
    </p:spTree>
    <p:extLst>
      <p:ext uri="{BB962C8B-B14F-4D97-AF65-F5344CB8AC3E}">
        <p14:creationId xmlns:p14="http://schemas.microsoft.com/office/powerpoint/2010/main" val="3719890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ar de tênis sobre a cama&#10;&#10;Descrição gerada automaticamente com confiança média">
            <a:extLst>
              <a:ext uri="{FF2B5EF4-FFF2-40B4-BE49-F238E27FC236}">
                <a16:creationId xmlns:a16="http://schemas.microsoft.com/office/drawing/2014/main" id="{052FAE22-FC7F-49BF-B5B4-8C3B221CC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534" y="1966309"/>
            <a:ext cx="5929541" cy="2920298"/>
          </a:xfrm>
          <a:prstGeom prst="rect">
            <a:avLst/>
          </a:prstGeom>
        </p:spPr>
      </p:pic>
      <p:pic>
        <p:nvPicPr>
          <p:cNvPr id="16" name="Imagem 15" descr="Uma imagem contendo vestuário, no interior, quarto, cama&#10;&#10;Descrição gerada automaticamente">
            <a:extLst>
              <a:ext uri="{FF2B5EF4-FFF2-40B4-BE49-F238E27FC236}">
                <a16:creationId xmlns:a16="http://schemas.microsoft.com/office/drawing/2014/main" id="{DDD9DD99-C76A-4F05-8947-DFA6C948F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38" y="1599651"/>
            <a:ext cx="2580445" cy="343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77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Tipo de Madeira">
      <a:majorFont>
        <a:latin typeface="Arial Black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971</TotalTime>
  <Words>796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Lucida Sans</vt:lpstr>
      <vt:lpstr>Roboto</vt:lpstr>
      <vt:lpstr>Rockwell Extra Bold</vt:lpstr>
      <vt:lpstr>Wingdings</vt:lpstr>
      <vt:lpstr>Tipo de Madeira</vt:lpstr>
      <vt:lpstr>A Grande Guerra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Tecnologia a Serviço da Destruição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Grande Guerra</dc:title>
  <dc:creator>Danielle Lemos</dc:creator>
  <cp:lastModifiedBy>Oscar-Claude Monet</cp:lastModifiedBy>
  <cp:revision>38</cp:revision>
  <dcterms:created xsi:type="dcterms:W3CDTF">2021-03-04T01:41:05Z</dcterms:created>
  <dcterms:modified xsi:type="dcterms:W3CDTF">2023-03-15T15:49:22Z</dcterms:modified>
</cp:coreProperties>
</file>