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3:54:22.51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3:54:4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0,'7'0,"3"0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J3gMQ4WK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launiversidades.com.br/5-curiosidades-sobre-a-dinastia-stuart-antiga-casa-real-da-escoci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F3A1C5-0658-44E1-8899-0B77E2B6C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Revoluções Inglesas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0E0DA5-0DDE-4DC5-BB77-B9094993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pt-BR" sz="2000" dirty="0"/>
              <a:t>Revolução Puritana e Revolução Gloriosa</a:t>
            </a:r>
          </a:p>
        </p:txBody>
      </p:sp>
    </p:spTree>
    <p:extLst>
      <p:ext uri="{BB962C8B-B14F-4D97-AF65-F5344CB8AC3E}">
        <p14:creationId xmlns:p14="http://schemas.microsoft.com/office/powerpoint/2010/main" val="361862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9EEF-F984-4D47-8609-435C456F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República de Cromwell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4703-34C9-4445-AC57-85A64F97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6" y="953835"/>
            <a:ext cx="6281873" cy="5248622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1651</a:t>
            </a:r>
            <a:r>
              <a:rPr lang="pt-BR" sz="2000" dirty="0"/>
              <a:t> – Atos de Navegação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(</a:t>
            </a:r>
            <a:r>
              <a:rPr lang="pt-BR" sz="2000" dirty="0">
                <a:solidFill>
                  <a:srgbClr val="FF0000"/>
                </a:solidFill>
              </a:rPr>
              <a:t>1652 – 1654</a:t>
            </a:r>
            <a:r>
              <a:rPr lang="pt-BR" sz="2000" dirty="0"/>
              <a:t>) – Guerra contra a Holanda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                                </a:t>
            </a:r>
            <a:br>
              <a:rPr lang="pt-BR" sz="2000" dirty="0"/>
            </a:br>
            <a:r>
              <a:rPr lang="pt-BR" sz="2000" dirty="0"/>
              <a:t>                                  Vitória inglesa</a:t>
            </a:r>
            <a:br>
              <a:rPr lang="pt-BR" sz="2000" dirty="0"/>
            </a:br>
            <a:r>
              <a:rPr lang="pt-BR" sz="2000" dirty="0"/>
              <a:t> </a:t>
            </a:r>
            <a:br>
              <a:rPr lang="pt-BR" sz="2000" dirty="0"/>
            </a:br>
            <a:r>
              <a:rPr lang="pt-BR" sz="2000" dirty="0">
                <a:solidFill>
                  <a:srgbClr val="FF0000"/>
                </a:solidFill>
              </a:rPr>
              <a:t> OBS:</a:t>
            </a:r>
            <a:r>
              <a:rPr lang="pt-BR" sz="2000" dirty="0"/>
              <a:t> Durante a guerra, Cromwell dissolve o parlamento e se auto proclama Lorde Protetor da República, transformando a república em uma ditadura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>
                <a:solidFill>
                  <a:srgbClr val="FF0000"/>
                </a:solidFill>
              </a:rPr>
              <a:t>1658</a:t>
            </a:r>
            <a:r>
              <a:rPr lang="pt-BR" sz="2000" dirty="0"/>
              <a:t> – Morte de Cromwell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02919E-CC51-49B8-B9B5-F9ED21D9419C}"/>
              </a:ext>
            </a:extLst>
          </p:cNvPr>
          <p:cNvSpPr txBox="1"/>
          <p:nvPr/>
        </p:nvSpPr>
        <p:spPr>
          <a:xfrm>
            <a:off x="888631" y="1709530"/>
            <a:ext cx="34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1649 - 1658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AFCF16FA-86CC-44EE-93E1-9462DF52246E}"/>
              </a:ext>
            </a:extLst>
          </p:cNvPr>
          <p:cNvSpPr/>
          <p:nvPr/>
        </p:nvSpPr>
        <p:spPr>
          <a:xfrm>
            <a:off x="7966697" y="2499845"/>
            <a:ext cx="292686" cy="675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88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06D435-68B6-42DF-9951-6B7A56CE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323826" cy="143332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Revolução Gloriosa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F49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FE55DD-7332-4D62-B0C3-5BB0F9F2F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8154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C5BA2E-FDAC-49A1-A4B6-8BA3B5B3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FFF49E"/>
              </a:buClr>
            </a:pPr>
            <a:r>
              <a:rPr lang="pt-BR" sz="2000" b="1" dirty="0"/>
              <a:t>Carlos II </a:t>
            </a:r>
            <a:br>
              <a:rPr lang="pt-BR" sz="2000" b="1" dirty="0"/>
            </a:br>
            <a:br>
              <a:rPr lang="pt-BR" sz="2000" dirty="0"/>
            </a:br>
            <a:r>
              <a:rPr lang="pt-BR" sz="2000" dirty="0"/>
              <a:t>(Tentativa de retomada do absolutismo católico)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 </a:t>
            </a:r>
            <a:r>
              <a:rPr lang="pt-B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do parlamento em dois grupos políticos</a:t>
            </a:r>
            <a:br>
              <a:rPr lang="pt-BR" sz="2000" dirty="0"/>
            </a:br>
            <a:br>
              <a:rPr lang="pt-BR" sz="2000" dirty="0"/>
            </a:br>
            <a:r>
              <a:rPr lang="pt-BR" sz="2000" b="1" dirty="0"/>
              <a:t>Whigs : </a:t>
            </a:r>
            <a:r>
              <a:rPr lang="pt-BR" sz="2000" dirty="0"/>
              <a:t>Liberais, puritanos </a:t>
            </a:r>
            <a:br>
              <a:rPr lang="pt-BR" sz="2000" dirty="0"/>
            </a:br>
            <a:r>
              <a:rPr lang="pt-BR" sz="2000" b="1" dirty="0" err="1"/>
              <a:t>Thories</a:t>
            </a:r>
            <a:r>
              <a:rPr lang="pt-BR" sz="2000" b="1" dirty="0"/>
              <a:t>:</a:t>
            </a:r>
            <a:r>
              <a:rPr lang="pt-BR" sz="2000" dirty="0"/>
              <a:t> Conservadores, nobreza anglicana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FD22E3-BDCE-4753-AB0A-75445E3783B5}"/>
              </a:ext>
            </a:extLst>
          </p:cNvPr>
          <p:cNvSpPr txBox="1"/>
          <p:nvPr/>
        </p:nvSpPr>
        <p:spPr>
          <a:xfrm>
            <a:off x="2777893" y="6015923"/>
            <a:ext cx="169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   Reinado</a:t>
            </a:r>
            <a:br>
              <a:rPr lang="pt-BR" b="1" dirty="0"/>
            </a:br>
            <a:r>
              <a:rPr lang="pt-BR" b="1" dirty="0"/>
              <a:t>1660 - 1685</a:t>
            </a:r>
          </a:p>
        </p:txBody>
      </p:sp>
    </p:spTree>
    <p:extLst>
      <p:ext uri="{BB962C8B-B14F-4D97-AF65-F5344CB8AC3E}">
        <p14:creationId xmlns:p14="http://schemas.microsoft.com/office/powerpoint/2010/main" val="114675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89058-A548-4323-9D26-D82B9E7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565150"/>
            <a:ext cx="3865695" cy="4566248"/>
          </a:xfrm>
        </p:spPr>
        <p:txBody>
          <a:bodyPr>
            <a:normAutofit fontScale="90000"/>
          </a:bodyPr>
          <a:lstStyle/>
          <a:p>
            <a:pPr algn="l"/>
            <a:br>
              <a:rPr lang="pt-BR" sz="4400" dirty="0">
                <a:solidFill>
                  <a:schemeClr val="tx1"/>
                </a:solidFill>
              </a:rPr>
            </a:br>
            <a:br>
              <a:rPr lang="pt-BR" sz="4400" dirty="0">
                <a:solidFill>
                  <a:schemeClr val="tx1"/>
                </a:solidFill>
              </a:rPr>
            </a:br>
            <a:br>
              <a:rPr lang="pt-BR" sz="4400" dirty="0">
                <a:solidFill>
                  <a:schemeClr val="tx1"/>
                </a:solidFill>
              </a:rPr>
            </a:br>
            <a:br>
              <a:rPr lang="pt-BR" sz="4400" dirty="0">
                <a:solidFill>
                  <a:schemeClr val="tx1"/>
                </a:solidFill>
              </a:rPr>
            </a:br>
            <a:br>
              <a:rPr lang="pt-BR" sz="4400" dirty="0">
                <a:solidFill>
                  <a:schemeClr val="tx1"/>
                </a:solidFill>
              </a:rPr>
            </a:br>
            <a:br>
              <a:rPr lang="pt-BR" sz="4400" dirty="0">
                <a:solidFill>
                  <a:schemeClr val="tx1"/>
                </a:solidFill>
              </a:rPr>
            </a:br>
            <a:r>
              <a:rPr lang="pt-BR" sz="4400" dirty="0">
                <a:solidFill>
                  <a:schemeClr val="tx1"/>
                </a:solidFill>
              </a:rPr>
              <a:t>   </a:t>
            </a:r>
            <a:br>
              <a:rPr lang="pt-BR" sz="4400" dirty="0">
                <a:solidFill>
                  <a:schemeClr val="tx1"/>
                </a:solidFill>
              </a:rPr>
            </a:br>
            <a:r>
              <a:rPr lang="pt-BR" sz="4400" dirty="0">
                <a:solidFill>
                  <a:schemeClr val="tx1"/>
                </a:solidFill>
              </a:rPr>
              <a:t>   </a:t>
            </a:r>
            <a:r>
              <a:rPr lang="pt-BR" sz="2200" dirty="0">
                <a:solidFill>
                  <a:schemeClr val="tx1"/>
                </a:solidFill>
              </a:rPr>
              <a:t>Jaime II </a:t>
            </a:r>
            <a:br>
              <a:rPr lang="pt-BR" sz="2200" dirty="0">
                <a:solidFill>
                  <a:schemeClr val="tx1"/>
                </a:solidFill>
              </a:rPr>
            </a:br>
            <a:r>
              <a:rPr lang="pt-BR" sz="2200" dirty="0">
                <a:solidFill>
                  <a:schemeClr val="tx1"/>
                </a:solidFill>
              </a:rPr>
              <a:t>(1685 – 1688)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97058-EF4F-4561-9661-D6EA38B0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pt-BR" sz="2000" dirty="0"/>
              <a:t>Tentativa de restauração do catolicismo na Inglaterra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Oposição dos </a:t>
            </a:r>
            <a:r>
              <a:rPr lang="pt-BR" sz="2000" b="1" dirty="0"/>
              <a:t>Whigs</a:t>
            </a:r>
            <a:r>
              <a:rPr lang="pt-BR" sz="2000" dirty="0"/>
              <a:t> e </a:t>
            </a:r>
            <a:r>
              <a:rPr lang="pt-BR" sz="2000" b="1" dirty="0" err="1"/>
              <a:t>Thories</a:t>
            </a:r>
            <a:r>
              <a:rPr lang="pt-BR" sz="2000" dirty="0"/>
              <a:t> ao rei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 err="1"/>
              <a:t>Rei</a:t>
            </a:r>
            <a:r>
              <a:rPr lang="pt-BR" sz="2000" dirty="0"/>
              <a:t> </a:t>
            </a:r>
            <a:r>
              <a:rPr lang="pt-BR" sz="2000" dirty="0" err="1"/>
              <a:t>Vs</a:t>
            </a:r>
            <a:r>
              <a:rPr lang="pt-BR" sz="2000" dirty="0"/>
              <a:t> Parlamento = Vitória do parlamento sobre o rei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Novo Monarca: Guilherme de Orange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5757BA-5745-4867-B85C-9E8C55CF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81" y="766421"/>
            <a:ext cx="2794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C23F30-2733-437B-A900-18E9D0EA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t-BR" sz="4400" dirty="0">
                <a:solidFill>
                  <a:schemeClr val="tx1"/>
                </a:solidFill>
              </a:rPr>
              <a:t>Bill </a:t>
            </a:r>
            <a:r>
              <a:rPr lang="pt-BR" sz="4400" dirty="0" err="1">
                <a:solidFill>
                  <a:schemeClr val="tx1"/>
                </a:solidFill>
              </a:rPr>
              <a:t>of</a:t>
            </a:r>
            <a:r>
              <a:rPr lang="pt-BR" sz="4400" dirty="0">
                <a:solidFill>
                  <a:schemeClr val="tx1"/>
                </a:solidFill>
              </a:rPr>
              <a:t> </a:t>
            </a:r>
            <a:r>
              <a:rPr lang="pt-BR" sz="4400" dirty="0" err="1">
                <a:solidFill>
                  <a:schemeClr val="tx1"/>
                </a:solidFill>
              </a:rPr>
              <a:t>Rights</a:t>
            </a:r>
            <a:endParaRPr lang="pt-BR" sz="4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C76A9A-E2D6-4833-9CF1-638E9801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614541"/>
            <a:ext cx="6946898" cy="47313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dirty="0"/>
              <a:t>Submissão do rei  ao parlamento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Criação de um exército parlamentar permanente</a:t>
            </a:r>
          </a:p>
          <a:p>
            <a:pPr>
              <a:lnSpc>
                <a:spcPct val="100000"/>
              </a:lnSpc>
            </a:pPr>
            <a:r>
              <a:rPr lang="pt-BR" sz="2000" dirty="0"/>
              <a:t>Liberdade de imprensa</a:t>
            </a:r>
            <a:br>
              <a:rPr lang="pt-BR" sz="2000" dirty="0"/>
            </a:br>
            <a:endParaRPr lang="pt-BR" sz="2000" dirty="0"/>
          </a:p>
          <a:p>
            <a:pPr>
              <a:lnSpc>
                <a:spcPct val="100000"/>
              </a:lnSpc>
            </a:pPr>
            <a:r>
              <a:rPr lang="pt-BR" sz="2000" dirty="0"/>
              <a:t>Preservação da propriedade privada</a:t>
            </a:r>
            <a:br>
              <a:rPr lang="pt-BR" sz="2000" dirty="0"/>
            </a:br>
            <a:endParaRPr lang="pt-BR" sz="2000" dirty="0"/>
          </a:p>
          <a:p>
            <a:pPr>
              <a:lnSpc>
                <a:spcPct val="100000"/>
              </a:lnSpc>
            </a:pPr>
            <a:r>
              <a:rPr lang="pt-BR" sz="2000" dirty="0"/>
              <a:t>Autonomia do poder judiciário</a:t>
            </a:r>
            <a:br>
              <a:rPr lang="pt-BR" sz="2000" dirty="0"/>
            </a:br>
            <a:r>
              <a:rPr lang="pt-BR" sz="2000" dirty="0"/>
              <a:t>Manutenção do voto censitário (alta nobreza ainda possui poder de voto maior do que a burguesia)</a:t>
            </a:r>
            <a:br>
              <a:rPr lang="pt-BR" sz="2000" dirty="0"/>
            </a:br>
            <a:endParaRPr lang="pt-BR" sz="2000" dirty="0"/>
          </a:p>
          <a:p>
            <a:pPr>
              <a:lnSpc>
                <a:spcPct val="100000"/>
              </a:lnSpc>
            </a:pPr>
            <a:r>
              <a:rPr lang="pt-BR" sz="2000" dirty="0"/>
              <a:t>Poder de veto sobre a câmara dos comuns</a:t>
            </a:r>
          </a:p>
        </p:txBody>
      </p:sp>
    </p:spTree>
    <p:extLst>
      <p:ext uri="{BB962C8B-B14F-4D97-AF65-F5344CB8AC3E}">
        <p14:creationId xmlns:p14="http://schemas.microsoft.com/office/powerpoint/2010/main" val="384215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D0986-D4D9-423E-BE0B-EE7E647B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curiosidades do parlamento britânico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840BBF-522A-4887-9140-DCF9FD18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hlinkClick r:id="rId2"/>
              </a:rPr>
              <a:t>https://www.youtube.com/watch?v=g0J3gMQ4WKE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6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5F2F799-3F83-4B65-B2F5-3B0CE8B5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77" y="1285521"/>
            <a:ext cx="5487811" cy="4491379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82C671-8D10-47E0-A839-45D35D499A1F}"/>
              </a:ext>
            </a:extLst>
          </p:cNvPr>
          <p:cNvSpPr txBox="1"/>
          <p:nvPr/>
        </p:nvSpPr>
        <p:spPr>
          <a:xfrm>
            <a:off x="6513689" y="3667477"/>
            <a:ext cx="3499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dirty="0">
                <a:solidFill>
                  <a:srgbClr val="FC5A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dirty="0"/>
              <a:t>Saiba mais:</a:t>
            </a:r>
          </a:p>
          <a:p>
            <a:br>
              <a:rPr lang="pt-BR" dirty="0">
                <a:solidFill>
                  <a:srgbClr val="FC5A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dirty="0">
                <a:solidFill>
                  <a:srgbClr val="FC5A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https://falauniversidades.com.br/5-curiosidades-sobre-a-dinastia-stuart-antiga-casa-real-da-escocia/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49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E35BE-FEFC-41FE-A647-E7A30F2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000" dirty="0"/>
              <a:t>Pouca habilidade política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Desvalorização do parlamento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Grande perseguição aos protestantes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Aumento de impostos sem a aprovação do parlamento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F84DD1-E68E-4EB3-9EF9-2098AE54C7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76" y="803275"/>
            <a:ext cx="3628386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F82F77-A5A4-485C-B47E-1F1F67C8B54D}"/>
              </a:ext>
            </a:extLst>
          </p:cNvPr>
          <p:cNvSpPr txBox="1"/>
          <p:nvPr/>
        </p:nvSpPr>
        <p:spPr>
          <a:xfrm>
            <a:off x="835378" y="1727200"/>
            <a:ext cx="353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Jaime I – 1603 a 1625</a:t>
            </a:r>
          </a:p>
        </p:txBody>
      </p:sp>
    </p:spTree>
    <p:extLst>
      <p:ext uri="{BB962C8B-B14F-4D97-AF65-F5344CB8AC3E}">
        <p14:creationId xmlns:p14="http://schemas.microsoft.com/office/powerpoint/2010/main" val="165393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293B96-AC95-4F91-A6A1-F5B9EBA75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F5C13C-7597-47EF-A60E-E0483B591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BF75460-CBE9-47D1-A638-668E31C80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ADD2883-3611-478E-BA1D-A2874E803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15929DF-E668-4987-A5DB-8177C217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9A72BAB-7164-45E8-80CD-343F1AD8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AF56AD6-00FC-47BA-95C0-90E27317C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1F0B89B-257D-4443-ACEF-8C1783D0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B2455CC-7ABE-4EAF-8BB0-7D990562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B5DADAE-B476-49FA-990B-8802F909D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57DA134-04BF-4C60-BE60-01F00D593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5EE93A9-4768-4F8D-94F1-F4F1C4663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33266E9-BA12-4E99-ACAB-DB4813C79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1C16801-9C8C-455E-AE48-59BB6D0E1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1B2AF91-3099-47C7-8A14-63F4CBB0C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584900C-32C2-49A7-874A-1F8D41C35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523AEA-5A6D-45E4-ACC6-1CEFD80B1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FA5C26B-057A-4D27-B6F5-4FD00FB17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8EB124B-9970-4101-B6EE-51FBB23CC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6B2C362-04E0-48FB-9BEF-685C965AC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B4FF677-CB69-4C86-9DDC-4047690F7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EBE6D51-FA46-4AF0-8195-FD56F6949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0C0539D-4193-466B-987B-D71FA6A8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51DB48-98D5-49DE-AD5F-8A9734357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22">
            <a:extLst>
              <a:ext uri="{FF2B5EF4-FFF2-40B4-BE49-F238E27FC236}">
                <a16:creationId xmlns:a16="http://schemas.microsoft.com/office/drawing/2014/main" id="{863FD0EB-DDF9-4169-BF2D-2A00FD515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FC8BAE-02F8-41B1-A078-FC60092F7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305D0E-F8C9-46B3-862B-9BDE6ED7FFDD}"/>
              </a:ext>
            </a:extLst>
          </p:cNvPr>
          <p:cNvSpPr/>
          <p:nvPr/>
        </p:nvSpPr>
        <p:spPr>
          <a:xfrm>
            <a:off x="811238" y="1377682"/>
            <a:ext cx="591624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143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E"/>
                </a:solidFill>
              </a:rPr>
              <a:t>Carlos I 1625-1648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ABDF8E-2BF0-41B8-A658-ECB324D9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7BAD592-D11A-4DF7-B3A3-7B33C0983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681" y="320039"/>
            <a:ext cx="3608777" cy="622203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39258BF-3733-46A5-8A9A-76B7FBAE3A4D}"/>
              </a:ext>
            </a:extLst>
          </p:cNvPr>
          <p:cNvSpPr/>
          <p:nvPr/>
        </p:nvSpPr>
        <p:spPr>
          <a:xfrm>
            <a:off x="797626" y="1961035"/>
            <a:ext cx="5929852" cy="4088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Absolutismo (influência de Luís XIII)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Criação de Imposto (Sem aprovação do Parlamento), Ex.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Ship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- 1628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nobreza aburguesada e a burguesia ficam descontentes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- 1628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Petição dos Direitos (seria uma espécie de                 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ª Magna Carta = </a:t>
            </a:r>
            <a:r>
              <a:rPr lang="pt-BR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exigia a submissão do rei ao Parlamento</a:t>
            </a:r>
            <a:br>
              <a:rPr lang="pt-BR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Carlos I usa o exército para fechar o parlamento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Longo Recesso </a:t>
            </a:r>
            <a:r>
              <a:rPr lang="pt-BR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1628 - 1640</a:t>
            </a:r>
          </a:p>
        </p:txBody>
      </p:sp>
    </p:spTree>
    <p:extLst>
      <p:ext uri="{BB962C8B-B14F-4D97-AF65-F5344CB8AC3E}">
        <p14:creationId xmlns:p14="http://schemas.microsoft.com/office/powerpoint/2010/main" val="327346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8293B96-AC95-4F91-A6A1-F5B9EBA75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5C13C-7597-47EF-A60E-E0483B591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F75460-CBE9-47D1-A638-668E31C80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AADD2883-3611-478E-BA1D-A2874E803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15929DF-E668-4987-A5DB-8177C217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A9A72BAB-7164-45E8-80CD-343F1AD8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BAF56AD6-00FC-47BA-95C0-90E27317C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41F0B89B-257D-4443-ACEF-8C1783D0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3B2455CC-7ABE-4EAF-8BB0-7D990562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BB5DADAE-B476-49FA-990B-8802F909D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E57DA134-04BF-4C60-BE60-01F00D593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F5EE93A9-4768-4F8D-94F1-F4F1C4663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333266E9-BA12-4E99-ACAB-DB4813C79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F1C16801-9C8C-455E-AE48-59BB6D0E1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71B2AF91-3099-47C7-8A14-63F4CBB0C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5584900C-32C2-49A7-874A-1F8D41C35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83523AEA-5A6D-45E4-ACC6-1CEFD80B1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CFA5C26B-057A-4D27-B6F5-4FD00FB17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F8EB124B-9970-4101-B6EE-51FBB23CC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F6B2C362-04E0-48FB-9BEF-685C965AC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3B4FF677-CB69-4C86-9DDC-4047690F7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3EBE6D51-FA46-4AF0-8195-FD56F6949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E0C0539D-4193-466B-987B-D71FA6A8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7D51DB48-98D5-49DE-AD5F-8A9734357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22">
            <a:extLst>
              <a:ext uri="{FF2B5EF4-FFF2-40B4-BE49-F238E27FC236}">
                <a16:creationId xmlns:a16="http://schemas.microsoft.com/office/drawing/2014/main" id="{863FD0EB-DDF9-4169-BF2D-2A00FD515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FC8BAE-02F8-41B1-A078-FC60092F7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450959E8-413A-4B23-BA61-687421C9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27" y="1941990"/>
            <a:ext cx="5935796" cy="3198812"/>
          </a:xfrm>
        </p:spPr>
        <p:txBody>
          <a:bodyPr>
            <a:normAutofit/>
          </a:bodyPr>
          <a:lstStyle/>
          <a:p>
            <a:pPr marL="0" indent="0">
              <a:buClr>
                <a:srgbClr val="8D9132"/>
              </a:buClr>
              <a:buNone/>
            </a:pPr>
            <a:r>
              <a:rPr lang="en-US" sz="2000" dirty="0">
                <a:solidFill>
                  <a:srgbClr val="FFFFFE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1640 –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Revolta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separatista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Escócia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rei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reabre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parlamento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tentar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combater a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Revolta</a:t>
            </a:r>
            <a:b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burguesia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US" sz="2000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nobreza</a:t>
            </a:r>
            <a:r>
              <a:rPr lang="en-US" sz="2000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aburguesada</a:t>
            </a:r>
            <a:r>
              <a:rPr lang="en-US" sz="2000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convencem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rei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mantém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parlamento</a:t>
            </a:r>
            <a:r>
              <a:rPr lang="en-US" sz="20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fechado</a:t>
            </a:r>
            <a:endParaRPr lang="en-US" sz="2000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ABDF8E-2BF0-41B8-A658-ECB324D9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2" name="Espaço Reservado para Conteúdo 31">
            <a:extLst>
              <a:ext uri="{FF2B5EF4-FFF2-40B4-BE49-F238E27FC236}">
                <a16:creationId xmlns:a16="http://schemas.microsoft.com/office/drawing/2014/main" id="{EC595E44-6383-4A03-A7A9-FA20A3A2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9" r="30861" b="1"/>
          <a:stretch/>
        </p:blipFill>
        <p:spPr>
          <a:xfrm>
            <a:off x="6670251" y="477866"/>
            <a:ext cx="5201709" cy="768507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CB529C5-232C-4FBD-9F47-40116098994D}"/>
              </a:ext>
            </a:extLst>
          </p:cNvPr>
          <p:cNvSpPr txBox="1"/>
          <p:nvPr/>
        </p:nvSpPr>
        <p:spPr>
          <a:xfrm>
            <a:off x="941018" y="1399023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Oliver Cromwell</a:t>
            </a:r>
          </a:p>
        </p:txBody>
      </p:sp>
    </p:spTree>
    <p:extLst>
      <p:ext uri="{BB962C8B-B14F-4D97-AF65-F5344CB8AC3E}">
        <p14:creationId xmlns:p14="http://schemas.microsoft.com/office/powerpoint/2010/main" val="389618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913E9-85BC-4E47-A457-9723C855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Guerra Civil </a:t>
            </a:r>
            <a:r>
              <a:rPr lang="pt-BR" b="1" dirty="0">
                <a:solidFill>
                  <a:schemeClr val="tx1"/>
                </a:solidFill>
                <a:highlight>
                  <a:srgbClr val="C0C0C0"/>
                </a:highlight>
              </a:rPr>
              <a:t>(Revolução Puritana)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C019B-D1E3-4149-A8D5-51F34B0C7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804689"/>
            <a:ext cx="6281873" cy="5248622"/>
          </a:xfrm>
        </p:spPr>
        <p:txBody>
          <a:bodyPr/>
          <a:lstStyle/>
          <a:p>
            <a:r>
              <a:rPr lang="pt-BR" dirty="0"/>
              <a:t>                               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Cavaleiros </a:t>
            </a:r>
            <a:br>
              <a:rPr lang="pt-BR" dirty="0"/>
            </a:br>
            <a:r>
              <a:rPr lang="pt-BR" dirty="0"/>
              <a:t>                (Nobreza Feudal/ apoio ao rei)</a:t>
            </a:r>
            <a:br>
              <a:rPr lang="pt-BR" dirty="0"/>
            </a:br>
            <a:br>
              <a:rPr lang="pt-BR" dirty="0"/>
            </a:br>
            <a:r>
              <a:rPr lang="pt-BR" dirty="0"/>
              <a:t>                                        VS</a:t>
            </a:r>
            <a:br>
              <a:rPr lang="pt-BR" dirty="0"/>
            </a:br>
            <a:br>
              <a:rPr lang="pt-BR" dirty="0"/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Cabeças Redondas</a:t>
            </a:r>
            <a:br>
              <a:rPr lang="pt-BR" dirty="0"/>
            </a:br>
            <a:r>
              <a:rPr lang="pt-BR" dirty="0"/>
              <a:t>(Burguesia puritana + </a:t>
            </a:r>
            <a:r>
              <a:rPr lang="pt-BR" dirty="0" err="1"/>
              <a:t>Gentry</a:t>
            </a:r>
            <a:r>
              <a:rPr lang="pt-BR" dirty="0"/>
              <a:t> “nobreza aburguesada”)</a:t>
            </a:r>
          </a:p>
          <a:p>
            <a:r>
              <a:rPr lang="pt-BR" sz="3200" dirty="0"/>
              <a:t>                           +</a:t>
            </a:r>
          </a:p>
          <a:p>
            <a:pPr marL="0" indent="0">
              <a:buNone/>
            </a:pPr>
            <a:r>
              <a:rPr lang="pt-BR" sz="4000" dirty="0"/>
              <a:t>        </a:t>
            </a:r>
            <a:r>
              <a:rPr lang="pt-BR" dirty="0"/>
              <a:t>                                   </a:t>
            </a:r>
            <a:r>
              <a:rPr lang="pt-BR" dirty="0" err="1"/>
              <a:t>Diggers</a:t>
            </a:r>
            <a:br>
              <a:rPr lang="pt-BR" dirty="0"/>
            </a:br>
            <a:r>
              <a:rPr lang="pt-BR" dirty="0"/>
              <a:t>                                                    </a:t>
            </a:r>
            <a:r>
              <a:rPr lang="pt-BR" dirty="0" err="1"/>
              <a:t>Levellers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8316D-D998-4AC3-A2DC-4B0222E18345}"/>
              </a:ext>
            </a:extLst>
          </p:cNvPr>
          <p:cNvSpPr txBox="1"/>
          <p:nvPr/>
        </p:nvSpPr>
        <p:spPr>
          <a:xfrm>
            <a:off x="781878" y="1696278"/>
            <a:ext cx="360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1642 - 1648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161C2F08-9601-493F-884A-BDACCC282D74}"/>
              </a:ext>
            </a:extLst>
          </p:cNvPr>
          <p:cNvSpPr/>
          <p:nvPr/>
        </p:nvSpPr>
        <p:spPr>
          <a:xfrm>
            <a:off x="7441809" y="4806367"/>
            <a:ext cx="482990" cy="1033669"/>
          </a:xfrm>
          <a:prstGeom prst="leftBrace">
            <a:avLst>
              <a:gd name="adj1" fmla="val 8333"/>
              <a:gd name="adj2" fmla="val 486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3D7380-7BD1-4FCE-8BE2-FDD1C80B239B}"/>
              </a:ext>
            </a:extLst>
          </p:cNvPr>
          <p:cNvSpPr txBox="1"/>
          <p:nvPr/>
        </p:nvSpPr>
        <p:spPr>
          <a:xfrm>
            <a:off x="5472332" y="5138535"/>
            <a:ext cx="188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Grupos sociais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F8025B0-9DD7-46C2-AE9B-4DAA11D5418C}"/>
                  </a:ext>
                </a:extLst>
              </p14:cNvPr>
              <p14:cNvContentPartPr/>
              <p14:nvPr/>
            </p14:nvContentPartPr>
            <p14:xfrm>
              <a:off x="5648168" y="4718973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F8025B0-9DD7-46C2-AE9B-4DAA11D541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9528" y="47103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F665DF4-BBFA-4C2E-B87E-97C8D6C1E4D6}"/>
                  </a:ext>
                </a:extLst>
              </p14:cNvPr>
              <p14:cNvContentPartPr/>
              <p14:nvPr/>
            </p14:nvContentPartPr>
            <p14:xfrm>
              <a:off x="3657008" y="5662893"/>
              <a:ext cx="648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F665DF4-BBFA-4C2E-B87E-97C8D6C1E4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9368" y="5644893"/>
                <a:ext cx="4212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03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F1F3A-55D3-4B3A-B4BC-2768D209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190" y="4720771"/>
            <a:ext cx="5093596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3100" dirty="0" err="1">
                <a:solidFill>
                  <a:schemeClr val="tx1"/>
                </a:solidFill>
              </a:rPr>
              <a:t>Oferece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comando</a:t>
            </a:r>
            <a:r>
              <a:rPr lang="en-US" sz="3100" dirty="0">
                <a:solidFill>
                  <a:schemeClr val="tx1"/>
                </a:solidFill>
              </a:rPr>
              <a:t> por </a:t>
            </a:r>
            <a:r>
              <a:rPr lang="en-US" sz="3100" dirty="0" err="1">
                <a:solidFill>
                  <a:schemeClr val="tx1"/>
                </a:solidFill>
              </a:rPr>
              <a:t>mérito</a:t>
            </a:r>
            <a:br>
              <a:rPr lang="en-US" sz="31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Dá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significado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aos</a:t>
            </a:r>
            <a:r>
              <a:rPr lang="en-US" sz="3100" dirty="0">
                <a:solidFill>
                  <a:schemeClr val="tx1"/>
                </a:solidFill>
              </a:rPr>
              <a:t> soldados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1CA9C1C-1EDA-413C-A830-A7265516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8" b="41025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AE7B6A4-DB34-45CD-B983-195423AD4BAE}"/>
              </a:ext>
            </a:extLst>
          </p:cNvPr>
          <p:cNvSpPr txBox="1"/>
          <p:nvPr/>
        </p:nvSpPr>
        <p:spPr>
          <a:xfrm>
            <a:off x="1228657" y="4846175"/>
            <a:ext cx="517361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 dirty="0"/>
              <a:t>New Model Army</a:t>
            </a:r>
          </a:p>
        </p:txBody>
      </p:sp>
    </p:spTree>
    <p:extLst>
      <p:ext uri="{BB962C8B-B14F-4D97-AF65-F5344CB8AC3E}">
        <p14:creationId xmlns:p14="http://schemas.microsoft.com/office/powerpoint/2010/main" val="412944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342D6-EA2D-4C84-BF58-87D2B17E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200">
                <a:solidFill>
                  <a:schemeClr val="tx2"/>
                </a:solidFill>
              </a:rPr>
              <a:t>Saiba mais em:</a:t>
            </a:r>
            <a:br>
              <a:rPr lang="en-US" sz="2200">
                <a:solidFill>
                  <a:schemeClr val="tx2"/>
                </a:solidFill>
              </a:rPr>
            </a:br>
            <a:br>
              <a:rPr lang="en-US" sz="2200">
                <a:solidFill>
                  <a:schemeClr val="tx2"/>
                </a:solidFill>
              </a:rPr>
            </a:b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https://aventurasnahistoria.uol.com.br/noticias/reportagem/historia-a-cabeca-de-oliver-cromwell.phtml</a:t>
            </a:r>
          </a:p>
        </p:txBody>
      </p:sp>
      <p:sp>
        <p:nvSpPr>
          <p:cNvPr id="123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80C9D20-26D9-44BB-9DF3-8CE1FF3C2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" r="2265" b="-2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49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27B9F-9B71-41BC-9B41-BE96DB7A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7" y="2279375"/>
            <a:ext cx="3657599" cy="2610678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Vitória do exército de Cromwell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Fim da Monarquia = Execução do rei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Início da república puritana</a:t>
            </a:r>
          </a:p>
        </p:txBody>
      </p:sp>
      <p:pic>
        <p:nvPicPr>
          <p:cNvPr id="5" name="Espaço Reservado para Conteúdo 4" descr="Homem de terno e gravata&#10;&#10;Descrição gerada automaticamente">
            <a:extLst>
              <a:ext uri="{FF2B5EF4-FFF2-40B4-BE49-F238E27FC236}">
                <a16:creationId xmlns:a16="http://schemas.microsoft.com/office/drawing/2014/main" id="{AC68695A-7E1B-4EE8-BF60-A72AF5F7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383" y="348682"/>
            <a:ext cx="4531488" cy="616063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6F5B09-8647-42AF-BE9C-299BCDB41197}"/>
              </a:ext>
            </a:extLst>
          </p:cNvPr>
          <p:cNvSpPr txBox="1"/>
          <p:nvPr/>
        </p:nvSpPr>
        <p:spPr>
          <a:xfrm>
            <a:off x="815926" y="170219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Revolução Puritana</a:t>
            </a:r>
          </a:p>
        </p:txBody>
      </p:sp>
      <p:sp>
        <p:nvSpPr>
          <p:cNvPr id="4" name="Fluxograma: Armazenamento de Acesso Sequencial 3">
            <a:extLst>
              <a:ext uri="{FF2B5EF4-FFF2-40B4-BE49-F238E27FC236}">
                <a16:creationId xmlns:a16="http://schemas.microsoft.com/office/drawing/2014/main" id="{D675424F-8B16-4CD8-BB3A-C32A9C2D8C1B}"/>
              </a:ext>
            </a:extLst>
          </p:cNvPr>
          <p:cNvSpPr/>
          <p:nvPr/>
        </p:nvSpPr>
        <p:spPr>
          <a:xfrm>
            <a:off x="3008243" y="5155809"/>
            <a:ext cx="2690192" cy="136426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55C9C7-1940-4E73-8CF2-0F9E28ECE623}"/>
              </a:ext>
            </a:extLst>
          </p:cNvPr>
          <p:cNvSpPr txBox="1"/>
          <p:nvPr/>
        </p:nvSpPr>
        <p:spPr>
          <a:xfrm>
            <a:off x="3379304" y="5361209"/>
            <a:ext cx="2319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Saiba mais: https://www.youtube.com/watch?v=z5dZkOkEhxw</a:t>
            </a:r>
          </a:p>
        </p:txBody>
      </p:sp>
    </p:spTree>
    <p:extLst>
      <p:ext uri="{BB962C8B-B14F-4D97-AF65-F5344CB8AC3E}">
        <p14:creationId xmlns:p14="http://schemas.microsoft.com/office/powerpoint/2010/main" val="58978096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543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Rockwell</vt:lpstr>
      <vt:lpstr>Wingdings</vt:lpstr>
      <vt:lpstr>Atlas</vt:lpstr>
      <vt:lpstr>Revoluções Inglesas</vt:lpstr>
      <vt:lpstr>Apresentação do PowerPoint</vt:lpstr>
      <vt:lpstr>Pouca habilidade política  Desvalorização do parlamento  Grande perseguição aos protestantes  Aumento de impostos sem a aprovação do parlamento </vt:lpstr>
      <vt:lpstr>Apresentação do PowerPoint</vt:lpstr>
      <vt:lpstr>Apresentação do PowerPoint</vt:lpstr>
      <vt:lpstr>Guerra Civil (Revolução Puritana)</vt:lpstr>
      <vt:lpstr>Oferece comando por mérito  Dá significado aos soldados</vt:lpstr>
      <vt:lpstr>Saiba mais em:   https://aventurasnahistoria.uol.com.br/noticias/reportagem/historia-a-cabeca-de-oliver-cromwell.phtml</vt:lpstr>
      <vt:lpstr>Vitória do exército de Cromwell  Fim da Monarquia = Execução do rei  Início da república puritana</vt:lpstr>
      <vt:lpstr>A República de Cromwell</vt:lpstr>
      <vt:lpstr>A Revolução Gloriosa</vt:lpstr>
      <vt:lpstr>             Jaime II  (1685 – 1688)</vt:lpstr>
      <vt:lpstr>Bill of Rights</vt:lpstr>
      <vt:lpstr>As curiosidades do parlamento britânico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Revoluções Inglesas</dc:title>
  <dc:creator>Danielle Lemos</dc:creator>
  <cp:lastModifiedBy>emerson.bastos@colegiorodin.com.br</cp:lastModifiedBy>
  <cp:revision>11</cp:revision>
  <dcterms:created xsi:type="dcterms:W3CDTF">2021-01-26T01:50:57Z</dcterms:created>
  <dcterms:modified xsi:type="dcterms:W3CDTF">2023-01-20T00:55:21Z</dcterms:modified>
</cp:coreProperties>
</file>