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87" r:id="rId4"/>
    <p:sldId id="286" r:id="rId5"/>
    <p:sldId id="259" r:id="rId6"/>
    <p:sldId id="260" r:id="rId7"/>
    <p:sldId id="261" r:id="rId8"/>
    <p:sldId id="262" r:id="rId9"/>
    <p:sldId id="263" r:id="rId10"/>
    <p:sldId id="276" r:id="rId11"/>
    <p:sldId id="264" r:id="rId12"/>
    <p:sldId id="265" r:id="rId13"/>
    <p:sldId id="266" r:id="rId14"/>
    <p:sldId id="267" r:id="rId15"/>
    <p:sldId id="268" r:id="rId16"/>
    <p:sldId id="288" r:id="rId17"/>
    <p:sldId id="291" r:id="rId18"/>
    <p:sldId id="292" r:id="rId19"/>
    <p:sldId id="293" r:id="rId20"/>
    <p:sldId id="294" r:id="rId21"/>
    <p:sldId id="289" r:id="rId22"/>
    <p:sldId id="269" r:id="rId23"/>
    <p:sldId id="270" r:id="rId24"/>
    <p:sldId id="271" r:id="rId25"/>
    <p:sldId id="273" r:id="rId26"/>
    <p:sldId id="274" r:id="rId27"/>
    <p:sldId id="275" r:id="rId28"/>
    <p:sldId id="272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90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B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25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4/16/2023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tras.mus.br/hinos-de-paises/1186858/traducao.html" TargetMode="External"/><Relationship Id="rId7" Type="http://schemas.openxmlformats.org/officeDocument/2006/relationships/hyperlink" Target="https://www.youtube.com/watch?v=3z7dlXDSUnk" TargetMode="External"/><Relationship Id="rId2" Type="http://schemas.openxmlformats.org/officeDocument/2006/relationships/hyperlink" Target="https://www.youtube.com/watch?v=_6mXeJkMcA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K3nvdAwfikY" TargetMode="External"/><Relationship Id="rId5" Type="http://schemas.openxmlformats.org/officeDocument/2006/relationships/hyperlink" Target="https://www.youtube.com/watch?v=RlW9kHF33CY" TargetMode="External"/><Relationship Id="rId4" Type="http://schemas.openxmlformats.org/officeDocument/2006/relationships/hyperlink" Target="https://www.youtube.com/watch?v=WIjAGbyQO9M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uvre.fr/en/visites-en-ligne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rUU9Ix1WDXc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1.globo.com/ciencia-e-saude/noticia/2019/12/29/antoine-lavoisier-o-quimico-revolucionario-que-foi-decapitado-gracas-a-disputa-cientifica.ghtml" TargetMode="External"/><Relationship Id="rId2" Type="http://schemas.openxmlformats.org/officeDocument/2006/relationships/hyperlink" Target="https://www.mundovestibular.com.br/estudos/historia/revolucao-francesa-5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Bj25tH4HP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1.folha.uol.com.br/mercado/2021/06/desigualdade-cresce-e-1-no-topo-da-piramide-do-brasil-concentra-metade-da-riqueza.s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DB8A6E6-40F1-425E-ACD0-5DD216128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686" y="795527"/>
            <a:ext cx="4123738" cy="1433323"/>
          </a:xfrm>
        </p:spPr>
        <p:txBody>
          <a:bodyPr>
            <a:noAutofit/>
          </a:bodyPr>
          <a:lstStyle/>
          <a:p>
            <a:r>
              <a:rPr lang="pt-BR" sz="4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Revolução Francesa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B595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Pintura de pessoas em volta&#10;&#10;Descrição gerada automaticamente com confiança média">
            <a:extLst>
              <a:ext uri="{FF2B5EF4-FFF2-40B4-BE49-F238E27FC236}">
                <a16:creationId xmlns:a16="http://schemas.microsoft.com/office/drawing/2014/main" id="{7052EC80-9629-4743-A968-67E1F0679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20" r="13696"/>
          <a:stretch/>
        </p:blipFill>
        <p:spPr>
          <a:xfrm>
            <a:off x="972115" y="960214"/>
            <a:ext cx="5641848" cy="4919472"/>
          </a:xfrm>
          <a:prstGeom prst="rect">
            <a:avLst/>
          </a:prstGeom>
          <a:ln w="12700">
            <a:noFill/>
          </a:ln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3B2B7D6-BC96-4C44-8C7C-C7FA0CEAF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5162" y="2434260"/>
            <a:ext cx="4099607" cy="3678237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B59561"/>
              </a:buClr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Grande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transformação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estrutura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sociedade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francesa</a:t>
            </a:r>
            <a:b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B59561"/>
              </a:buClr>
            </a:pP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Influência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Iluminista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processo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revolucionário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B59561"/>
              </a:buClr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B59561"/>
              </a:buClr>
            </a:pP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Impacto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mundial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processo</a:t>
            </a:r>
            <a:br>
              <a:rPr lang="en-US" sz="2200" dirty="0"/>
            </a:br>
            <a:br>
              <a:rPr lang="en-US" sz="2200" dirty="0"/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3956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03E2C-0E94-4A6F-B777-E906834EA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7551A16-68E1-474A-8CE6-1F29759458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71" y="361480"/>
            <a:ext cx="8390108" cy="632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803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8AF9D3E-E0BD-4AA1-B268-2EDCC68A0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>
            <a:normAutofit/>
          </a:bodyPr>
          <a:lstStyle/>
          <a:p>
            <a:pPr algn="just"/>
            <a:br>
              <a:rPr lang="pt-BR" sz="4400" b="1" dirty="0">
                <a:solidFill>
                  <a:schemeClr val="tx1"/>
                </a:solidFill>
              </a:rPr>
            </a:br>
            <a:r>
              <a:rPr lang="pt-BR" sz="4400" b="1" dirty="0">
                <a:solidFill>
                  <a:schemeClr val="tx1"/>
                </a:solidFill>
              </a:rPr>
              <a:t>Convocação dos estados gerais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F5B034-2BA8-49DE-A4DE-C0A6198F3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164" y="960120"/>
            <a:ext cx="5511800" cy="4171278"/>
          </a:xfrm>
        </p:spPr>
        <p:txBody>
          <a:bodyPr>
            <a:normAutofit lnSpcReduction="10000"/>
          </a:bodyPr>
          <a:lstStyle/>
          <a:p>
            <a:r>
              <a:rPr lang="pt-BR" sz="2000" dirty="0"/>
              <a:t>Após a grave crise econômica vivenciada pela França, o rei a pedido do seu ministro da economia convoca os representantes dos estados gerais para discutirem o imposto na França</a:t>
            </a:r>
            <a:br>
              <a:rPr lang="pt-BR" sz="2000" dirty="0"/>
            </a:br>
            <a:endParaRPr lang="pt-BR" sz="2000" dirty="0"/>
          </a:p>
          <a:p>
            <a:r>
              <a:rPr lang="pt-BR" sz="2000" dirty="0"/>
              <a:t>Há duas propostas em pauta, a de cobrar imposto sobre o primeiro e segundo estado, ou aumentar os impostos sobre o terceiro estado</a:t>
            </a:r>
            <a:br>
              <a:rPr lang="pt-BR" dirty="0"/>
            </a:br>
            <a:endParaRPr lang="pt-BR" dirty="0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B54B8AAF-D402-4421-8618-033B7B746EC3}"/>
              </a:ext>
            </a:extLst>
          </p:cNvPr>
          <p:cNvSpPr/>
          <p:nvPr/>
        </p:nvSpPr>
        <p:spPr>
          <a:xfrm>
            <a:off x="1708631" y="1608931"/>
            <a:ext cx="1540981" cy="88247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1789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871118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3D6B519-3983-45DE-9610-32D693AE9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485" y="841375"/>
            <a:ext cx="6230857" cy="1230570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1789-1791</a:t>
            </a:r>
            <a:br>
              <a:rPr lang="pt-BR" sz="3600" dirty="0">
                <a:solidFill>
                  <a:schemeClr val="accent1"/>
                </a:solidFill>
              </a:rPr>
            </a:br>
            <a:r>
              <a:rPr lang="pt-BR" sz="3600" dirty="0">
                <a:solidFill>
                  <a:schemeClr val="accent1"/>
                </a:solidFill>
              </a:rPr>
              <a:t>Assembleia Nacional Constituinte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4EA036-5E6B-49F8-BC32-E9B435305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487" y="2249046"/>
            <a:ext cx="6123783" cy="3802762"/>
          </a:xfrm>
        </p:spPr>
        <p:txBody>
          <a:bodyPr anchor="t">
            <a:normAutofit/>
          </a:bodyPr>
          <a:lstStyle/>
          <a:p>
            <a:r>
              <a:rPr lang="pt-BR" sz="1600" dirty="0"/>
              <a:t>Membros do terceiro, com apoio de alguns membros do baixo clero e da pequena nobreza, retiram-se da reunião que o rei havia convocado e propões a criação de uma Constituição à França</a:t>
            </a:r>
            <a:br>
              <a:rPr lang="pt-BR" sz="1600" dirty="0"/>
            </a:br>
            <a:endParaRPr lang="pt-BR" sz="1600" dirty="0"/>
          </a:p>
          <a:p>
            <a:r>
              <a:rPr lang="pt-BR" sz="1600" dirty="0"/>
              <a:t>O rei sente-se pressionado, e com o apoio de alguns membros da alta nobreza e do alto clero, preparam-se para uma contra ofensiva</a:t>
            </a:r>
          </a:p>
          <a:p>
            <a:endParaRPr lang="pt-BR" sz="1600" dirty="0"/>
          </a:p>
          <a:p>
            <a:r>
              <a:rPr lang="pt-BR" sz="1600" dirty="0"/>
              <a:t>Inicia-se uma  série de revoltas, na cidade e no campo</a:t>
            </a:r>
            <a:br>
              <a:rPr lang="pt-BR" sz="1600" dirty="0"/>
            </a:b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962996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E42A62-0F0D-4C24-9B96-F25A776CC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9ADE52E-6B53-4C1B-81BB-DFF2BD34D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815" y="210217"/>
            <a:ext cx="8183150" cy="6109650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BEB74BD-A3FE-4D65-8B51-6F923F09B8FA}"/>
              </a:ext>
            </a:extLst>
          </p:cNvPr>
          <p:cNvSpPr txBox="1"/>
          <p:nvPr/>
        </p:nvSpPr>
        <p:spPr>
          <a:xfrm>
            <a:off x="6029739" y="6338175"/>
            <a:ext cx="3087757" cy="37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Tomada da bastilha - 1789</a:t>
            </a:r>
          </a:p>
        </p:txBody>
      </p:sp>
    </p:spTree>
    <p:extLst>
      <p:ext uri="{BB962C8B-B14F-4D97-AF65-F5344CB8AC3E}">
        <p14:creationId xmlns:p14="http://schemas.microsoft.com/office/powerpoint/2010/main" val="3730926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6B2E3AD-5E3B-44CF-B873-6FEDCB00E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6" y="960119"/>
            <a:ext cx="4578349" cy="5056505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br>
              <a:rPr lang="pt-BR" sz="2400" dirty="0">
                <a:solidFill>
                  <a:schemeClr val="tx1"/>
                </a:solidFill>
                <a:latin typeface="+mn-lt"/>
              </a:rPr>
            </a:br>
            <a:br>
              <a:rPr lang="pt-BR" sz="2400" dirty="0">
                <a:solidFill>
                  <a:schemeClr val="tx1"/>
                </a:solidFill>
                <a:latin typeface="+mn-lt"/>
              </a:rPr>
            </a:br>
            <a:r>
              <a:rPr lang="pt-BR" sz="1800" dirty="0">
                <a:solidFill>
                  <a:schemeClr val="tx1"/>
                </a:solidFill>
                <a:latin typeface="+mn-lt"/>
              </a:rPr>
              <a:t>A tomada da bastilha, foi a invasão dos revoltosos a uma antiga fortaleza</a:t>
            </a:r>
            <a:br>
              <a:rPr lang="pt-BR" sz="1800" dirty="0">
                <a:solidFill>
                  <a:schemeClr val="tx1"/>
                </a:solidFill>
                <a:latin typeface="+mn-lt"/>
              </a:rPr>
            </a:br>
            <a:r>
              <a:rPr lang="pt-BR" sz="1800" dirty="0">
                <a:solidFill>
                  <a:schemeClr val="tx1"/>
                </a:solidFill>
                <a:latin typeface="+mn-lt"/>
              </a:rPr>
              <a:t>absolutista. </a:t>
            </a:r>
            <a:br>
              <a:rPr lang="pt-BR" sz="1800" dirty="0">
                <a:solidFill>
                  <a:schemeClr val="tx1"/>
                </a:solidFill>
                <a:latin typeface="+mn-lt"/>
              </a:rPr>
            </a:br>
            <a:br>
              <a:rPr lang="pt-BR" sz="1800" dirty="0">
                <a:solidFill>
                  <a:schemeClr val="tx1"/>
                </a:solidFill>
                <a:latin typeface="+mn-lt"/>
              </a:rPr>
            </a:br>
            <a:r>
              <a:rPr lang="pt-BR" sz="1800" dirty="0">
                <a:solidFill>
                  <a:schemeClr val="tx1"/>
                </a:solidFill>
                <a:latin typeface="+mn-lt"/>
              </a:rPr>
              <a:t>Com a tomada da fortaleza, os revoltosos conseguem armas, munições e libertam também os prisioneiros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7D0764-74B1-43AA-ABD3-DB24F5A14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164" y="960120"/>
            <a:ext cx="5511800" cy="4171278"/>
          </a:xfrm>
        </p:spPr>
        <p:txBody>
          <a:bodyPr>
            <a:normAutofit/>
          </a:bodyPr>
          <a:lstStyle/>
          <a:p>
            <a:br>
              <a:rPr lang="pt-BR" sz="2400" dirty="0">
                <a:solidFill>
                  <a:schemeClr val="tx1"/>
                </a:solidFill>
                <a:latin typeface="+mn-lt"/>
              </a:rPr>
            </a:br>
            <a:br>
              <a:rPr lang="pt-BR" sz="2400" dirty="0">
                <a:solidFill>
                  <a:schemeClr val="tx1"/>
                </a:solidFill>
                <a:latin typeface="+mn-lt"/>
              </a:rPr>
            </a:br>
            <a:r>
              <a:rPr lang="pt-BR" sz="2400" dirty="0">
                <a:solidFill>
                  <a:schemeClr val="tx1"/>
                </a:solidFill>
                <a:latin typeface="+mn-lt"/>
              </a:rPr>
              <a:t>Os camponeses invadiram, saquearam e rasgaram as dívidas e os títulos de posses dos senhores feudais. </a:t>
            </a:r>
            <a:r>
              <a:rPr lang="pt-BR" sz="2400" dirty="0"/>
              <a:t>Esse episódio ficou conhecido como “o grande medo”, no qual os senhores fugiam da França para não serem mortos</a:t>
            </a:r>
            <a:r>
              <a:rPr lang="pt-BR" sz="2400" dirty="0">
                <a:solidFill>
                  <a:schemeClr val="tx1"/>
                </a:solidFill>
                <a:latin typeface="+mn-lt"/>
              </a:rPr>
              <a:t> </a:t>
            </a:r>
            <a:endParaRPr lang="pt-BR" sz="2400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35E56D66-0A67-491E-9F82-FF0AB6698594}"/>
              </a:ext>
            </a:extLst>
          </p:cNvPr>
          <p:cNvSpPr/>
          <p:nvPr/>
        </p:nvSpPr>
        <p:spPr>
          <a:xfrm>
            <a:off x="931839" y="1633105"/>
            <a:ext cx="2421813" cy="4981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/>
                </a:solidFill>
                <a:latin typeface="+mn-lt"/>
              </a:rPr>
              <a:t>Revolta na Cidade</a:t>
            </a:r>
            <a:endParaRPr lang="pt-BR" dirty="0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907F6DE1-B70A-4021-AA4F-059F0279FD70}"/>
              </a:ext>
            </a:extLst>
          </p:cNvPr>
          <p:cNvSpPr/>
          <p:nvPr/>
        </p:nvSpPr>
        <p:spPr>
          <a:xfrm>
            <a:off x="5720523" y="540976"/>
            <a:ext cx="2378143" cy="10679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/>
                </a:solidFill>
                <a:latin typeface="+mn-lt"/>
              </a:rPr>
              <a:t>Revolta no Campo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073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97412A-3EB1-4636-9B28-92C864EA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485" y="841375"/>
            <a:ext cx="6230857" cy="1230570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sz="36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1ª Fase</a:t>
            </a:r>
            <a:br>
              <a:rPr lang="pt-BR" sz="3600" dirty="0">
                <a:solidFill>
                  <a:schemeClr val="accent1"/>
                </a:solidFill>
              </a:rPr>
            </a:br>
            <a:r>
              <a:rPr lang="pt-BR" sz="3600" dirty="0">
                <a:solidFill>
                  <a:schemeClr val="accent1"/>
                </a:solidFill>
              </a:rPr>
              <a:t>Monarquia Constitucional </a:t>
            </a:r>
            <a:r>
              <a:rPr lang="pt-BR" sz="1800" b="1" dirty="0">
                <a:solidFill>
                  <a:schemeClr val="tx1"/>
                </a:solidFill>
              </a:rPr>
              <a:t>1791 - 1792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2885FD-39C9-408F-B678-0D898832B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487" y="2249046"/>
            <a:ext cx="6123783" cy="3802762"/>
          </a:xfrm>
        </p:spPr>
        <p:txBody>
          <a:bodyPr anchor="t">
            <a:normAutofit lnSpcReduction="10000"/>
          </a:bodyPr>
          <a:lstStyle/>
          <a:p>
            <a:r>
              <a:rPr lang="pt-BR" sz="1600" dirty="0"/>
              <a:t>O rei se vê obrigado a aceitar a constituição para acalmar um pouco a ira dos revoltosos</a:t>
            </a:r>
            <a:br>
              <a:rPr lang="pt-BR" sz="1600" dirty="0"/>
            </a:br>
            <a:endParaRPr lang="pt-BR" sz="1600" dirty="0"/>
          </a:p>
          <a:p>
            <a:r>
              <a:rPr lang="pt-BR" sz="1600" dirty="0"/>
              <a:t>Os membros do terceiro estado, ainda exigem que ele e sua família se mudem do Palácio de Versalhes para o Palácio de </a:t>
            </a:r>
            <a:r>
              <a:rPr lang="pt-BR" sz="1600" dirty="0" err="1"/>
              <a:t>Tulherias</a:t>
            </a:r>
            <a:r>
              <a:rPr lang="pt-BR" sz="1600" dirty="0"/>
              <a:t> na cidade de Paris, assim poderia ficar mais próximo do povo e entender os problemas do país</a:t>
            </a:r>
            <a:br>
              <a:rPr lang="pt-BR" sz="1600" dirty="0"/>
            </a:br>
            <a:endParaRPr lang="pt-BR" sz="1600" dirty="0"/>
          </a:p>
          <a:p>
            <a:r>
              <a:rPr lang="pt-BR" sz="1600" dirty="0"/>
              <a:t>Invasão de países absolutistas à França ocorrem com a ajuda e o consentimento do rei e de sua esposa, a população se  enfurece e invade o Palácio do rei </a:t>
            </a:r>
            <a:br>
              <a:rPr lang="pt-BR" sz="1600" dirty="0"/>
            </a:br>
            <a:r>
              <a:rPr lang="pt-BR" sz="16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99442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og da Profª Isabel Aguiar: REVOLUÇÃO FRANCESA (1789) E A ERA NAPOLEÔNICA">
            <a:extLst>
              <a:ext uri="{FF2B5EF4-FFF2-40B4-BE49-F238E27FC236}">
                <a16:creationId xmlns:a16="http://schemas.microsoft.com/office/drawing/2014/main" id="{70684D1E-C88A-4078-B102-D262B01F0B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71" y="672352"/>
            <a:ext cx="8322769" cy="537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97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FE8563-2FE1-45DA-B176-89A7EDE54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Os Inimigos da Revolução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7BE20D-482F-4043-88E1-A80CB322C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Marselhesa</a:t>
            </a:r>
            <a:br>
              <a:rPr lang="pt-BR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pt-BR" dirty="0">
                <a:solidFill>
                  <a:schemeClr val="bg1">
                    <a:lumMod val="6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https://www.youtube.com/watch?v=_6mXeJkMcAU</a:t>
            </a:r>
            <a:endParaRPr lang="pt-BR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Hino da França</a:t>
            </a:r>
            <a:br>
              <a:rPr lang="pt-BR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pt-BR" dirty="0">
                <a:solidFill>
                  <a:schemeClr val="bg1">
                    <a:lumMod val="6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https://www.letras.mus.br/hinos-de-paises/1186858/traducao.html</a:t>
            </a:r>
            <a:endParaRPr lang="pt-BR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Mozart Piano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Concert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n° 25</a:t>
            </a:r>
          </a:p>
          <a:p>
            <a:pPr algn="l"/>
            <a:r>
              <a:rPr lang="pt-BR" dirty="0">
                <a:solidFill>
                  <a:schemeClr val="bg1">
                    <a:lumMod val="6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https://www.youtube.com/watch?v=WIjAGbyQO9M</a:t>
            </a:r>
            <a:br>
              <a:rPr lang="pt-BR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Sinfonia n°3 Beethoven</a:t>
            </a:r>
            <a:br>
              <a:rPr lang="pt-BR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pt-BR" dirty="0">
                <a:solidFill>
                  <a:schemeClr val="bg1">
                    <a:lumMod val="6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https://www.youtube.com/watch?v=RlW9kHF33CY</a:t>
            </a:r>
            <a:br>
              <a:rPr lang="pt-BR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pt-B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</a:rPr>
              <a:t>"La </a:t>
            </a:r>
            <a:r>
              <a:rPr lang="pt-B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</a:rPr>
              <a:t>Marseillaise</a:t>
            </a:r>
            <a:r>
              <a:rPr lang="pt-B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</a:rPr>
              <a:t>"</a:t>
            </a:r>
          </a:p>
          <a:p>
            <a:r>
              <a:rPr lang="pt-BR" dirty="0">
                <a:solidFill>
                  <a:schemeClr val="bg1">
                    <a:lumMod val="6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https://www.youtube.com/watch?v=K3nvdAwfikY</a:t>
            </a:r>
            <a:endParaRPr lang="pt-BR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O Hino </a:t>
            </a:r>
            <a:r>
              <a:rPr lang="pt-BR" dirty="0" err="1">
                <a:solidFill>
                  <a:schemeClr val="bg1">
                    <a:lumMod val="65000"/>
                  </a:schemeClr>
                </a:solidFill>
              </a:rPr>
              <a:t>Contrarevolucionário</a:t>
            </a:r>
            <a:br>
              <a:rPr lang="pt-BR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https://www.youtube.com/watch?v=3z7dlXDSUnk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91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EFFC619-3AC7-B324-73AD-8119DAF548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4" b="88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353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5EED486D-50DC-40B5-B6BB-E18A56619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9" name="Group 2058">
            <a:extLst>
              <a:ext uri="{FF2B5EF4-FFF2-40B4-BE49-F238E27FC236}">
                <a16:creationId xmlns:a16="http://schemas.microsoft.com/office/drawing/2014/main" id="{44E06636-FD81-4CFB-877B-32085067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060" name="Freeform 5">
              <a:extLst>
                <a:ext uri="{FF2B5EF4-FFF2-40B4-BE49-F238E27FC236}">
                  <a16:creationId xmlns:a16="http://schemas.microsoft.com/office/drawing/2014/main" id="{E2CF2E69-B9D0-457B-ABFC-FBA19D203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Freeform 6">
              <a:extLst>
                <a:ext uri="{FF2B5EF4-FFF2-40B4-BE49-F238E27FC236}">
                  <a16:creationId xmlns:a16="http://schemas.microsoft.com/office/drawing/2014/main" id="{5151AA6D-6CA5-4BDF-8A77-C7606698C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2" name="Freeform 7">
              <a:extLst>
                <a:ext uri="{FF2B5EF4-FFF2-40B4-BE49-F238E27FC236}">
                  <a16:creationId xmlns:a16="http://schemas.microsoft.com/office/drawing/2014/main" id="{103D99E1-4029-4589-B6F0-94821DB4E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3" name="Freeform 8">
              <a:extLst>
                <a:ext uri="{FF2B5EF4-FFF2-40B4-BE49-F238E27FC236}">
                  <a16:creationId xmlns:a16="http://schemas.microsoft.com/office/drawing/2014/main" id="{A86BA9C2-A058-41BB-AB0A-75C5FB5BB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4" name="Freeform 9">
              <a:extLst>
                <a:ext uri="{FF2B5EF4-FFF2-40B4-BE49-F238E27FC236}">
                  <a16:creationId xmlns:a16="http://schemas.microsoft.com/office/drawing/2014/main" id="{5EEE7D04-AE36-4378-A69E-60E845007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5" name="Freeform 10">
              <a:extLst>
                <a:ext uri="{FF2B5EF4-FFF2-40B4-BE49-F238E27FC236}">
                  <a16:creationId xmlns:a16="http://schemas.microsoft.com/office/drawing/2014/main" id="{85E3A5A7-22F3-40DF-857E-A6C62BFBE5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6" name="Freeform 11">
              <a:extLst>
                <a:ext uri="{FF2B5EF4-FFF2-40B4-BE49-F238E27FC236}">
                  <a16:creationId xmlns:a16="http://schemas.microsoft.com/office/drawing/2014/main" id="{FF259E04-F46D-4DCC-9AB3-9A1625634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7" name="Freeform 12">
              <a:extLst>
                <a:ext uri="{FF2B5EF4-FFF2-40B4-BE49-F238E27FC236}">
                  <a16:creationId xmlns:a16="http://schemas.microsoft.com/office/drawing/2014/main" id="{DC728E11-3843-49B2-87D0-C6A4F6A1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8" name="Freeform 13">
              <a:extLst>
                <a:ext uri="{FF2B5EF4-FFF2-40B4-BE49-F238E27FC236}">
                  <a16:creationId xmlns:a16="http://schemas.microsoft.com/office/drawing/2014/main" id="{58F60833-DE23-4160-9500-3513A12422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9" name="Freeform 14">
              <a:extLst>
                <a:ext uri="{FF2B5EF4-FFF2-40B4-BE49-F238E27FC236}">
                  <a16:creationId xmlns:a16="http://schemas.microsoft.com/office/drawing/2014/main" id="{8076BDE8-42FE-4B07-8497-301F9EA3F5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0" name="Freeform 15">
              <a:extLst>
                <a:ext uri="{FF2B5EF4-FFF2-40B4-BE49-F238E27FC236}">
                  <a16:creationId xmlns:a16="http://schemas.microsoft.com/office/drawing/2014/main" id="{36AE6D8F-BF10-4257-913B-D58BFDDCA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1" name="Freeform 16">
              <a:extLst>
                <a:ext uri="{FF2B5EF4-FFF2-40B4-BE49-F238E27FC236}">
                  <a16:creationId xmlns:a16="http://schemas.microsoft.com/office/drawing/2014/main" id="{0AADAF7D-FB50-45EE-A30F-7677E939E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2" name="Freeform 17">
              <a:extLst>
                <a:ext uri="{FF2B5EF4-FFF2-40B4-BE49-F238E27FC236}">
                  <a16:creationId xmlns:a16="http://schemas.microsoft.com/office/drawing/2014/main" id="{AE1D6987-8A1B-4240-9987-1B14540B8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3" name="Freeform 18">
              <a:extLst>
                <a:ext uri="{FF2B5EF4-FFF2-40B4-BE49-F238E27FC236}">
                  <a16:creationId xmlns:a16="http://schemas.microsoft.com/office/drawing/2014/main" id="{467D3129-38C8-46A9-ACDC-8A09D9C7F7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4" name="Freeform 19">
              <a:extLst>
                <a:ext uri="{FF2B5EF4-FFF2-40B4-BE49-F238E27FC236}">
                  <a16:creationId xmlns:a16="http://schemas.microsoft.com/office/drawing/2014/main" id="{54267F25-9577-4999-8A85-D31048EE1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5" name="Freeform 20">
              <a:extLst>
                <a:ext uri="{FF2B5EF4-FFF2-40B4-BE49-F238E27FC236}">
                  <a16:creationId xmlns:a16="http://schemas.microsoft.com/office/drawing/2014/main" id="{7D1B8F8B-2873-4706-97AB-26D9BD6CB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6" name="Freeform 21">
              <a:extLst>
                <a:ext uri="{FF2B5EF4-FFF2-40B4-BE49-F238E27FC236}">
                  <a16:creationId xmlns:a16="http://schemas.microsoft.com/office/drawing/2014/main" id="{92328B9F-78D3-49F8-865E-1F88BE55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7" name="Freeform 22">
              <a:extLst>
                <a:ext uri="{FF2B5EF4-FFF2-40B4-BE49-F238E27FC236}">
                  <a16:creationId xmlns:a16="http://schemas.microsoft.com/office/drawing/2014/main" id="{CFB61E99-5EBC-4B63-9A72-DF00DF6A6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8" name="Freeform 23">
              <a:extLst>
                <a:ext uri="{FF2B5EF4-FFF2-40B4-BE49-F238E27FC236}">
                  <a16:creationId xmlns:a16="http://schemas.microsoft.com/office/drawing/2014/main" id="{CB29336D-643E-4F31-A9AD-B4E5932932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9" name="Freeform 24">
              <a:extLst>
                <a:ext uri="{FF2B5EF4-FFF2-40B4-BE49-F238E27FC236}">
                  <a16:creationId xmlns:a16="http://schemas.microsoft.com/office/drawing/2014/main" id="{0D030337-0389-41D9-A5B8-AE6F00756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0" name="Freeform 25">
              <a:extLst>
                <a:ext uri="{FF2B5EF4-FFF2-40B4-BE49-F238E27FC236}">
                  <a16:creationId xmlns:a16="http://schemas.microsoft.com/office/drawing/2014/main" id="{03E09386-7A3B-48F3-A7A2-3F342D9917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82" name="Rectangle 2081">
            <a:extLst>
              <a:ext uri="{FF2B5EF4-FFF2-40B4-BE49-F238E27FC236}">
                <a16:creationId xmlns:a16="http://schemas.microsoft.com/office/drawing/2014/main" id="{FD425171-B724-4A7F-81FB-15CC599D5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377682"/>
            <a:ext cx="5936885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4" name="Isosceles Triangle 22">
            <a:extLst>
              <a:ext uri="{FF2B5EF4-FFF2-40B4-BE49-F238E27FC236}">
                <a16:creationId xmlns:a16="http://schemas.microsoft.com/office/drawing/2014/main" id="{DD767DAD-8184-49CD-9312-531CBE37C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02131" y="5223532"/>
            <a:ext cx="315988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6" name="Rectangle 2085">
            <a:extLst>
              <a:ext uri="{FF2B5EF4-FFF2-40B4-BE49-F238E27FC236}">
                <a16:creationId xmlns:a16="http://schemas.microsoft.com/office/drawing/2014/main" id="{48F895A8-954D-4E6F-A5B9-13CA65339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961035"/>
            <a:ext cx="5935796" cy="3267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891A9A-E2D5-8EF7-3005-0ADFABFDA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78" y="2039943"/>
            <a:ext cx="5767566" cy="838773"/>
          </a:xfrm>
        </p:spPr>
        <p:txBody>
          <a:bodyPr anchor="ctr">
            <a:normAutofit fontScale="90000"/>
          </a:bodyPr>
          <a:lstStyle/>
          <a:p>
            <a:r>
              <a:rPr lang="pt-BR" sz="3600" dirty="0"/>
              <a:t>Napoleão Bonaparte</a:t>
            </a:r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3A26B8DB-0AC0-195E-9672-56A5650C3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102" y="2878716"/>
            <a:ext cx="5768442" cy="2262085"/>
          </a:xfrm>
        </p:spPr>
        <p:txBody>
          <a:bodyPr>
            <a:normAutofit/>
          </a:bodyPr>
          <a:lstStyle/>
          <a:p>
            <a:r>
              <a:rPr lang="en-US" sz="1600" dirty="0" err="1">
                <a:solidFill>
                  <a:srgbClr val="FFFFFE"/>
                </a:solidFill>
              </a:rPr>
              <a:t>Napoleão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dirty="0" err="1">
                <a:solidFill>
                  <a:srgbClr val="FFFFFE"/>
                </a:solidFill>
              </a:rPr>
              <a:t>como</a:t>
            </a:r>
            <a:r>
              <a:rPr lang="en-US" sz="1600" dirty="0">
                <a:solidFill>
                  <a:srgbClr val="FFFFFE"/>
                </a:solidFill>
              </a:rPr>
              <a:t> um </a:t>
            </a:r>
            <a:r>
              <a:rPr lang="en-US" sz="1600" dirty="0" err="1">
                <a:solidFill>
                  <a:srgbClr val="FFFFFE"/>
                </a:solidFill>
              </a:rPr>
              <a:t>jovem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dirty="0" err="1">
                <a:solidFill>
                  <a:srgbClr val="FFFFFE"/>
                </a:solidFill>
              </a:rPr>
              <a:t>cônsul</a:t>
            </a:r>
            <a:endParaRPr lang="en-US" sz="1600" dirty="0">
              <a:solidFill>
                <a:srgbClr val="FFFFFE"/>
              </a:solidFill>
            </a:endParaRPr>
          </a:p>
        </p:txBody>
      </p:sp>
      <p:pic>
        <p:nvPicPr>
          <p:cNvPr id="2050" name="Picture 2" descr="Top 3: Curiosidades insólitas de Napoleão - Aliança Francesa de São Paulo">
            <a:extLst>
              <a:ext uri="{FF2B5EF4-FFF2-40B4-BE49-F238E27FC236}">
                <a16:creationId xmlns:a16="http://schemas.microsoft.com/office/drawing/2014/main" id="{6DF109A0-72C1-041E-4426-D65AC18763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769"/>
          <a:stretch/>
        </p:blipFill>
        <p:spPr bwMode="auto">
          <a:xfrm>
            <a:off x="7549862" y="227"/>
            <a:ext cx="46418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334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65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00B320-C486-4967-AFB8-58E3EBDA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0624" y="0"/>
            <a:ext cx="12584114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6E6BEB2-753A-4253-9BE2-9E569A8A5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196A6026-E2E2-4401-BB72-F8314907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852B828-3E4B-4404-AEE7-815B0B6EE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2BAC571-023A-4027-9689-5A7375FE5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6BB424FB-2158-48AB-9A28-A11889AA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E5FA512-D3FE-4F91-AE23-51DAAAA74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83CF3A0A-06AA-4987-8182-4F86E662E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69C6F15-1F6D-46D5-8C47-3FBC31253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01E2B94D-4E93-4C11-A1FC-B3A6E8CC5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F47C1110-8C08-4C26-BD0D-3083BFAC1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3085CEBC-D1F5-4F82-93C8-8ED38B7CB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3ED8F25D-E867-46B6-A62D-3B2114768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BB81545-0C01-4B56-BADD-6B7D5B72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A1574FCC-646A-4771-AB54-A44212F19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A56CC2BC-E51D-4A79-AA80-770FAA784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C95E0495-B7F8-44C5-AD1F-5F3C8633E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28C1E7AA-A198-498A-9426-7632D7AA3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96410611-0DF8-42D3-91B1-B87AE692E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EACF821F-24B2-49B5-8688-744B0EADF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418BD791-FEEE-4A18-A5EF-F3815F184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5D16C8F-EA4F-447C-934A-06E7BFAE9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5" name="Espaço Reservado para Conteúdo 4" descr="Diagrama&#10;&#10;Descrição gerada automaticamente">
            <a:extLst>
              <a:ext uri="{FF2B5EF4-FFF2-40B4-BE49-F238E27FC236}">
                <a16:creationId xmlns:a16="http://schemas.microsoft.com/office/drawing/2014/main" id="{70FD0F3E-A672-4BDD-8645-2A92891CE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53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9" name="Group 3078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080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37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82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38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39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40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41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42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43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44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45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46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47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48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49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50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51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52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53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00" name="Group 3099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154" name="Rectangle 3100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55" name="Isosceles Triangle 3101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56" name="Rectangle 3102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105" name="Rectangle 3104">
            <a:extLst>
              <a:ext uri="{FF2B5EF4-FFF2-40B4-BE49-F238E27FC236}">
                <a16:creationId xmlns:a16="http://schemas.microsoft.com/office/drawing/2014/main" id="{FD8F1113-2E3C-46E3-B54F-B7F421EEF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7" name="Freeform 5">
            <a:extLst>
              <a:ext uri="{FF2B5EF4-FFF2-40B4-BE49-F238E27FC236}">
                <a16:creationId xmlns:a16="http://schemas.microsoft.com/office/drawing/2014/main" id="{B54A4D14-513F-4121-92D3-5CCB4689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9" name="Freeform 6">
            <a:extLst>
              <a:ext uri="{FF2B5EF4-FFF2-40B4-BE49-F238E27FC236}">
                <a16:creationId xmlns:a16="http://schemas.microsoft.com/office/drawing/2014/main" id="{6C3411F1-AD17-499D-AFEF-2F300F6DF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1" name="Freeform 7">
            <a:extLst>
              <a:ext uri="{FF2B5EF4-FFF2-40B4-BE49-F238E27FC236}">
                <a16:creationId xmlns:a16="http://schemas.microsoft.com/office/drawing/2014/main" id="{60BF2CBE-B1E9-4C42-89DC-C35E4E651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3" name="Freeform 8">
            <a:extLst>
              <a:ext uri="{FF2B5EF4-FFF2-40B4-BE49-F238E27FC236}">
                <a16:creationId xmlns:a16="http://schemas.microsoft.com/office/drawing/2014/main" id="{72C95A87-DCDB-41C4-B774-744B3ECBE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5" name="Freeform 9">
            <a:extLst>
              <a:ext uri="{FF2B5EF4-FFF2-40B4-BE49-F238E27FC236}">
                <a16:creationId xmlns:a16="http://schemas.microsoft.com/office/drawing/2014/main" id="{BCB97515-32FF-43A6-A51C-B140193AB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7" name="Freeform 10">
            <a:extLst>
              <a:ext uri="{FF2B5EF4-FFF2-40B4-BE49-F238E27FC236}">
                <a16:creationId xmlns:a16="http://schemas.microsoft.com/office/drawing/2014/main" id="{9C6379D3-7045-4B76-9409-6D23D753D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9" name="Freeform 12">
            <a:extLst>
              <a:ext uri="{FF2B5EF4-FFF2-40B4-BE49-F238E27FC236}">
                <a16:creationId xmlns:a16="http://schemas.microsoft.com/office/drawing/2014/main" id="{61B1C1DE-4201-4989-BE65-41ADC2472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1" name="Freeform 14">
            <a:extLst>
              <a:ext uri="{FF2B5EF4-FFF2-40B4-BE49-F238E27FC236}">
                <a16:creationId xmlns:a16="http://schemas.microsoft.com/office/drawing/2014/main" id="{806398CC-D327-4E06-838C-31119BD56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3" name="Freeform 16">
            <a:extLst>
              <a:ext uri="{FF2B5EF4-FFF2-40B4-BE49-F238E27FC236}">
                <a16:creationId xmlns:a16="http://schemas.microsoft.com/office/drawing/2014/main" id="{70A741CC-E736-448A-A94E-5C8BB9711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5" name="Freeform 11">
            <a:extLst>
              <a:ext uri="{FF2B5EF4-FFF2-40B4-BE49-F238E27FC236}">
                <a16:creationId xmlns:a16="http://schemas.microsoft.com/office/drawing/2014/main" id="{7C324CDD-B30F-47DD-8627-E2171D5E8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7" name="Freeform 21">
            <a:extLst>
              <a:ext uri="{FF2B5EF4-FFF2-40B4-BE49-F238E27FC236}">
                <a16:creationId xmlns:a16="http://schemas.microsoft.com/office/drawing/2014/main" id="{79C8D19E-E3D6-45A6-BCA2-5918A37D7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15292B-357D-9E53-B151-0251997CA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5306" y="1477651"/>
            <a:ext cx="2929372" cy="2468207"/>
          </a:xfrm>
        </p:spPr>
        <p:txBody>
          <a:bodyPr vert="horz" lIns="228600" tIns="228600" rIns="228600" bIns="0" rtlCol="0" anchor="b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dirty="0" err="1">
                <a:solidFill>
                  <a:schemeClr val="tx2"/>
                </a:solidFill>
              </a:rPr>
              <a:t>Napoleão</a:t>
            </a:r>
            <a:r>
              <a:rPr lang="en-US" dirty="0">
                <a:solidFill>
                  <a:schemeClr val="tx2"/>
                </a:solidFill>
              </a:rPr>
              <a:t> Marengo</a:t>
            </a:r>
          </a:p>
        </p:txBody>
      </p:sp>
      <p:sp>
        <p:nvSpPr>
          <p:cNvPr id="3129" name="Freeform 22">
            <a:extLst>
              <a:ext uri="{FF2B5EF4-FFF2-40B4-BE49-F238E27FC236}">
                <a16:creationId xmlns:a16="http://schemas.microsoft.com/office/drawing/2014/main" id="{43280283-E04A-43CA-BFA1-F285486A2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1" name="Freeform 23">
            <a:extLst>
              <a:ext uri="{FF2B5EF4-FFF2-40B4-BE49-F238E27FC236}">
                <a16:creationId xmlns:a16="http://schemas.microsoft.com/office/drawing/2014/main" id="{38328CB6-0FC5-4AEA-BC7E-489267CB6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3" name="Freeform: Shape 3132">
            <a:extLst>
              <a:ext uri="{FF2B5EF4-FFF2-40B4-BE49-F238E27FC236}">
                <a16:creationId xmlns:a16="http://schemas.microsoft.com/office/drawing/2014/main" id="{138AF5D2-3A9C-4E8F-B879-36865366A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074" name="Picture 2" descr="Napoleão Bonaparte: biografia e resumo - Toda Matéria">
            <a:extLst>
              <a:ext uri="{FF2B5EF4-FFF2-40B4-BE49-F238E27FC236}">
                <a16:creationId xmlns:a16="http://schemas.microsoft.com/office/drawing/2014/main" id="{5C2DFFEC-BE71-A1AC-9333-7CBA69A189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7"/>
          <a:stretch/>
        </p:blipFill>
        <p:spPr bwMode="auto">
          <a:xfrm>
            <a:off x="932740" y="461405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925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37AB19-8C19-4054-92E2-BB941DCC8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Maria Antonieta e sua Família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A8F8583-B41F-41E6-A0FC-F1730E72B5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7473" y="323229"/>
            <a:ext cx="5161880" cy="6091018"/>
          </a:xfrm>
        </p:spPr>
      </p:pic>
    </p:spTree>
    <p:extLst>
      <p:ext uri="{BB962C8B-B14F-4D97-AF65-F5344CB8AC3E}">
        <p14:creationId xmlns:p14="http://schemas.microsoft.com/office/powerpoint/2010/main" val="3074785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34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800B320-C486-4967-AFB8-58E3EBDA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0624" y="0"/>
            <a:ext cx="12584114" cy="6853238"/>
            <a:chOff x="-417513" y="0"/>
            <a:chExt cx="12584114" cy="685323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B6E6BEB2-753A-4253-9BE2-9E569A8A5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196A6026-E2E2-4401-BB72-F8314907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C852B828-3E4B-4404-AEE7-815B0B6EE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B2BAC571-023A-4027-9689-5A7375FE5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6BB424FB-2158-48AB-9A28-A11889AA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BE5FA512-D3FE-4F91-AE23-51DAAAA74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83CF3A0A-06AA-4987-8182-4F86E662E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969C6F15-1F6D-46D5-8C47-3FBC31253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01E2B94D-4E93-4C11-A1FC-B3A6E8CC5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F47C1110-8C08-4C26-BD0D-3083BFAC1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3085CEBC-D1F5-4F82-93C8-8ED38B7CB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3ED8F25D-E867-46B6-A62D-3B2114768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6BB81545-0C01-4B56-BADD-6B7D5B72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A1574FCC-646A-4771-AB54-A44212F19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A56CC2BC-E51D-4A79-AA80-770FAA784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C95E0495-B7F8-44C5-AD1F-5F3C8633E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28C1E7AA-A198-498A-9426-7632D7AA3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96410611-0DF8-42D3-91B1-B87AE692E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EACF821F-24B2-49B5-8688-744B0EADF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>
              <a:extLst>
                <a:ext uri="{FF2B5EF4-FFF2-40B4-BE49-F238E27FC236}">
                  <a16:creationId xmlns:a16="http://schemas.microsoft.com/office/drawing/2014/main" id="{418BD791-FEEE-4A18-A5EF-F3815F184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5">
              <a:extLst>
                <a:ext uri="{FF2B5EF4-FFF2-40B4-BE49-F238E27FC236}">
                  <a16:creationId xmlns:a16="http://schemas.microsoft.com/office/drawing/2014/main" id="{D5D16C8F-EA4F-447C-934A-06E7BFAE9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5" name="Espaço Reservado para Conteúdo 4" descr="Pessoas andando na frente de um edifício antigo&#10;&#10;Descrição gerada automaticamente">
            <a:extLst>
              <a:ext uri="{FF2B5EF4-FFF2-40B4-BE49-F238E27FC236}">
                <a16:creationId xmlns:a16="http://schemas.microsoft.com/office/drawing/2014/main" id="{73BAE2F3-EBF6-49B7-AB46-80B56F0E4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0150" y="643467"/>
            <a:ext cx="7791700" cy="557106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00A34CA-DD67-42C2-B9EE-DC9DD3473644}"/>
              </a:ext>
            </a:extLst>
          </p:cNvPr>
          <p:cNvSpPr txBox="1"/>
          <p:nvPr/>
        </p:nvSpPr>
        <p:spPr>
          <a:xfrm>
            <a:off x="5543550" y="6214533"/>
            <a:ext cx="4359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/>
              <a:t>Palácio das tolherias - Paris</a:t>
            </a:r>
          </a:p>
        </p:txBody>
      </p:sp>
    </p:spTree>
    <p:extLst>
      <p:ext uri="{BB962C8B-B14F-4D97-AF65-F5344CB8AC3E}">
        <p14:creationId xmlns:p14="http://schemas.microsoft.com/office/powerpoint/2010/main" val="3069794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83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800B320-C486-4967-AFB8-58E3EBDA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0624" y="0"/>
            <a:ext cx="12584114" cy="6853238"/>
            <a:chOff x="-417513" y="0"/>
            <a:chExt cx="12584114" cy="6853238"/>
          </a:xfrm>
        </p:grpSpPr>
        <p:sp>
          <p:nvSpPr>
            <p:cNvPr id="65" name="Freeform 5">
              <a:extLst>
                <a:ext uri="{FF2B5EF4-FFF2-40B4-BE49-F238E27FC236}">
                  <a16:creationId xmlns:a16="http://schemas.microsoft.com/office/drawing/2014/main" id="{B6E6BEB2-753A-4253-9BE2-9E569A8A5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196A6026-E2E2-4401-BB72-F8314907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C852B828-3E4B-4404-AEE7-815B0B6EE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B2BAC571-023A-4027-9689-5A7375FE5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6BB424FB-2158-48AB-9A28-A11889AA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BE5FA512-D3FE-4F91-AE23-51DAAAA74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83CF3A0A-06AA-4987-8182-4F86E662E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69C6F15-1F6D-46D5-8C47-3FBC31253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01E2B94D-4E93-4C11-A1FC-B3A6E8CC5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F47C1110-8C08-4C26-BD0D-3083BFAC1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3085CEBC-D1F5-4F82-93C8-8ED38B7CB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3ED8F25D-E867-46B6-A62D-3B2114768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6BB81545-0C01-4B56-BADD-6B7D5B72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1574FCC-646A-4771-AB54-A44212F19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A56CC2BC-E51D-4A79-AA80-770FAA784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20">
              <a:extLst>
                <a:ext uri="{FF2B5EF4-FFF2-40B4-BE49-F238E27FC236}">
                  <a16:creationId xmlns:a16="http://schemas.microsoft.com/office/drawing/2014/main" id="{C95E0495-B7F8-44C5-AD1F-5F3C8633E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21">
              <a:extLst>
                <a:ext uri="{FF2B5EF4-FFF2-40B4-BE49-F238E27FC236}">
                  <a16:creationId xmlns:a16="http://schemas.microsoft.com/office/drawing/2014/main" id="{28C1E7AA-A198-498A-9426-7632D7AA3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22">
              <a:extLst>
                <a:ext uri="{FF2B5EF4-FFF2-40B4-BE49-F238E27FC236}">
                  <a16:creationId xmlns:a16="http://schemas.microsoft.com/office/drawing/2014/main" id="{96410611-0DF8-42D3-91B1-B87AE692E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23">
              <a:extLst>
                <a:ext uri="{FF2B5EF4-FFF2-40B4-BE49-F238E27FC236}">
                  <a16:creationId xmlns:a16="http://schemas.microsoft.com/office/drawing/2014/main" id="{EACF821F-24B2-49B5-8688-744B0EADF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24">
              <a:extLst>
                <a:ext uri="{FF2B5EF4-FFF2-40B4-BE49-F238E27FC236}">
                  <a16:creationId xmlns:a16="http://schemas.microsoft.com/office/drawing/2014/main" id="{418BD791-FEEE-4A18-A5EF-F3815F184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5">
              <a:extLst>
                <a:ext uri="{FF2B5EF4-FFF2-40B4-BE49-F238E27FC236}">
                  <a16:creationId xmlns:a16="http://schemas.microsoft.com/office/drawing/2014/main" id="{D5D16C8F-EA4F-447C-934A-06E7BFAE9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7" name="Imagem 6" descr="Torre de um prédio&#10;&#10;Descrição gerada automaticamente com confiança média">
            <a:extLst>
              <a:ext uri="{FF2B5EF4-FFF2-40B4-BE49-F238E27FC236}">
                <a16:creationId xmlns:a16="http://schemas.microsoft.com/office/drawing/2014/main" id="{C1880B8D-343C-499A-849E-0AA2FE004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61618"/>
            <a:ext cx="10905066" cy="4334763"/>
          </a:xfrm>
          <a:prstGeom prst="rect">
            <a:avLst/>
          </a:prstGeom>
        </p:spPr>
      </p:pic>
      <p:sp>
        <p:nvSpPr>
          <p:cNvPr id="58" name="CaixaDeTexto 57">
            <a:extLst>
              <a:ext uri="{FF2B5EF4-FFF2-40B4-BE49-F238E27FC236}">
                <a16:creationId xmlns:a16="http://schemas.microsoft.com/office/drawing/2014/main" id="{E1B10890-E682-4665-922C-7EBC6389201F}"/>
              </a:ext>
            </a:extLst>
          </p:cNvPr>
          <p:cNvSpPr txBox="1"/>
          <p:nvPr/>
        </p:nvSpPr>
        <p:spPr>
          <a:xfrm>
            <a:off x="643465" y="5596381"/>
            <a:ext cx="1085486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dirty="0">
              <a:hlinkClick r:id="rId3"/>
            </a:endParaRPr>
          </a:p>
          <a:p>
            <a:r>
              <a:rPr lang="pt-BR" sz="1600" dirty="0">
                <a:hlinkClick r:id="rId3"/>
              </a:rPr>
              <a:t>ttps://www.louvre.fr/en/visites-en-ligne</a:t>
            </a:r>
            <a:r>
              <a:rPr lang="pt-BR" sz="1600" dirty="0"/>
              <a:t> – “Tour Virtual”</a:t>
            </a:r>
          </a:p>
          <a:p>
            <a:br>
              <a:rPr lang="pt-BR" sz="1600" dirty="0"/>
            </a:br>
            <a:r>
              <a:rPr lang="pt-BR" sz="1600" dirty="0">
                <a:hlinkClick r:id="rId4"/>
              </a:rPr>
              <a:t>https://www.youtube.com/watch?v=rUU9Ix1WDXc</a:t>
            </a:r>
            <a:r>
              <a:rPr lang="pt-BR" sz="1600" dirty="0"/>
              <a:t> “Visita ao Museu do Louvre”</a:t>
            </a:r>
            <a:br>
              <a:rPr lang="pt-BR" sz="1600" dirty="0"/>
            </a:br>
            <a:br>
              <a:rPr lang="pt-BR" dirty="0"/>
            </a:b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3143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01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866B4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Uma imagem contendo no interior, edifício, homem, mulher&#10;&#10;Descrição gerada automaticamente">
            <a:extLst>
              <a:ext uri="{FF2B5EF4-FFF2-40B4-BE49-F238E27FC236}">
                <a16:creationId xmlns:a16="http://schemas.microsoft.com/office/drawing/2014/main" id="{C3A20C06-038E-4D21-9057-5887732587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50" r="1886" b="-1"/>
          <a:stretch/>
        </p:blipFill>
        <p:spPr>
          <a:xfrm>
            <a:off x="972115" y="960214"/>
            <a:ext cx="5641848" cy="4919472"/>
          </a:xfrm>
          <a:prstGeom prst="rect">
            <a:avLst/>
          </a:prstGeom>
          <a:ln w="12700">
            <a:noFill/>
          </a:ln>
        </p:spPr>
      </p:pic>
      <p:sp>
        <p:nvSpPr>
          <p:cNvPr id="93" name="Content Placeholder 38">
            <a:extLst>
              <a:ext uri="{FF2B5EF4-FFF2-40B4-BE49-F238E27FC236}">
                <a16:creationId xmlns:a16="http://schemas.microsoft.com/office/drawing/2014/main" id="{2A3D0902-3A3C-4F10-A4AC-0E6FFE1F5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3817" y="960214"/>
            <a:ext cx="4099607" cy="5056411"/>
          </a:xfrm>
        </p:spPr>
        <p:txBody>
          <a:bodyPr>
            <a:normAutofit/>
          </a:bodyPr>
          <a:lstStyle/>
          <a:p>
            <a:pPr>
              <a:buClr>
                <a:srgbClr val="866B40"/>
              </a:buClr>
            </a:pPr>
            <a:r>
              <a:rPr lang="en-US" dirty="0" err="1"/>
              <a:t>Após</a:t>
            </a:r>
            <a:r>
              <a:rPr lang="en-US" dirty="0"/>
              <a:t> à </a:t>
            </a:r>
            <a:r>
              <a:rPr lang="en-US" dirty="0" err="1"/>
              <a:t>invasão</a:t>
            </a:r>
            <a:r>
              <a:rPr lang="en-US" dirty="0"/>
              <a:t> dos </a:t>
            </a:r>
            <a:r>
              <a:rPr lang="en-US" dirty="0" err="1"/>
              <a:t>prussianos</a:t>
            </a:r>
            <a:r>
              <a:rPr lang="en-US" dirty="0"/>
              <a:t> e </a:t>
            </a:r>
            <a:r>
              <a:rPr lang="en-US" dirty="0" err="1"/>
              <a:t>austríacos</a:t>
            </a:r>
            <a:r>
              <a:rPr lang="en-US" dirty="0"/>
              <a:t> à </a:t>
            </a:r>
            <a:r>
              <a:rPr lang="en-US" dirty="0" err="1"/>
              <a:t>França</a:t>
            </a:r>
            <a:r>
              <a:rPr lang="en-US" dirty="0"/>
              <a:t>, a </a:t>
            </a:r>
            <a:r>
              <a:rPr lang="en-US" dirty="0" err="1"/>
              <a:t>multidão</a:t>
            </a:r>
            <a:r>
              <a:rPr lang="en-US" dirty="0"/>
              <a:t> </a:t>
            </a:r>
            <a:r>
              <a:rPr lang="en-US" dirty="0" err="1"/>
              <a:t>francesa</a:t>
            </a:r>
            <a:r>
              <a:rPr lang="en-US" dirty="0"/>
              <a:t> </a:t>
            </a:r>
            <a:r>
              <a:rPr lang="en-US" dirty="0" err="1"/>
              <a:t>enfurecida</a:t>
            </a:r>
            <a:r>
              <a:rPr lang="en-US" dirty="0"/>
              <a:t> </a:t>
            </a:r>
            <a:r>
              <a:rPr lang="en-US" dirty="0" err="1"/>
              <a:t>marcha</a:t>
            </a:r>
            <a:r>
              <a:rPr lang="en-US" dirty="0"/>
              <a:t> </a:t>
            </a:r>
            <a:r>
              <a:rPr lang="en-US" dirty="0" err="1"/>
              <a:t>rumo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Palácio</a:t>
            </a:r>
            <a:r>
              <a:rPr lang="en-US" dirty="0"/>
              <a:t> </a:t>
            </a:r>
            <a:r>
              <a:rPr lang="en-US" dirty="0" err="1"/>
              <a:t>onde</a:t>
            </a:r>
            <a:r>
              <a:rPr lang="en-US" dirty="0"/>
              <a:t> </a:t>
            </a:r>
            <a:r>
              <a:rPr lang="en-US" dirty="0" err="1"/>
              <a:t>estavam</a:t>
            </a:r>
            <a:r>
              <a:rPr lang="en-US" dirty="0"/>
              <a:t> o rei e a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família</a:t>
            </a:r>
            <a:endParaRPr lang="en-US" dirty="0"/>
          </a:p>
          <a:p>
            <a:pPr>
              <a:buClr>
                <a:srgbClr val="866B40"/>
              </a:buClr>
            </a:pPr>
            <a:endParaRPr lang="en-US" dirty="0"/>
          </a:p>
          <a:p>
            <a:pPr>
              <a:buClr>
                <a:srgbClr val="866B40"/>
              </a:buClr>
            </a:pPr>
            <a:r>
              <a:rPr lang="en-US" dirty="0" err="1"/>
              <a:t>Houve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grande</a:t>
            </a:r>
            <a:r>
              <a:rPr lang="en-US" dirty="0"/>
              <a:t> </a:t>
            </a:r>
            <a:r>
              <a:rPr lang="en-US" dirty="0" err="1"/>
              <a:t>matança</a:t>
            </a:r>
            <a:r>
              <a:rPr lang="en-US" dirty="0"/>
              <a:t> de </a:t>
            </a:r>
            <a:r>
              <a:rPr lang="en-US" dirty="0" err="1"/>
              <a:t>nobres</a:t>
            </a:r>
            <a:r>
              <a:rPr lang="en-US" dirty="0"/>
              <a:t> e a </a:t>
            </a:r>
            <a:r>
              <a:rPr lang="en-US" dirty="0" err="1"/>
              <a:t>família</a:t>
            </a:r>
            <a:r>
              <a:rPr lang="en-US" dirty="0"/>
              <a:t> real </a:t>
            </a:r>
            <a:r>
              <a:rPr lang="en-US" dirty="0" err="1"/>
              <a:t>foi</a:t>
            </a:r>
            <a:r>
              <a:rPr lang="en-US" dirty="0"/>
              <a:t> </a:t>
            </a:r>
            <a:r>
              <a:rPr lang="en-US" dirty="0" err="1"/>
              <a:t>considerada</a:t>
            </a:r>
            <a:r>
              <a:rPr lang="en-US" dirty="0"/>
              <a:t> </a:t>
            </a:r>
            <a:r>
              <a:rPr lang="en-US" dirty="0" err="1"/>
              <a:t>culpada</a:t>
            </a:r>
            <a:r>
              <a:rPr lang="en-US" dirty="0"/>
              <a:t> pela </a:t>
            </a:r>
            <a:r>
              <a:rPr lang="en-US" dirty="0" err="1"/>
              <a:t>invasão</a:t>
            </a:r>
            <a:r>
              <a:rPr lang="en-US" dirty="0"/>
              <a:t> dos “</a:t>
            </a:r>
            <a:r>
              <a:rPr lang="en-US" dirty="0" err="1"/>
              <a:t>inimigos</a:t>
            </a:r>
            <a:r>
              <a:rPr lang="en-US" dirty="0"/>
              <a:t> </a:t>
            </a:r>
            <a:r>
              <a:rPr lang="en-US" dirty="0" err="1"/>
              <a:t>externos</a:t>
            </a:r>
            <a:r>
              <a:rPr lang="en-US" dirty="0"/>
              <a:t>” da </a:t>
            </a:r>
            <a:r>
              <a:rPr lang="en-US" dirty="0" err="1"/>
              <a:t>Revolução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268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B4298B-514D-4087-BFCF-5E0B7C9A9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250D78-05C1-41CC-8744-FF3612962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88B658F-163C-450C-B32C-2385E374B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AE85F6C-45F9-4F00-8AA8-52BD51059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B0E90C3-F098-46CE-B1D9-44EDE9C6E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FFF59D4E-9109-4D0A-8064-9C534CCFB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4B8AAA4-1840-48B9-A1E7-8CE75F873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5A87B14D-183F-429F-849A-A6DC957B0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C261938-CF78-4843-9295-A20FD1591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70557A9F-9800-4BDA-8EA5-312FBB056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55443555-50A7-490F-A7BD-C3761876B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0E25D709-0236-44C4-9AD0-23C27FFB6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2D3488E-C376-4058-9B14-3E67ECCF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29C0577D-AE94-4E3E-AFE9-87D6F505C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28A3D14-A3AE-415B-81C0-10DABBD63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7722035-1059-41F4-801E-F6C3F4383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8275878-64ED-413C-B1B9-654EE17C5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6BE90BD7-1A14-43A3-8CD4-8D181EE63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609B6EC-0BA4-4C45-B9CA-311B34B83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BA3962A2-D76B-4346-9535-356648073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28CBAD67-783A-4EFF-852A-40CD9D58C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780BC275-9329-40AA-849F-7B258245E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55DA4B63-E5E4-49C5-BC03-E5A312146F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7BF9094-AC81-4C94-8E5F-386035288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989" y="565150"/>
            <a:ext cx="8812741" cy="1419096"/>
          </a:xfrm>
        </p:spPr>
        <p:txBody>
          <a:bodyPr anchor="b">
            <a:normAutofit/>
          </a:bodyPr>
          <a:lstStyle/>
          <a:p>
            <a:r>
              <a:rPr lang="pt-BR" sz="3600" dirty="0">
                <a:solidFill>
                  <a:schemeClr val="tx1"/>
                </a:solidFill>
              </a:rPr>
              <a:t>Grupos Sociais do 3º Estado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A58697-5BC1-4FD7-8651-69858E892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1989" y="2246184"/>
            <a:ext cx="8812740" cy="3805624"/>
          </a:xfrm>
        </p:spPr>
        <p:txBody>
          <a:bodyPr anchor="ctr">
            <a:normAutofit/>
          </a:bodyPr>
          <a:lstStyle/>
          <a:p>
            <a:r>
              <a:rPr lang="pt-BR" sz="1600" dirty="0">
                <a:solidFill>
                  <a:srgbClr val="FF0000"/>
                </a:solidFill>
              </a:rPr>
              <a:t>Girondinos: </a:t>
            </a:r>
            <a:r>
              <a:rPr lang="pt-BR" sz="1600" dirty="0"/>
              <a:t>Membros da </a:t>
            </a:r>
            <a:r>
              <a:rPr lang="pt-BR" sz="1600" b="1" dirty="0"/>
              <a:t>alta burguesia </a:t>
            </a:r>
            <a:r>
              <a:rPr lang="pt-BR" sz="1600" dirty="0"/>
              <a:t>(banqueiros, comerciantes e industriais). Defendiam o fim do absolutismo monárquico, e eram mais moderados, defendendo pequenas alterações sociais e mantendo as classes mais baixas fora da política. </a:t>
            </a:r>
          </a:p>
          <a:p>
            <a:endParaRPr lang="pt-BR" sz="1600" dirty="0"/>
          </a:p>
          <a:p>
            <a:r>
              <a:rPr lang="pt-BR" sz="1600" dirty="0">
                <a:solidFill>
                  <a:srgbClr val="FF0000"/>
                </a:solidFill>
              </a:rPr>
              <a:t>Jacobinos: </a:t>
            </a:r>
            <a:r>
              <a:rPr lang="pt-BR" sz="1600" dirty="0"/>
              <a:t>Membros da </a:t>
            </a:r>
            <a:r>
              <a:rPr lang="pt-BR" sz="1600" b="1" dirty="0"/>
              <a:t>pequena burguesia</a:t>
            </a:r>
            <a:r>
              <a:rPr lang="pt-BR" sz="1600" dirty="0"/>
              <a:t>, geralmente composto por camponeses, artesãos e operários. Defendiam a igualdade entre as pessoas e o voto universal</a:t>
            </a:r>
          </a:p>
          <a:p>
            <a:endParaRPr lang="pt-BR" sz="1600" dirty="0"/>
          </a:p>
          <a:p>
            <a:r>
              <a:rPr lang="pt-BR" sz="1600" dirty="0">
                <a:solidFill>
                  <a:srgbClr val="FF0000"/>
                </a:solidFill>
              </a:rPr>
              <a:t>Sans-culottes: </a:t>
            </a:r>
            <a:r>
              <a:rPr lang="pt-BR" sz="1600" dirty="0"/>
              <a:t>Eram a principal </a:t>
            </a:r>
            <a:r>
              <a:rPr lang="pt-BR" sz="1600" b="1" dirty="0"/>
              <a:t>força revolucionária</a:t>
            </a:r>
            <a:r>
              <a:rPr lang="pt-BR" sz="1600" dirty="0"/>
              <a:t>, defendiam ideias consideradas radicais, como a democracia plena e os direitos assegurados aos mais pobres </a:t>
            </a:r>
          </a:p>
        </p:txBody>
      </p:sp>
    </p:spTree>
    <p:extLst>
      <p:ext uri="{BB962C8B-B14F-4D97-AF65-F5344CB8AC3E}">
        <p14:creationId xmlns:p14="http://schemas.microsoft.com/office/powerpoint/2010/main" val="3255937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39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800B320-C486-4967-AFB8-58E3EBDA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0624" y="0"/>
            <a:ext cx="12584114" cy="6853238"/>
            <a:chOff x="-417513" y="0"/>
            <a:chExt cx="12584114" cy="685323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B6E6BEB2-753A-4253-9BE2-9E569A8A5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6">
              <a:extLst>
                <a:ext uri="{FF2B5EF4-FFF2-40B4-BE49-F238E27FC236}">
                  <a16:creationId xmlns:a16="http://schemas.microsoft.com/office/drawing/2014/main" id="{196A6026-E2E2-4401-BB72-F8314907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C852B828-3E4B-4404-AEE7-815B0B6EE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B2BAC571-023A-4027-9689-5A7375FE5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6BB424FB-2158-48AB-9A28-A11889AA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BE5FA512-D3FE-4F91-AE23-51DAAAA74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83CF3A0A-06AA-4987-8182-4F86E662E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969C6F15-1F6D-46D5-8C47-3FBC31253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01E2B94D-4E93-4C11-A1FC-B3A6E8CC5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F47C1110-8C08-4C26-BD0D-3083BFAC1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3085CEBC-D1F5-4F82-93C8-8ED38B7CB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3ED8F25D-E867-46B6-A62D-3B2114768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6BB81545-0C01-4B56-BADD-6B7D5B72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A1574FCC-646A-4771-AB54-A44212F19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A56CC2BC-E51D-4A79-AA80-770FAA784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C95E0495-B7F8-44C5-AD1F-5F3C8633E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28C1E7AA-A198-498A-9426-7632D7AA3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96410611-0DF8-42D3-91B1-B87AE692E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EACF821F-24B2-49B5-8688-744B0EADF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>
              <a:extLst>
                <a:ext uri="{FF2B5EF4-FFF2-40B4-BE49-F238E27FC236}">
                  <a16:creationId xmlns:a16="http://schemas.microsoft.com/office/drawing/2014/main" id="{418BD791-FEEE-4A18-A5EF-F3815F184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5">
              <a:extLst>
                <a:ext uri="{FF2B5EF4-FFF2-40B4-BE49-F238E27FC236}">
                  <a16:creationId xmlns:a16="http://schemas.microsoft.com/office/drawing/2014/main" id="{D5D16C8F-EA4F-447C-934A-06E7BFAE9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5" name="Espaço Reservado para Conteúdo 4" descr="Gráfico, Diagrama&#10;&#10;Descrição gerada automaticamente">
            <a:extLst>
              <a:ext uri="{FF2B5EF4-FFF2-40B4-BE49-F238E27FC236}">
                <a16:creationId xmlns:a16="http://schemas.microsoft.com/office/drawing/2014/main" id="{BA7B834E-8448-43CA-955D-2B23C30304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4930" y="643467"/>
            <a:ext cx="1022213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72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5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9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0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1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2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3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4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5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6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7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8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9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0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1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2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3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44C110BA-81E8-4247-853A-5F2B93E9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Espaço Reservado para Conteúdo 4" descr="Imagem digital fictícia de personagem de desenho animado&#10;&#10;Descrição gerada automaticamente">
            <a:extLst>
              <a:ext uri="{FF2B5EF4-FFF2-40B4-BE49-F238E27FC236}">
                <a16:creationId xmlns:a16="http://schemas.microsoft.com/office/drawing/2014/main" id="{096A39EF-7B45-4DA0-972F-F34CAF66B0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4" y="21421"/>
            <a:ext cx="2542245" cy="6824821"/>
          </a:xfrm>
          <a:prstGeom prst="rect">
            <a:avLst/>
          </a:prstGeom>
        </p:spPr>
      </p:pic>
      <p:pic>
        <p:nvPicPr>
          <p:cNvPr id="13" name="Imagem 12" descr="Uma imagem contendo Quadro de comunicações&#10;&#10;Descrição gerada automaticamente">
            <a:extLst>
              <a:ext uri="{FF2B5EF4-FFF2-40B4-BE49-F238E27FC236}">
                <a16:creationId xmlns:a16="http://schemas.microsoft.com/office/drawing/2014/main" id="{D766D4BD-FB65-46DF-96B9-54D6EBCAA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645" y="0"/>
            <a:ext cx="4552101" cy="684526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D12AA58-6E42-4D42-BAFF-C7D859855321}"/>
              </a:ext>
            </a:extLst>
          </p:cNvPr>
          <p:cNvSpPr txBox="1"/>
          <p:nvPr/>
        </p:nvSpPr>
        <p:spPr>
          <a:xfrm>
            <a:off x="2617520" y="-14648"/>
            <a:ext cx="4183856" cy="5581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chemeClr val="bg1"/>
                </a:solidFill>
              </a:rPr>
              <a:t>Os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Sans-</a:t>
            </a:r>
            <a:r>
              <a:rPr lang="en-US" sz="1600" dirty="0" err="1">
                <a:solidFill>
                  <a:srgbClr val="FF0000"/>
                </a:solidFill>
              </a:rPr>
              <a:t>culotes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eram</a:t>
            </a:r>
            <a:r>
              <a:rPr lang="en-US" sz="1600" dirty="0">
                <a:solidFill>
                  <a:schemeClr val="bg1"/>
                </a:solidFill>
              </a:rPr>
              <a:t> a principal </a:t>
            </a:r>
            <a:r>
              <a:rPr lang="en-US" sz="1600" dirty="0" err="1">
                <a:solidFill>
                  <a:schemeClr val="bg1"/>
                </a:solidFill>
              </a:rPr>
              <a:t>força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revolucionária</a:t>
            </a:r>
            <a:r>
              <a:rPr lang="en-US" sz="1600" dirty="0">
                <a:solidFill>
                  <a:schemeClr val="bg1"/>
                </a:solidFill>
              </a:rPr>
              <a:t> e </a:t>
            </a:r>
            <a:r>
              <a:rPr lang="en-US" sz="1600" dirty="0" err="1">
                <a:solidFill>
                  <a:schemeClr val="bg1"/>
                </a:solidFill>
              </a:rPr>
              <a:t>representavam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os</a:t>
            </a:r>
            <a:r>
              <a:rPr lang="en-US" sz="1600" dirty="0">
                <a:solidFill>
                  <a:schemeClr val="bg1"/>
                </a:solidFill>
              </a:rPr>
              <a:t> interesses do </a:t>
            </a:r>
            <a:r>
              <a:rPr lang="en-US" sz="1600" dirty="0" err="1">
                <a:solidFill>
                  <a:schemeClr val="bg1"/>
                </a:solidFill>
              </a:rPr>
              <a:t>povo</a:t>
            </a:r>
            <a:r>
              <a:rPr lang="en-US" sz="1600" dirty="0">
                <a:solidFill>
                  <a:schemeClr val="bg1"/>
                </a:solidFill>
              </a:rPr>
              <a:t>. No </a:t>
            </a:r>
            <a:r>
              <a:rPr lang="en-US" sz="1600" dirty="0" err="1">
                <a:solidFill>
                  <a:schemeClr val="bg1"/>
                </a:solidFill>
              </a:rPr>
              <a:t>contexto</a:t>
            </a:r>
            <a:r>
              <a:rPr lang="en-US" sz="1600" dirty="0">
                <a:solidFill>
                  <a:schemeClr val="bg1"/>
                </a:solidFill>
              </a:rPr>
              <a:t> da </a:t>
            </a:r>
            <a:r>
              <a:rPr lang="en-US" sz="1600" dirty="0" err="1">
                <a:solidFill>
                  <a:schemeClr val="bg1"/>
                </a:solidFill>
              </a:rPr>
              <a:t>Revolução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francesa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tornaram</a:t>
            </a:r>
            <a:r>
              <a:rPr lang="en-US" sz="1600" dirty="0">
                <a:solidFill>
                  <a:schemeClr val="bg1"/>
                </a:solidFill>
              </a:rPr>
              <a:t>-se o “</a:t>
            </a:r>
            <a:r>
              <a:rPr lang="en-US" sz="1600" dirty="0" err="1">
                <a:solidFill>
                  <a:schemeClr val="bg1"/>
                </a:solidFill>
              </a:rPr>
              <a:t>braço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armado</a:t>
            </a:r>
            <a:r>
              <a:rPr lang="en-US" sz="1600" dirty="0">
                <a:solidFill>
                  <a:schemeClr val="bg1"/>
                </a:solidFill>
              </a:rPr>
              <a:t>” da </a:t>
            </a:r>
            <a:r>
              <a:rPr lang="en-US" sz="1600" dirty="0" err="1">
                <a:solidFill>
                  <a:schemeClr val="bg1"/>
                </a:solidFill>
              </a:rPr>
              <a:t>burguesia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Durante o </a:t>
            </a:r>
            <a:r>
              <a:rPr lang="en-US" sz="1600" dirty="0" err="1">
                <a:solidFill>
                  <a:schemeClr val="bg1"/>
                </a:solidFill>
              </a:rPr>
              <a:t>período</a:t>
            </a:r>
            <a:r>
              <a:rPr lang="en-US" sz="1600" dirty="0">
                <a:solidFill>
                  <a:schemeClr val="bg1"/>
                </a:solidFill>
              </a:rPr>
              <a:t> da “</a:t>
            </a:r>
            <a:r>
              <a:rPr lang="en-US" sz="1600" dirty="0" err="1">
                <a:solidFill>
                  <a:schemeClr val="bg1"/>
                </a:solidFill>
              </a:rPr>
              <a:t>Convenção</a:t>
            </a:r>
            <a:r>
              <a:rPr lang="en-US" sz="1600" dirty="0">
                <a:solidFill>
                  <a:schemeClr val="bg1"/>
                </a:solidFill>
              </a:rPr>
              <a:t> Nacional”, o </a:t>
            </a:r>
            <a:r>
              <a:rPr lang="en-US" sz="1600" dirty="0" err="1">
                <a:solidFill>
                  <a:schemeClr val="bg1"/>
                </a:solidFill>
              </a:rPr>
              <a:t>grupo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apoiou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fielmente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jacobinos</a:t>
            </a:r>
            <a:r>
              <a:rPr lang="en-US" sz="1600" dirty="0">
                <a:solidFill>
                  <a:schemeClr val="bg1"/>
                </a:solidFill>
              </a:rPr>
              <a:t> pois </a:t>
            </a:r>
            <a:r>
              <a:rPr lang="en-US" sz="1600" dirty="0" err="1">
                <a:solidFill>
                  <a:schemeClr val="bg1"/>
                </a:solidFill>
              </a:rPr>
              <a:t>viam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neles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seus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representantes</a:t>
            </a:r>
            <a:r>
              <a:rPr lang="en-US" sz="1600" dirty="0">
                <a:solidFill>
                  <a:schemeClr val="bg1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509366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B4520D-2979-48DB-9166-1BAA6EB4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485" y="841375"/>
            <a:ext cx="6230857" cy="1230570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sz="3600" dirty="0">
                <a:solidFill>
                  <a:schemeClr val="tx1"/>
                </a:solidFill>
              </a:rPr>
              <a:t>1792 – 1795</a:t>
            </a:r>
            <a:br>
              <a:rPr lang="pt-BR" sz="3600" dirty="0">
                <a:solidFill>
                  <a:schemeClr val="accent1"/>
                </a:solidFill>
              </a:rPr>
            </a:br>
            <a:r>
              <a:rPr lang="pt-BR" sz="3600" dirty="0">
                <a:solidFill>
                  <a:schemeClr val="accent1"/>
                </a:solidFill>
              </a:rPr>
              <a:t>Convenção Nacional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F002F4-100A-48BB-93C0-B737A0A82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487" y="2249046"/>
            <a:ext cx="6123783" cy="3802762"/>
          </a:xfrm>
        </p:spPr>
        <p:txBody>
          <a:bodyPr anchor="t">
            <a:normAutofit fontScale="92500"/>
          </a:bodyPr>
          <a:lstStyle/>
          <a:p>
            <a:r>
              <a:rPr lang="pt-BR" sz="1600" dirty="0"/>
              <a:t>Diante da crise política e social que se instaurou, e da ameaça de invasão à França por parte dos países vizinhos em um processo  </a:t>
            </a:r>
            <a:r>
              <a:rPr lang="pt-BR" sz="1600" dirty="0" err="1"/>
              <a:t>contrarevolucionário</a:t>
            </a:r>
            <a:r>
              <a:rPr lang="pt-BR" sz="1600" dirty="0"/>
              <a:t>, o movimento se radicaliza</a:t>
            </a:r>
          </a:p>
          <a:p>
            <a:endParaRPr lang="pt-BR" sz="1600" dirty="0"/>
          </a:p>
          <a:p>
            <a:r>
              <a:rPr lang="pt-BR" sz="1600" dirty="0"/>
              <a:t>Os </a:t>
            </a:r>
            <a:r>
              <a:rPr lang="pt-BR" sz="1600" dirty="0">
                <a:solidFill>
                  <a:srgbClr val="FF0000"/>
                </a:solidFill>
              </a:rPr>
              <a:t>Jacobinos </a:t>
            </a:r>
            <a:r>
              <a:rPr lang="pt-BR" sz="1600" dirty="0"/>
              <a:t>assumem o comando da revolução, mandam prender o rei e sua família e iniciam o processo de julgamento</a:t>
            </a:r>
          </a:p>
          <a:p>
            <a:endParaRPr lang="pt-BR" sz="1600" dirty="0"/>
          </a:p>
          <a:p>
            <a:r>
              <a:rPr lang="pt-BR" sz="1600" dirty="0"/>
              <a:t>Os Jacobinos vão desencadear uma violenta perseguição aos “inimigos da Revolução”.</a:t>
            </a:r>
            <a:br>
              <a:rPr lang="pt-BR" sz="1600" dirty="0"/>
            </a:br>
            <a:br>
              <a:rPr lang="pt-BR" sz="1600" dirty="0"/>
            </a:b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525980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D7000A-4560-4856-A7D1-DEAF0BFFC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>
            <a:normAutofit/>
          </a:bodyPr>
          <a:lstStyle/>
          <a:p>
            <a:pPr algn="l"/>
            <a:r>
              <a:rPr lang="pt-BR" sz="44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2ª Fase </a:t>
            </a:r>
            <a:r>
              <a:rPr lang="pt-BR" sz="4400" dirty="0">
                <a:solidFill>
                  <a:schemeClr val="tx1"/>
                </a:solidFill>
              </a:rPr>
              <a:t> Convenção Nacional </a:t>
            </a:r>
            <a:r>
              <a:rPr lang="pt-BR" sz="2000" dirty="0">
                <a:solidFill>
                  <a:schemeClr val="tx1"/>
                </a:solidFill>
              </a:rPr>
              <a:t>ou</a:t>
            </a:r>
            <a:br>
              <a:rPr lang="pt-BR" sz="2000" dirty="0">
                <a:solidFill>
                  <a:schemeClr val="tx1"/>
                </a:solidFill>
              </a:rPr>
            </a:b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4400" dirty="0">
                <a:solidFill>
                  <a:schemeClr val="tx1"/>
                </a:solidFill>
              </a:rPr>
              <a:t>Primeira República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3DFDE4-8DE5-4916-9A7F-88B5C8406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938" y="1020793"/>
            <a:ext cx="5511800" cy="4171278"/>
          </a:xfrm>
        </p:spPr>
        <p:txBody>
          <a:bodyPr>
            <a:normAutofit/>
          </a:bodyPr>
          <a:lstStyle/>
          <a:p>
            <a:r>
              <a:rPr lang="pt-BR" sz="2000" dirty="0"/>
              <a:t>Voto Universal Masculino</a:t>
            </a:r>
          </a:p>
          <a:p>
            <a:r>
              <a:rPr lang="pt-BR" sz="2000" dirty="0"/>
              <a:t>Tabelamento de preços</a:t>
            </a:r>
          </a:p>
          <a:p>
            <a:r>
              <a:rPr lang="pt-BR" sz="2000" dirty="0"/>
              <a:t>Tribunal Revolucionário</a:t>
            </a:r>
          </a:p>
          <a:p>
            <a:r>
              <a:rPr lang="pt-BR" sz="2000" dirty="0"/>
              <a:t>Abolição da escravidão nas colônias</a:t>
            </a:r>
          </a:p>
          <a:p>
            <a:r>
              <a:rPr lang="pt-BR" sz="2000" dirty="0"/>
              <a:t>Tentativa de descristianização da França</a:t>
            </a:r>
          </a:p>
          <a:p>
            <a:r>
              <a:rPr lang="pt-BR" sz="2000" dirty="0"/>
              <a:t>Mudança no calendário</a:t>
            </a:r>
          </a:p>
          <a:p>
            <a:r>
              <a:rPr lang="pt-BR" sz="2000" dirty="0"/>
              <a:t>Igualdade perante a morte</a:t>
            </a:r>
            <a:br>
              <a:rPr lang="pt-BR" sz="2000" dirty="0"/>
            </a:br>
            <a:endParaRPr lang="pt-BR" sz="2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79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BBA646A-B478-47A6-B4AD-FD378EF0B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71" y="380364"/>
            <a:ext cx="8475826" cy="593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0213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D39238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Uma imagem contendo de madeira, janela, vista, mesa&#10;&#10;Descrição gerada automaticamente">
            <a:extLst>
              <a:ext uri="{FF2B5EF4-FFF2-40B4-BE49-F238E27FC236}">
                <a16:creationId xmlns:a16="http://schemas.microsoft.com/office/drawing/2014/main" id="{95A35639-9491-4F14-A6EB-81A397EE3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223" y="643467"/>
            <a:ext cx="10611554" cy="557106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56462CC-818B-4A0B-AAD5-C7C98560981F}"/>
              </a:ext>
            </a:extLst>
          </p:cNvPr>
          <p:cNvSpPr txBox="1"/>
          <p:nvPr/>
        </p:nvSpPr>
        <p:spPr>
          <a:xfrm>
            <a:off x="466726" y="6446838"/>
            <a:ext cx="11237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/>
              <a:t>https://aventurasnahistoria.uol.com.br/noticias/reportagem/guilhotina-a-solucao-humana.phtml</a:t>
            </a:r>
          </a:p>
        </p:txBody>
      </p:sp>
    </p:spTree>
    <p:extLst>
      <p:ext uri="{BB962C8B-B14F-4D97-AF65-F5344CB8AC3E}">
        <p14:creationId xmlns:p14="http://schemas.microsoft.com/office/powerpoint/2010/main" val="17845851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B4298B-514D-4087-BFCF-5E0B7C9A9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250D78-05C1-41CC-8744-FF3612962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88B658F-163C-450C-B32C-2385E374B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AE85F6C-45F9-4F00-8AA8-52BD51059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B0E90C3-F098-46CE-B1D9-44EDE9C6E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FFF59D4E-9109-4D0A-8064-9C534CCFB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4B8AAA4-1840-48B9-A1E7-8CE75F873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5A87B14D-183F-429F-849A-A6DC957B0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C261938-CF78-4843-9295-A20FD1591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70557A9F-9800-4BDA-8EA5-312FBB056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55443555-50A7-490F-A7BD-C3761876B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0E25D709-0236-44C4-9AD0-23C27FFB6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2D3488E-C376-4058-9B14-3E67ECCF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29C0577D-AE94-4E3E-AFE9-87D6F505C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28A3D14-A3AE-415B-81C0-10DABBD63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7722035-1059-41F4-801E-F6C3F4383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8275878-64ED-413C-B1B9-654EE17C5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6BE90BD7-1A14-43A3-8CD4-8D181EE63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609B6EC-0BA4-4C45-B9CA-311B34B83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BA3962A2-D76B-4346-9535-356648073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28CBAD67-783A-4EFF-852A-40CD9D58C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780BC275-9329-40AA-849F-7B258245E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55DA4B63-E5E4-49C5-BC03-E5A312146F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F9062E-3BA9-46BC-B927-20319F344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3613" y="698500"/>
            <a:ext cx="8511116" cy="5353308"/>
          </a:xfrm>
        </p:spPr>
        <p:txBody>
          <a:bodyPr anchor="ctr">
            <a:normAutofit fontScale="92500"/>
          </a:bodyPr>
          <a:lstStyle/>
          <a:p>
            <a:pPr algn="l"/>
            <a:r>
              <a:rPr lang="pt-BR" sz="1600" dirty="0"/>
              <a:t>O </a:t>
            </a:r>
            <a:r>
              <a:rPr lang="pt-BR" sz="1600" dirty="0">
                <a:solidFill>
                  <a:srgbClr val="C00000"/>
                </a:solidFill>
              </a:rPr>
              <a:t>período do terror </a:t>
            </a:r>
            <a:r>
              <a:rPr lang="pt-BR" sz="1600" dirty="0"/>
              <a:t>durou de 1793 a 1794, no qual vários nobres, clérigos, girondinos e jacobinos foram mortos.</a:t>
            </a:r>
            <a:br>
              <a:rPr lang="pt-BR" sz="1600" dirty="0"/>
            </a:br>
            <a:r>
              <a:rPr lang="pt-BR" sz="1600" b="0" i="0" dirty="0">
                <a:solidFill>
                  <a:srgbClr val="212529"/>
                </a:solidFill>
                <a:effectLst/>
                <a:latin typeface="-apple-system"/>
              </a:rPr>
              <a:t>É como fica conhecido o período (1793-1794) no qual os jacobinos se organizam para defender a Revolução. Sob o comando de Robespierre a Constituição é suspensa e são criados o Comitê de Salvação Pública e o Tribunal Revolucionário, encarregado de prender e julgar os traidores da Revolução.</a:t>
            </a:r>
          </a:p>
          <a:p>
            <a:pPr algn="l"/>
            <a:r>
              <a:rPr lang="pt-BR" sz="1600" b="0" i="0" dirty="0">
                <a:solidFill>
                  <a:srgbClr val="212529"/>
                </a:solidFill>
                <a:effectLst/>
                <a:latin typeface="-apple-system"/>
              </a:rPr>
              <a:t>Esses órgãos descambam depois para a conspiração e execução na guilhotina de membros do próprio partido jacobino, confundindo inimigos e aliados. O Terror executa tanto radicais, como </a:t>
            </a:r>
            <a:r>
              <a:rPr lang="pt-BR" sz="1600" b="0" i="0" dirty="0" err="1">
                <a:solidFill>
                  <a:srgbClr val="212529"/>
                </a:solidFill>
                <a:effectLst/>
                <a:latin typeface="-apple-system"/>
              </a:rPr>
              <a:t>Hebert</a:t>
            </a:r>
            <a:r>
              <a:rPr lang="pt-BR" sz="1600" b="0" i="0" dirty="0">
                <a:solidFill>
                  <a:srgbClr val="212529"/>
                </a:solidFill>
                <a:effectLst/>
                <a:latin typeface="-apple-system"/>
              </a:rPr>
              <a:t>, quanto moderados, como Danton e </a:t>
            </a:r>
            <a:r>
              <a:rPr lang="pt-BR" sz="1600" b="0" i="0" dirty="0" err="1">
                <a:solidFill>
                  <a:srgbClr val="212529"/>
                </a:solidFill>
                <a:effectLst/>
                <a:latin typeface="-apple-system"/>
              </a:rPr>
              <a:t>Desmoulins</a:t>
            </a:r>
            <a:r>
              <a:rPr lang="pt-BR" sz="1600" b="0" i="0" dirty="0">
                <a:solidFill>
                  <a:srgbClr val="212529"/>
                </a:solidFill>
                <a:effectLst/>
                <a:latin typeface="-apple-system"/>
              </a:rPr>
              <a:t>.</a:t>
            </a:r>
          </a:p>
          <a:p>
            <a:pPr algn="l"/>
            <a:r>
              <a:rPr lang="pt-BR" sz="1600" b="0" i="0" dirty="0">
                <a:solidFill>
                  <a:srgbClr val="212529"/>
                </a:solidFill>
                <a:effectLst/>
                <a:latin typeface="-apple-system"/>
              </a:rPr>
              <a:t>A Comuna aprisiona e guilhotina 22 líderes girondinos. Milhares de pessoas morrem, entre elas o químico Lavoisier. Robespierre concentra poderes ditatoriais, apoiado pelos jacobinos. Em 49 dias manda para a guilhotina 1.400 pessoas. Com a ameaça de morte pairando sobre todos, os membros da Convenção se voltam contra o ditador.</a:t>
            </a:r>
          </a:p>
          <a:p>
            <a:pPr algn="l"/>
            <a:br>
              <a:rPr lang="pt-BR" sz="1600" dirty="0"/>
            </a:br>
            <a:r>
              <a:rPr lang="pt-BR" sz="1600" b="0" i="0" dirty="0">
                <a:solidFill>
                  <a:srgbClr val="212529"/>
                </a:solidFill>
                <a:effectLst/>
                <a:latin typeface="-apple-system"/>
              </a:rPr>
              <a:t>Fonte: </a:t>
            </a:r>
            <a:r>
              <a:rPr lang="pt-BR" sz="1600" b="0" i="0" u="none" strike="noStrike" dirty="0">
                <a:solidFill>
                  <a:srgbClr val="007BFF"/>
                </a:solidFill>
                <a:effectLst/>
                <a:latin typeface="-apple-system"/>
                <a:hlinkClick r:id="rId2"/>
              </a:rPr>
              <a:t>https://www.mundovestibular.com.br/estudos/historia/revolucao-francesa-5/</a:t>
            </a:r>
            <a:endParaRPr lang="pt-BR" sz="1600" b="0" i="0" dirty="0">
              <a:solidFill>
                <a:srgbClr val="212529"/>
              </a:solidFill>
              <a:effectLst/>
              <a:latin typeface="-apple-system"/>
            </a:endParaRPr>
          </a:p>
          <a:p>
            <a:r>
              <a:rPr lang="pt-BR" sz="1600" dirty="0"/>
              <a:t>Leia mais: </a:t>
            </a:r>
            <a:r>
              <a:rPr lang="pt-BR" sz="1600" dirty="0">
                <a:hlinkClick r:id="rId3"/>
              </a:rPr>
              <a:t>https://g1.globo.com/ciencia-e-saude/noticia/2019/12/29/antoine-lavoisier-o-quimico-revolucionario-que-foi-decapitado-gracas-a-disputa-cientifica.ghtml</a:t>
            </a:r>
            <a:endParaRPr lang="pt-BR" sz="1600" dirty="0"/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6787141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FFDE47-A4E4-4F7C-89A1-B4BD85099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0E13D9C-F7AA-4CEE-A027-86EBE5365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567" y="223796"/>
            <a:ext cx="5071878" cy="6467751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814C4E-72A5-4273-8964-54DC7F761FA3}"/>
              </a:ext>
            </a:extLst>
          </p:cNvPr>
          <p:cNvSpPr txBox="1"/>
          <p:nvPr/>
        </p:nvSpPr>
        <p:spPr>
          <a:xfrm>
            <a:off x="5960509" y="837945"/>
            <a:ext cx="534286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A matança desenfreada na França, começa a atingir também os líderes da Revolução</a:t>
            </a:r>
            <a:br>
              <a:rPr lang="pt-BR" sz="1600" dirty="0"/>
            </a:br>
            <a:br>
              <a:rPr lang="pt-BR" sz="1600" dirty="0"/>
            </a:br>
            <a:r>
              <a:rPr lang="pt-BR" sz="1600" dirty="0"/>
              <a:t>Marat, um jornalista jacobino, que incitava a população a perseguir os chamados “inimigos da Revolução”. Em seu jornal, Marat publicava inclusive nomes de pessoas que deveriam ser perseguidas e executadas</a:t>
            </a:r>
          </a:p>
          <a:p>
            <a:endParaRPr lang="pt-BR" sz="1600" dirty="0"/>
          </a:p>
          <a:p>
            <a:r>
              <a:rPr lang="pt-BR" sz="1600" dirty="0"/>
              <a:t>Marat foi apunhalado pela girondina Marie-Anne Charlotte </a:t>
            </a:r>
            <a:r>
              <a:rPr lang="pt-BR" sz="1600" dirty="0" err="1"/>
              <a:t>Corday</a:t>
            </a:r>
            <a:r>
              <a:rPr lang="pt-BR" sz="1600" dirty="0"/>
              <a:t>, após ela ter conseguido a permissão para adentrar à casa do revolucionário</a:t>
            </a:r>
            <a:br>
              <a:rPr lang="pt-BR" sz="1600" dirty="0"/>
            </a:br>
            <a:br>
              <a:rPr lang="pt-BR" sz="1600" dirty="0"/>
            </a:br>
            <a:r>
              <a:rPr lang="pt-BR" sz="1600" dirty="0"/>
              <a:t>Após a morte de Marat, o movimento se radicaliza ainda mais, e Robespierre vai utilizar a morte do amigo para desencadear mais perseguição aos considerados “inimigos da Revolução”</a:t>
            </a:r>
            <a:br>
              <a:rPr lang="pt-BR" sz="1600" dirty="0"/>
            </a:b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42291700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487B9B-1F18-4BAD-87BB-DECED122E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EED51B-835C-47FF-BBC9-3CB6CC586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28" y="473812"/>
            <a:ext cx="5635001" cy="5708614"/>
          </a:xfrm>
        </p:spPr>
        <p:txBody>
          <a:bodyPr>
            <a:normAutofit fontScale="90000"/>
          </a:bodyPr>
          <a:lstStyle/>
          <a:p>
            <a:pPr algn="l"/>
            <a:br>
              <a:rPr lang="pt-BR" sz="2400" dirty="0">
                <a:solidFill>
                  <a:schemeClr val="tx1"/>
                </a:solidFill>
                <a:latin typeface="+mn-lt"/>
              </a:rPr>
            </a:br>
            <a:br>
              <a:rPr lang="pt-BR" sz="2400" dirty="0">
                <a:solidFill>
                  <a:schemeClr val="tx1"/>
                </a:solidFill>
                <a:latin typeface="+mn-lt"/>
              </a:rPr>
            </a:br>
            <a:br>
              <a:rPr lang="pt-BR" sz="2400" dirty="0">
                <a:solidFill>
                  <a:schemeClr val="tx1"/>
                </a:solidFill>
                <a:latin typeface="+mn-lt"/>
              </a:rPr>
            </a:br>
            <a:br>
              <a:rPr lang="pt-BR" sz="2400" dirty="0">
                <a:solidFill>
                  <a:schemeClr val="tx1"/>
                </a:solidFill>
                <a:latin typeface="+mn-lt"/>
              </a:rPr>
            </a:br>
            <a:r>
              <a:rPr lang="pt-BR" sz="2400" dirty="0">
                <a:solidFill>
                  <a:schemeClr val="tx1"/>
                </a:solidFill>
                <a:latin typeface="+mn-lt"/>
              </a:rPr>
              <a:t>Outro revolucionário também seria condenado à morte na guilhotina. Georges Jacques </a:t>
            </a:r>
            <a:r>
              <a:rPr lang="pt-BR" sz="2400" dirty="0">
                <a:solidFill>
                  <a:srgbClr val="C00000"/>
                </a:solidFill>
                <a:latin typeface="+mn-lt"/>
              </a:rPr>
              <a:t>Danton, </a:t>
            </a:r>
            <a:r>
              <a:rPr lang="pt-BR" sz="2400" dirty="0">
                <a:solidFill>
                  <a:schemeClr val="tx1"/>
                </a:solidFill>
                <a:latin typeface="+mn-lt"/>
              </a:rPr>
              <a:t>foi acusado por Robespierre de ser um inimigo da Revolução.</a:t>
            </a:r>
            <a:br>
              <a:rPr lang="pt-BR" sz="2400" dirty="0">
                <a:solidFill>
                  <a:schemeClr val="tx1"/>
                </a:solidFill>
                <a:latin typeface="+mn-lt"/>
              </a:rPr>
            </a:br>
            <a:br>
              <a:rPr lang="pt-BR" sz="2400" dirty="0">
                <a:solidFill>
                  <a:schemeClr val="tx1"/>
                </a:solidFill>
                <a:latin typeface="+mn-lt"/>
              </a:rPr>
            </a:br>
            <a:r>
              <a:rPr lang="pt-BR" sz="2400" dirty="0">
                <a:solidFill>
                  <a:schemeClr val="tx1"/>
                </a:solidFill>
                <a:latin typeface="+mn-lt"/>
              </a:rPr>
              <a:t>O motivo teria sido o fato de Danton solicitar que os jacobinos parassem com a matança</a:t>
            </a:r>
            <a:br>
              <a:rPr lang="pt-BR" sz="2400" dirty="0">
                <a:solidFill>
                  <a:schemeClr val="tx1"/>
                </a:solidFill>
                <a:latin typeface="+mn-lt"/>
              </a:rPr>
            </a:br>
            <a:br>
              <a:rPr lang="pt-BR" sz="2400" dirty="0">
                <a:solidFill>
                  <a:schemeClr val="tx1"/>
                </a:solidFill>
                <a:latin typeface="+mn-lt"/>
              </a:rPr>
            </a:br>
            <a:r>
              <a:rPr lang="pt-BR" sz="2400" dirty="0">
                <a:solidFill>
                  <a:schemeClr val="tx1"/>
                </a:solidFill>
                <a:latin typeface="+mn-lt"/>
              </a:rPr>
              <a:t>Danton consegue apoio de membros jacobinos, que passaram a ser chamados de </a:t>
            </a:r>
            <a:r>
              <a:rPr lang="pt-BR" sz="2400" dirty="0" err="1">
                <a:solidFill>
                  <a:srgbClr val="FF0000"/>
                </a:solidFill>
                <a:latin typeface="+mn-lt"/>
              </a:rPr>
              <a:t>Dantonistas</a:t>
            </a:r>
            <a:r>
              <a:rPr lang="pt-BR" sz="2400" dirty="0">
                <a:solidFill>
                  <a:srgbClr val="FF0000"/>
                </a:solidFill>
                <a:latin typeface="+mn-lt"/>
              </a:rPr>
              <a:t>. </a:t>
            </a:r>
            <a:br>
              <a:rPr lang="pt-BR" sz="2400" dirty="0">
                <a:solidFill>
                  <a:schemeClr val="tx1"/>
                </a:solidFill>
                <a:latin typeface="+mn-lt"/>
              </a:rPr>
            </a:br>
            <a:br>
              <a:rPr lang="pt-BR" sz="2400" dirty="0">
                <a:solidFill>
                  <a:schemeClr val="tx1"/>
                </a:solidFill>
                <a:latin typeface="+mn-lt"/>
              </a:rPr>
            </a:br>
            <a:r>
              <a:rPr lang="pt-BR" sz="2400" dirty="0">
                <a:solidFill>
                  <a:schemeClr val="tx1"/>
                </a:solidFill>
                <a:latin typeface="+mn-lt"/>
              </a:rPr>
              <a:t>“a revolução é como saturno devora seus próprios filhos”</a:t>
            </a:r>
            <a:br>
              <a:rPr lang="pt-BR" sz="2400" dirty="0">
                <a:solidFill>
                  <a:schemeClr val="tx1"/>
                </a:solidFill>
                <a:latin typeface="+mn-lt"/>
              </a:rPr>
            </a:br>
            <a:br>
              <a:rPr lang="pt-BR" sz="2400" dirty="0">
                <a:solidFill>
                  <a:schemeClr val="tx1"/>
                </a:solidFill>
                <a:latin typeface="+mn-lt"/>
              </a:rPr>
            </a:br>
            <a:r>
              <a:rPr lang="pt-BR" sz="2400" dirty="0">
                <a:solidFill>
                  <a:schemeClr val="tx1"/>
                </a:solidFill>
                <a:latin typeface="+mn-lt"/>
              </a:rPr>
              <a:t>                                                                           </a:t>
            </a:r>
            <a:r>
              <a:rPr lang="pt-BR" sz="2000" dirty="0">
                <a:solidFill>
                  <a:schemeClr val="tx1"/>
                </a:solidFill>
                <a:latin typeface="+mn-lt"/>
              </a:rPr>
              <a:t>Georg </a:t>
            </a:r>
            <a:r>
              <a:rPr lang="pt-BR" sz="2000" dirty="0" err="1">
                <a:solidFill>
                  <a:schemeClr val="tx1"/>
                </a:solidFill>
                <a:latin typeface="+mn-lt"/>
              </a:rPr>
              <a:t>Büchner</a:t>
            </a:r>
            <a:br>
              <a:rPr lang="pt-BR" sz="2400" dirty="0">
                <a:solidFill>
                  <a:schemeClr val="tx1"/>
                </a:solidFill>
                <a:latin typeface="+mn-lt"/>
              </a:rPr>
            </a:br>
            <a:br>
              <a:rPr lang="pt-BR" sz="2400" dirty="0">
                <a:solidFill>
                  <a:schemeClr val="tx1"/>
                </a:solidFill>
                <a:latin typeface="+mn-lt"/>
              </a:rPr>
            </a:br>
            <a:br>
              <a:rPr lang="pt-BR" sz="2400" dirty="0">
                <a:solidFill>
                  <a:schemeClr val="tx1"/>
                </a:solidFill>
                <a:latin typeface="+mn-lt"/>
              </a:rPr>
            </a:br>
            <a:br>
              <a:rPr lang="pt-BR" sz="2400" dirty="0">
                <a:solidFill>
                  <a:schemeClr val="tx1"/>
                </a:solidFill>
                <a:latin typeface="+mn-lt"/>
              </a:rPr>
            </a:br>
            <a:br>
              <a:rPr lang="pt-BR" sz="2400" dirty="0">
                <a:solidFill>
                  <a:schemeClr val="tx1"/>
                </a:solidFill>
                <a:latin typeface="+mn-lt"/>
              </a:rPr>
            </a:br>
            <a:br>
              <a:rPr lang="pt-BR" sz="2400" dirty="0">
                <a:solidFill>
                  <a:schemeClr val="tx1"/>
                </a:solidFill>
                <a:latin typeface="+mn-lt"/>
              </a:rPr>
            </a:br>
            <a:br>
              <a:rPr lang="pt-BR" sz="2400" dirty="0">
                <a:solidFill>
                  <a:schemeClr val="tx1"/>
                </a:solidFill>
                <a:latin typeface="+mn-lt"/>
              </a:rPr>
            </a:br>
            <a:endParaRPr lang="pt-BR"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0CFCC8E5-9FDD-47FB-BE3E-C83C681C9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588603" y="3342776"/>
            <a:ext cx="200040" cy="172448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" name="Espaço Reservado para Conteúdo 4" descr="Estátua de uma pessoa&#10;&#10;Descrição gerada automaticamente com confiança média">
            <a:extLst>
              <a:ext uri="{FF2B5EF4-FFF2-40B4-BE49-F238E27FC236}">
                <a16:creationId xmlns:a16="http://schemas.microsoft.com/office/drawing/2014/main" id="{5B6C532B-D5BB-444E-A55A-EF04961C3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2746" y="173903"/>
            <a:ext cx="4339988" cy="6628345"/>
          </a:xfrm>
        </p:spPr>
      </p:pic>
    </p:spTree>
    <p:extLst>
      <p:ext uri="{BB962C8B-B14F-4D97-AF65-F5344CB8AC3E}">
        <p14:creationId xmlns:p14="http://schemas.microsoft.com/office/powerpoint/2010/main" val="18755056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50AA5EE-877F-4222-80B5-118B3A0C4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686" y="795527"/>
            <a:ext cx="4123738" cy="1433323"/>
          </a:xfrm>
        </p:spPr>
        <p:txBody>
          <a:bodyPr>
            <a:normAutofit/>
          </a:bodyPr>
          <a:lstStyle/>
          <a:p>
            <a:pPr algn="l"/>
            <a:r>
              <a:rPr lang="pt-BR" sz="3200" dirty="0">
                <a:solidFill>
                  <a:schemeClr val="tx2"/>
                </a:solidFill>
              </a:rPr>
              <a:t>A morte de Robespierre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C74B2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Menino com gravata borboleta&#10;&#10;Descrição gerada automaticamente">
            <a:extLst>
              <a:ext uri="{FF2B5EF4-FFF2-40B4-BE49-F238E27FC236}">
                <a16:creationId xmlns:a16="http://schemas.microsoft.com/office/drawing/2014/main" id="{6DFE051D-EC4B-4B05-B534-3C92DB6731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83" b="27432"/>
          <a:stretch/>
        </p:blipFill>
        <p:spPr>
          <a:xfrm>
            <a:off x="818261" y="767778"/>
            <a:ext cx="5960097" cy="5248847"/>
          </a:xfrm>
          <a:prstGeom prst="rect">
            <a:avLst/>
          </a:prstGeom>
          <a:ln w="12700">
            <a:noFill/>
          </a:ln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0857883-23F8-4884-B7E1-ADCD8F8AE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3817" y="2338388"/>
            <a:ext cx="4099607" cy="3678237"/>
          </a:xfrm>
        </p:spPr>
        <p:txBody>
          <a:bodyPr>
            <a:normAutofit lnSpcReduction="10000"/>
          </a:bodyPr>
          <a:lstStyle/>
          <a:p>
            <a:pPr>
              <a:buClr>
                <a:srgbClr val="C74B26"/>
              </a:buClr>
            </a:pPr>
            <a:r>
              <a:rPr lang="en-US" dirty="0" err="1"/>
              <a:t>Após</a:t>
            </a:r>
            <a:r>
              <a:rPr lang="en-US" dirty="0"/>
              <a:t> a </a:t>
            </a:r>
            <a:r>
              <a:rPr lang="en-US" dirty="0" err="1"/>
              <a:t>morte</a:t>
            </a:r>
            <a:r>
              <a:rPr lang="en-US" dirty="0"/>
              <a:t> de Danton, Robespierre </a:t>
            </a:r>
            <a:r>
              <a:rPr lang="en-US" dirty="0" err="1"/>
              <a:t>anunciou</a:t>
            </a:r>
            <a:r>
              <a:rPr lang="en-US" dirty="0"/>
              <a:t> </a:t>
            </a:r>
            <a:r>
              <a:rPr lang="en-US" dirty="0" err="1"/>
              <a:t>aos</a:t>
            </a:r>
            <a:r>
              <a:rPr lang="en-US" dirty="0"/>
              <a:t> </a:t>
            </a:r>
            <a:r>
              <a:rPr lang="en-US" dirty="0" err="1"/>
              <a:t>jacobinos</a:t>
            </a:r>
            <a:r>
              <a:rPr lang="en-US" dirty="0"/>
              <a:t> que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ainda</a:t>
            </a:r>
            <a:r>
              <a:rPr lang="en-US" dirty="0"/>
              <a:t> </a:t>
            </a:r>
            <a:r>
              <a:rPr lang="en-US" dirty="0" err="1"/>
              <a:t>teria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lista</a:t>
            </a:r>
            <a:r>
              <a:rPr lang="en-US" dirty="0"/>
              <a:t> de </a:t>
            </a:r>
            <a:r>
              <a:rPr lang="en-US" dirty="0" err="1"/>
              <a:t>traidores</a:t>
            </a:r>
            <a:r>
              <a:rPr lang="en-US" dirty="0"/>
              <a:t> da </a:t>
            </a:r>
            <a:r>
              <a:rPr lang="en-US" dirty="0" err="1"/>
              <a:t>Revolução</a:t>
            </a:r>
            <a:r>
              <a:rPr lang="en-US" dirty="0"/>
              <a:t> para </a:t>
            </a:r>
            <a:r>
              <a:rPr lang="en-US" dirty="0" err="1"/>
              <a:t>divulgar</a:t>
            </a:r>
            <a:endParaRPr lang="en-US" dirty="0"/>
          </a:p>
          <a:p>
            <a:pPr>
              <a:buClr>
                <a:srgbClr val="C74B26"/>
              </a:buClr>
            </a:pP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próprios</a:t>
            </a:r>
            <a:r>
              <a:rPr lang="en-US" dirty="0"/>
              <a:t> </a:t>
            </a:r>
            <a:r>
              <a:rPr lang="en-US" dirty="0" err="1"/>
              <a:t>líderes</a:t>
            </a:r>
            <a:r>
              <a:rPr lang="en-US" dirty="0"/>
              <a:t> </a:t>
            </a:r>
            <a:r>
              <a:rPr lang="en-US" dirty="0" err="1"/>
              <a:t>jacobinos</a:t>
            </a:r>
            <a:r>
              <a:rPr lang="en-US" dirty="0"/>
              <a:t>, </a:t>
            </a:r>
            <a:r>
              <a:rPr lang="en-US" dirty="0" err="1"/>
              <a:t>vendo</a:t>
            </a:r>
            <a:r>
              <a:rPr lang="en-US" dirty="0"/>
              <a:t> que a </a:t>
            </a:r>
            <a:r>
              <a:rPr lang="en-US" dirty="0" err="1"/>
              <a:t>Revolução</a:t>
            </a:r>
            <a:r>
              <a:rPr lang="en-US" dirty="0"/>
              <a:t> </a:t>
            </a:r>
            <a:r>
              <a:rPr lang="en-US" dirty="0" err="1"/>
              <a:t>estava</a:t>
            </a:r>
            <a:r>
              <a:rPr lang="en-US" dirty="0"/>
              <a:t> fora de </a:t>
            </a:r>
            <a:r>
              <a:rPr lang="en-US" dirty="0" err="1"/>
              <a:t>controle</a:t>
            </a:r>
            <a:r>
              <a:rPr lang="en-US" dirty="0"/>
              <a:t>, </a:t>
            </a:r>
            <a:r>
              <a:rPr lang="en-US" dirty="0" err="1"/>
              <a:t>decidem</a:t>
            </a:r>
            <a:r>
              <a:rPr lang="en-US" dirty="0"/>
              <a:t> </a:t>
            </a:r>
            <a:r>
              <a:rPr lang="en-US" dirty="0" err="1"/>
              <a:t>prender</a:t>
            </a:r>
            <a:r>
              <a:rPr lang="en-US" dirty="0"/>
              <a:t> Robespierre e </a:t>
            </a:r>
            <a:r>
              <a:rPr lang="en-US" dirty="0" err="1"/>
              <a:t>condená</a:t>
            </a:r>
            <a:r>
              <a:rPr lang="en-US" dirty="0"/>
              <a:t>-lo à </a:t>
            </a:r>
            <a:r>
              <a:rPr lang="en-US" dirty="0" err="1"/>
              <a:t>morte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46324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B4298B-514D-4087-BFCF-5E0B7C9A9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250D78-05C1-41CC-8744-FF3612962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88B658F-163C-450C-B32C-2385E374B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AE85F6C-45F9-4F00-8AA8-52BD51059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B0E90C3-F098-46CE-B1D9-44EDE9C6E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FFF59D4E-9109-4D0A-8064-9C534CCFB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4B8AAA4-1840-48B9-A1E7-8CE75F873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5A87B14D-183F-429F-849A-A6DC957B0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C261938-CF78-4843-9295-A20FD1591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70557A9F-9800-4BDA-8EA5-312FBB056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55443555-50A7-490F-A7BD-C3761876B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0E25D709-0236-44C4-9AD0-23C27FFB6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2D3488E-C376-4058-9B14-3E67ECCF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29C0577D-AE94-4E3E-AFE9-87D6F505C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28A3D14-A3AE-415B-81C0-10DABBD63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7722035-1059-41F4-801E-F6C3F4383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8275878-64ED-413C-B1B9-654EE17C5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6BE90BD7-1A14-43A3-8CD4-8D181EE63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609B6EC-0BA4-4C45-B9CA-311B34B83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BA3962A2-D76B-4346-9535-356648073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28CBAD67-783A-4EFF-852A-40CD9D58C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780BC275-9329-40AA-849F-7B258245E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55DA4B63-E5E4-49C5-BC03-E5A312146F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28C2122A-99FA-4B98-8EF8-1DC505A4B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177" y="630936"/>
            <a:ext cx="6677553" cy="1353310"/>
          </a:xfrm>
        </p:spPr>
        <p:txBody>
          <a:bodyPr anchor="b">
            <a:normAutofit/>
          </a:bodyPr>
          <a:lstStyle/>
          <a:p>
            <a:pPr algn="l"/>
            <a:r>
              <a:rPr lang="pt-BR" sz="3600" dirty="0">
                <a:solidFill>
                  <a:schemeClr val="tx1"/>
                </a:solidFill>
              </a:rPr>
              <a:t>O Diretório </a:t>
            </a:r>
            <a:r>
              <a:rPr lang="pt-BR" sz="1800" b="1" dirty="0">
                <a:solidFill>
                  <a:schemeClr val="tx1"/>
                </a:solidFill>
              </a:rPr>
              <a:t>1795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3B0E28-33EC-433A-B670-D26600A7D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7177" y="2161348"/>
            <a:ext cx="6677551" cy="3890460"/>
          </a:xfrm>
        </p:spPr>
        <p:txBody>
          <a:bodyPr anchor="ctr">
            <a:normAutofit/>
          </a:bodyPr>
          <a:lstStyle/>
          <a:p>
            <a:r>
              <a:rPr lang="pt-BR" sz="1600" dirty="0"/>
              <a:t>Com a morte dos principais líderes </a:t>
            </a:r>
            <a:r>
              <a:rPr lang="pt-BR" sz="1600" dirty="0">
                <a:solidFill>
                  <a:srgbClr val="FF0000"/>
                </a:solidFill>
              </a:rPr>
              <a:t>jacobinos,</a:t>
            </a:r>
            <a:r>
              <a:rPr lang="pt-BR" sz="1600" dirty="0"/>
              <a:t> os girondinos conseguem retomar as rédeas da Revolução</a:t>
            </a:r>
            <a:br>
              <a:rPr lang="pt-BR" sz="1600" dirty="0"/>
            </a:br>
            <a:endParaRPr lang="pt-BR" sz="1600" dirty="0"/>
          </a:p>
          <a:p>
            <a:r>
              <a:rPr lang="pt-BR" sz="1600" dirty="0"/>
              <a:t>Os </a:t>
            </a:r>
            <a:r>
              <a:rPr lang="pt-BR" sz="1600" dirty="0">
                <a:solidFill>
                  <a:srgbClr val="002060"/>
                </a:solidFill>
              </a:rPr>
              <a:t>girondinos</a:t>
            </a:r>
            <a:r>
              <a:rPr lang="pt-BR" sz="1600" dirty="0"/>
              <a:t> retomam a constituição de 1791 e desfazem as políticas mais radicais implementadas pelos jacobinos na segunda fase</a:t>
            </a:r>
          </a:p>
          <a:p>
            <a:r>
              <a:rPr lang="pt-BR" sz="1600" dirty="0"/>
              <a:t>É o fim por exemplo do voto universal masculino, o retorno da escravidão nas colônias, o fim do tabelamento de preços e do tribunal revolucionário</a:t>
            </a:r>
            <a:br>
              <a:rPr lang="pt-BR" sz="1600" dirty="0"/>
            </a:br>
            <a:r>
              <a:rPr lang="pt-BR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69063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AB606B9-4735-48FD-823D-98BCFC5AF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1476" y="795527"/>
            <a:ext cx="4562036" cy="1433323"/>
          </a:xfrm>
        </p:spPr>
        <p:txBody>
          <a:bodyPr>
            <a:normAutofit/>
          </a:bodyPr>
          <a:lstStyle/>
          <a:p>
            <a:pPr algn="l"/>
            <a:r>
              <a:rPr lang="pt-BR" sz="3200" dirty="0">
                <a:solidFill>
                  <a:schemeClr val="tx2"/>
                </a:solidFill>
              </a:rPr>
              <a:t>O golpe de 18 de Brumário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853D2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Grupo de pessoas fantasiadas&#10;&#10;Descrição gerada automaticamente com confiança média">
            <a:extLst>
              <a:ext uri="{FF2B5EF4-FFF2-40B4-BE49-F238E27FC236}">
                <a16:creationId xmlns:a16="http://schemas.microsoft.com/office/drawing/2014/main" id="{230794FF-693A-431C-B555-C97121078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763" y="1699186"/>
            <a:ext cx="5641848" cy="3441527"/>
          </a:xfrm>
          <a:prstGeom prst="rect">
            <a:avLst/>
          </a:prstGeom>
          <a:ln w="12700">
            <a:noFill/>
          </a:ln>
        </p:spPr>
      </p:pic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F68AB43A-4FD4-453E-897F-EF22FDDB4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3817" y="2338388"/>
            <a:ext cx="4099607" cy="3678237"/>
          </a:xfrm>
        </p:spPr>
        <p:txBody>
          <a:bodyPr>
            <a:normAutofit/>
          </a:bodyPr>
          <a:lstStyle/>
          <a:p>
            <a:pPr>
              <a:buClr>
                <a:srgbClr val="853D2C"/>
              </a:buClr>
            </a:pPr>
            <a:r>
              <a:rPr lang="en-US" dirty="0" err="1"/>
              <a:t>Em</a:t>
            </a:r>
            <a:r>
              <a:rPr lang="en-US" dirty="0">
                <a:solidFill>
                  <a:srgbClr val="C00000"/>
                </a:solidFill>
              </a:rPr>
              <a:t> 1799, </a:t>
            </a:r>
            <a:r>
              <a:rPr lang="en-US" dirty="0" err="1"/>
              <a:t>alguns</a:t>
            </a:r>
            <a:r>
              <a:rPr lang="en-US" dirty="0"/>
              <a:t> </a:t>
            </a:r>
            <a:r>
              <a:rPr lang="en-US" dirty="0" err="1"/>
              <a:t>membros</a:t>
            </a:r>
            <a:r>
              <a:rPr lang="en-US" dirty="0"/>
              <a:t> da </a:t>
            </a:r>
            <a:r>
              <a:rPr lang="en-US" dirty="0" err="1"/>
              <a:t>burguesia</a:t>
            </a:r>
            <a:r>
              <a:rPr lang="en-US" dirty="0"/>
              <a:t> </a:t>
            </a:r>
            <a:r>
              <a:rPr lang="en-US" dirty="0" err="1">
                <a:solidFill>
                  <a:srgbClr val="002060"/>
                </a:solidFill>
              </a:rPr>
              <a:t>girondina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/>
              <a:t>vão</a:t>
            </a:r>
            <a:r>
              <a:rPr lang="en-US" dirty="0"/>
              <a:t> </a:t>
            </a:r>
            <a:r>
              <a:rPr lang="en-US" dirty="0" err="1"/>
              <a:t>apoiar</a:t>
            </a:r>
            <a:r>
              <a:rPr lang="en-US" dirty="0"/>
              <a:t> um golpe de </a:t>
            </a:r>
            <a:r>
              <a:rPr lang="en-US" dirty="0" err="1"/>
              <a:t>estado</a:t>
            </a:r>
            <a:r>
              <a:rPr lang="en-US" dirty="0"/>
              <a:t> para que </a:t>
            </a:r>
            <a:r>
              <a:rPr lang="en-US" dirty="0" err="1">
                <a:solidFill>
                  <a:srgbClr val="002060"/>
                </a:solidFill>
              </a:rPr>
              <a:t>Napoleão</a:t>
            </a:r>
            <a:r>
              <a:rPr lang="en-US" dirty="0">
                <a:solidFill>
                  <a:srgbClr val="002060"/>
                </a:solidFill>
              </a:rPr>
              <a:t> Bonaparte </a:t>
            </a:r>
            <a:r>
              <a:rPr lang="en-US" dirty="0" err="1">
                <a:solidFill>
                  <a:srgbClr val="002060"/>
                </a:solidFill>
              </a:rPr>
              <a:t>possa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assumir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/>
              <a:t> o </a:t>
            </a:r>
            <a:r>
              <a:rPr lang="en-US" dirty="0" err="1"/>
              <a:t>poder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França</a:t>
            </a:r>
            <a:r>
              <a:rPr lang="en-US" dirty="0"/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8833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852BCB-1129-4A2B-895A-44AAAA436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Sugestões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1381CB-21F7-4E78-B6DD-C82740708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Revolução Francesa – The </a:t>
            </a:r>
            <a:r>
              <a:rPr lang="pt-BR" dirty="0" err="1"/>
              <a:t>History</a:t>
            </a:r>
            <a:r>
              <a:rPr lang="pt-BR" dirty="0"/>
              <a:t> </a:t>
            </a:r>
            <a:r>
              <a:rPr lang="pt-BR" dirty="0" err="1"/>
              <a:t>Channel</a:t>
            </a:r>
            <a:endParaRPr lang="pt-BR" dirty="0"/>
          </a:p>
          <a:p>
            <a:pPr marL="0" indent="0">
              <a:buNone/>
            </a:pPr>
            <a:r>
              <a:rPr lang="pt-BR" dirty="0">
                <a:hlinkClick r:id="rId2"/>
              </a:rPr>
              <a:t>https://www.youtube.com/watch?v=0Bj25tH4HPk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6025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C2929C-7563-485F-AC32-6CEDE890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Sugestões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2B5549-332B-427A-A127-562529EF0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https://www1.folha.uol.com.br/mercado/2021/06/desigualdade-cresce-e-1-no-topo-da-piramide-do-brasil-concentra-metade-da-riqueza.shtml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2470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1" name="Isosceles Triangle 170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74" name="Rectangle 173">
            <a:extLst>
              <a:ext uri="{FF2B5EF4-FFF2-40B4-BE49-F238E27FC236}">
                <a16:creationId xmlns:a16="http://schemas.microsoft.com/office/drawing/2014/main" id="{FD8F1113-2E3C-46E3-B54F-B7F421EEF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Freeform 5">
            <a:extLst>
              <a:ext uri="{FF2B5EF4-FFF2-40B4-BE49-F238E27FC236}">
                <a16:creationId xmlns:a16="http://schemas.microsoft.com/office/drawing/2014/main" id="{B54A4D14-513F-4121-92D3-5CCB4689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" name="Freeform 6">
            <a:extLst>
              <a:ext uri="{FF2B5EF4-FFF2-40B4-BE49-F238E27FC236}">
                <a16:creationId xmlns:a16="http://schemas.microsoft.com/office/drawing/2014/main" id="{6C3411F1-AD17-499D-AFEF-2F300F6DF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" name="Freeform 7">
            <a:extLst>
              <a:ext uri="{FF2B5EF4-FFF2-40B4-BE49-F238E27FC236}">
                <a16:creationId xmlns:a16="http://schemas.microsoft.com/office/drawing/2014/main" id="{60BF2CBE-B1E9-4C42-89DC-C35E4E651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" name="Freeform 8">
            <a:extLst>
              <a:ext uri="{FF2B5EF4-FFF2-40B4-BE49-F238E27FC236}">
                <a16:creationId xmlns:a16="http://schemas.microsoft.com/office/drawing/2014/main" id="{72C95A87-DCDB-41C4-B774-744B3ECBE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" name="Freeform 9">
            <a:extLst>
              <a:ext uri="{FF2B5EF4-FFF2-40B4-BE49-F238E27FC236}">
                <a16:creationId xmlns:a16="http://schemas.microsoft.com/office/drawing/2014/main" id="{BCB97515-32FF-43A6-A51C-B140193AB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" name="Freeform 10">
            <a:extLst>
              <a:ext uri="{FF2B5EF4-FFF2-40B4-BE49-F238E27FC236}">
                <a16:creationId xmlns:a16="http://schemas.microsoft.com/office/drawing/2014/main" id="{9C6379D3-7045-4B76-9409-6D23D753D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8" name="Freeform 12">
            <a:extLst>
              <a:ext uri="{FF2B5EF4-FFF2-40B4-BE49-F238E27FC236}">
                <a16:creationId xmlns:a16="http://schemas.microsoft.com/office/drawing/2014/main" id="{61B1C1DE-4201-4989-BE65-41ADC2472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" name="Freeform 14">
            <a:extLst>
              <a:ext uri="{FF2B5EF4-FFF2-40B4-BE49-F238E27FC236}">
                <a16:creationId xmlns:a16="http://schemas.microsoft.com/office/drawing/2014/main" id="{806398CC-D327-4E06-838C-31119BD56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" name="Freeform 16">
            <a:extLst>
              <a:ext uri="{FF2B5EF4-FFF2-40B4-BE49-F238E27FC236}">
                <a16:creationId xmlns:a16="http://schemas.microsoft.com/office/drawing/2014/main" id="{70A741CC-E736-448A-A94E-5C8BB9711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" name="Freeform 11">
            <a:extLst>
              <a:ext uri="{FF2B5EF4-FFF2-40B4-BE49-F238E27FC236}">
                <a16:creationId xmlns:a16="http://schemas.microsoft.com/office/drawing/2014/main" id="{7C324CDD-B30F-47DD-8627-E2171D5E8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Freeform 21">
            <a:extLst>
              <a:ext uri="{FF2B5EF4-FFF2-40B4-BE49-F238E27FC236}">
                <a16:creationId xmlns:a16="http://schemas.microsoft.com/office/drawing/2014/main" id="{79C8D19E-E3D6-45A6-BCA2-5918A37D7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" name="Freeform 22">
            <a:extLst>
              <a:ext uri="{FF2B5EF4-FFF2-40B4-BE49-F238E27FC236}">
                <a16:creationId xmlns:a16="http://schemas.microsoft.com/office/drawing/2014/main" id="{43280283-E04A-43CA-BFA1-F285486A2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" name="Freeform 23">
            <a:extLst>
              <a:ext uri="{FF2B5EF4-FFF2-40B4-BE49-F238E27FC236}">
                <a16:creationId xmlns:a16="http://schemas.microsoft.com/office/drawing/2014/main" id="{38328CB6-0FC5-4AEA-BC7E-489267CB6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" name="Freeform: Shape 201">
            <a:extLst>
              <a:ext uri="{FF2B5EF4-FFF2-40B4-BE49-F238E27FC236}">
                <a16:creationId xmlns:a16="http://schemas.microsoft.com/office/drawing/2014/main" id="{138AF5D2-3A9C-4E8F-B879-36865366A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3" name="Picture 32" descr="Quebra-cabeça branco com uma peça vermelha">
            <a:extLst>
              <a:ext uri="{FF2B5EF4-FFF2-40B4-BE49-F238E27FC236}">
                <a16:creationId xmlns:a16="http://schemas.microsoft.com/office/drawing/2014/main" id="{52272B18-B905-4801-B332-79ED721126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24" r="8361"/>
          <a:stretch/>
        </p:blipFill>
        <p:spPr>
          <a:xfrm>
            <a:off x="932740" y="461405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D1BD8A84-ADB8-4C13-9EA7-E6179D853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14" y="2546803"/>
            <a:ext cx="3498979" cy="2456442"/>
          </a:xfrm>
        </p:spPr>
        <p:txBody>
          <a:bodyPr/>
          <a:lstStyle/>
          <a:p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Estrutura Social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BBF222A-1CFA-4C5A-A7AF-9A7B35B3AAD3}"/>
              </a:ext>
            </a:extLst>
          </p:cNvPr>
          <p:cNvSpPr txBox="1"/>
          <p:nvPr/>
        </p:nvSpPr>
        <p:spPr>
          <a:xfrm>
            <a:off x="8445124" y="484375"/>
            <a:ext cx="31362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A </a:t>
            </a:r>
            <a:r>
              <a:rPr lang="pt-BR" sz="2800" dirty="0">
                <a:solidFill>
                  <a:schemeClr val="accent1"/>
                </a:solidFill>
              </a:rPr>
              <a:t>sociedade francesa </a:t>
            </a:r>
            <a:r>
              <a:rPr lang="pt-BR" sz="2800" dirty="0"/>
              <a:t>possuía um abismo extremo entre a sua população.</a:t>
            </a:r>
          </a:p>
          <a:p>
            <a:endParaRPr lang="pt-BR" sz="2800" dirty="0"/>
          </a:p>
          <a:p>
            <a:r>
              <a:rPr lang="pt-BR" sz="2800" dirty="0"/>
              <a:t>Este, será um dos principais fatores de revolta que irão desencadear na Revolução francesa </a:t>
            </a:r>
          </a:p>
        </p:txBody>
      </p:sp>
    </p:spTree>
    <p:extLst>
      <p:ext uri="{BB962C8B-B14F-4D97-AF65-F5344CB8AC3E}">
        <p14:creationId xmlns:p14="http://schemas.microsoft.com/office/powerpoint/2010/main" val="2598060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90F08744-9D7B-4693-B8D6-2A5210AE9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32">
            <a:extLst>
              <a:ext uri="{FF2B5EF4-FFF2-40B4-BE49-F238E27FC236}">
                <a16:creationId xmlns:a16="http://schemas.microsoft.com/office/drawing/2014/main" id="{5B2E630F-F386-44FA-B1A1-C10A9BF43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6127">
            <a:off x="296272" y="1026251"/>
            <a:ext cx="7298578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6" name="Freeform: Shape 45">
            <a:extLst>
              <a:ext uri="{FF2B5EF4-FFF2-40B4-BE49-F238E27FC236}">
                <a16:creationId xmlns:a16="http://schemas.microsoft.com/office/drawing/2014/main" id="{73567C09-8B4D-49A6-A711-C44C5807D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554541" y="-619573"/>
            <a:ext cx="9016699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F9D1CBF-7726-40CB-8B0B-4C3F22771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2349925"/>
            <a:ext cx="2441894" cy="2456442"/>
          </a:xfrm>
        </p:spPr>
        <p:txBody>
          <a:bodyPr>
            <a:normAutofit/>
          </a:bodyPr>
          <a:lstStyle/>
          <a:p>
            <a:pPr algn="l"/>
            <a:r>
              <a:rPr lang="pt-BR" sz="3000" dirty="0"/>
              <a:t>Antecedentes</a:t>
            </a:r>
            <a:br>
              <a:rPr lang="pt-BR" sz="3000" dirty="0"/>
            </a:br>
            <a:r>
              <a:rPr lang="pt-BR" sz="3000" dirty="0"/>
              <a:t> Econômicos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C49257F-84FC-4CA9-A3E3-7560E11D2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6721" y="1260394"/>
            <a:ext cx="7272337" cy="4635503"/>
          </a:xfrm>
        </p:spPr>
        <p:txBody>
          <a:bodyPr>
            <a:normAutofit/>
          </a:bodyPr>
          <a:lstStyle/>
          <a:p>
            <a:pPr>
              <a:buClr>
                <a:srgbClr val="FFCA9E"/>
              </a:buClr>
            </a:pPr>
            <a:r>
              <a:rPr lang="en-US" sz="2400" dirty="0"/>
              <a:t>Crise </a:t>
            </a:r>
            <a:r>
              <a:rPr lang="en-US" sz="2400" dirty="0" err="1"/>
              <a:t>Econômica</a:t>
            </a:r>
            <a:r>
              <a:rPr lang="en-US" sz="2400" dirty="0"/>
              <a:t>: altos </a:t>
            </a:r>
            <a:r>
              <a:rPr lang="en-US" sz="2400" dirty="0" err="1"/>
              <a:t>impostos</a:t>
            </a:r>
            <a:r>
              <a:rPr lang="en-US" sz="2400" dirty="0"/>
              <a:t> + </a:t>
            </a:r>
            <a:r>
              <a:rPr lang="en-US" sz="2400" dirty="0" err="1"/>
              <a:t>custo</a:t>
            </a:r>
            <a:r>
              <a:rPr lang="en-US" sz="2400" dirty="0"/>
              <a:t> com a </a:t>
            </a:r>
            <a:r>
              <a:rPr lang="en-US" sz="2400" dirty="0" err="1"/>
              <a:t>Monarquia</a:t>
            </a:r>
            <a:br>
              <a:rPr lang="en-US" sz="2400" dirty="0"/>
            </a:br>
            <a:endParaRPr lang="en-US" sz="2400" dirty="0"/>
          </a:p>
          <a:p>
            <a:pPr>
              <a:buClr>
                <a:srgbClr val="FFCA9E"/>
              </a:buClr>
            </a:pPr>
            <a:r>
              <a:rPr lang="en-US" sz="2400" dirty="0" err="1"/>
              <a:t>Privilégios</a:t>
            </a:r>
            <a:r>
              <a:rPr lang="en-US" sz="2400" dirty="0"/>
              <a:t> </a:t>
            </a:r>
            <a:r>
              <a:rPr lang="en-US" sz="2400" dirty="0" err="1"/>
              <a:t>Feudais</a:t>
            </a:r>
            <a:r>
              <a:rPr lang="en-US" sz="2400" dirty="0"/>
              <a:t>: </a:t>
            </a:r>
            <a:r>
              <a:rPr lang="en-US" sz="2400" dirty="0" err="1"/>
              <a:t>isenção</a:t>
            </a:r>
            <a:r>
              <a:rPr lang="en-US" sz="2400" dirty="0"/>
              <a:t> de </a:t>
            </a:r>
            <a:r>
              <a:rPr lang="en-US" sz="2400" dirty="0" err="1"/>
              <a:t>impostos</a:t>
            </a:r>
            <a:r>
              <a:rPr lang="en-US" sz="2400" dirty="0"/>
              <a:t> </a:t>
            </a:r>
            <a:r>
              <a:rPr lang="en-US" sz="2400" dirty="0" err="1"/>
              <a:t>ao</a:t>
            </a:r>
            <a:r>
              <a:rPr lang="en-US" sz="2400" dirty="0"/>
              <a:t> </a:t>
            </a:r>
            <a:r>
              <a:rPr lang="en-US" sz="2400" dirty="0" err="1"/>
              <a:t>nobres</a:t>
            </a:r>
            <a:r>
              <a:rPr lang="en-US" sz="2400" dirty="0"/>
              <a:t> e </a:t>
            </a:r>
            <a:r>
              <a:rPr lang="en-US" sz="2400" dirty="0" err="1"/>
              <a:t>ao</a:t>
            </a:r>
            <a:r>
              <a:rPr lang="en-US" sz="2400" dirty="0"/>
              <a:t> </a:t>
            </a:r>
            <a:r>
              <a:rPr lang="en-US" sz="2400" dirty="0" err="1"/>
              <a:t>clero</a:t>
            </a:r>
            <a:br>
              <a:rPr lang="en-US" sz="2400" dirty="0"/>
            </a:br>
            <a:endParaRPr lang="en-US" sz="2400" dirty="0"/>
          </a:p>
          <a:p>
            <a:pPr>
              <a:buClr>
                <a:srgbClr val="FFCA9E"/>
              </a:buClr>
            </a:pPr>
            <a:r>
              <a:rPr lang="en-US" sz="2400" dirty="0"/>
              <a:t>Crise no campo: Longo </a:t>
            </a:r>
            <a:r>
              <a:rPr lang="en-US" sz="2400" dirty="0" err="1"/>
              <a:t>período</a:t>
            </a:r>
            <a:r>
              <a:rPr lang="en-US" sz="2400" dirty="0"/>
              <a:t> de </a:t>
            </a:r>
            <a:r>
              <a:rPr lang="en-US" sz="2400" dirty="0" err="1"/>
              <a:t>seca</a:t>
            </a:r>
            <a:r>
              <a:rPr lang="en-US" sz="2400" dirty="0"/>
              <a:t> e </a:t>
            </a:r>
            <a:r>
              <a:rPr lang="en-US" sz="2400" dirty="0" err="1"/>
              <a:t>estiagem</a:t>
            </a:r>
            <a:r>
              <a:rPr lang="en-US" sz="2400" dirty="0"/>
              <a:t> (1788)</a:t>
            </a:r>
          </a:p>
          <a:p>
            <a:pPr>
              <a:buClr>
                <a:srgbClr val="FFCA9E"/>
              </a:buClr>
            </a:pPr>
            <a:endParaRPr lang="en-US" dirty="0"/>
          </a:p>
          <a:p>
            <a:pPr>
              <a:buClr>
                <a:srgbClr val="FFCA9E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345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F08744-9D7B-4693-B8D6-2A5210AE9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32">
            <a:extLst>
              <a:ext uri="{FF2B5EF4-FFF2-40B4-BE49-F238E27FC236}">
                <a16:creationId xmlns:a16="http://schemas.microsoft.com/office/drawing/2014/main" id="{5B2E630F-F386-44FA-B1A1-C10A9BF43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6127">
            <a:off x="296272" y="1026251"/>
            <a:ext cx="7298578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3567C09-8B4D-49A6-A711-C44C5807D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554541" y="-619573"/>
            <a:ext cx="9016699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B0A22FE-6E6A-47F3-B05B-4092A8DAC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2349925"/>
            <a:ext cx="2441894" cy="2456442"/>
          </a:xfrm>
        </p:spPr>
        <p:txBody>
          <a:bodyPr>
            <a:normAutofit/>
          </a:bodyPr>
          <a:lstStyle/>
          <a:p>
            <a:pPr algn="l"/>
            <a:r>
              <a:rPr lang="pt-BR" sz="3200" dirty="0"/>
              <a:t>Custos Militares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009A75-DF55-4B7E-B147-3F7218EAB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19" y="1111249"/>
            <a:ext cx="6554001" cy="4635503"/>
          </a:xfrm>
        </p:spPr>
        <p:txBody>
          <a:bodyPr>
            <a:normAutofit/>
          </a:bodyPr>
          <a:lstStyle/>
          <a:p>
            <a:r>
              <a:rPr lang="pt-BR" sz="2400" dirty="0"/>
              <a:t>Guerra dos Sete Anos (1757-1763)</a:t>
            </a:r>
            <a:br>
              <a:rPr lang="pt-BR" sz="2400" dirty="0"/>
            </a:br>
            <a:endParaRPr lang="pt-BR" sz="2400" dirty="0"/>
          </a:p>
          <a:p>
            <a:r>
              <a:rPr lang="pt-BR" sz="2400" dirty="0"/>
              <a:t>Revolução Americana (1776-1781)</a:t>
            </a:r>
          </a:p>
          <a:p>
            <a:endParaRPr lang="pt-BR" sz="2400" dirty="0"/>
          </a:p>
          <a:p>
            <a:r>
              <a:rPr lang="pt-BR" sz="2400" dirty="0"/>
              <a:t>Grande Fome (1787-1789) </a:t>
            </a:r>
          </a:p>
        </p:txBody>
      </p:sp>
    </p:spTree>
    <p:extLst>
      <p:ext uri="{BB962C8B-B14F-4D97-AF65-F5344CB8AC3E}">
        <p14:creationId xmlns:p14="http://schemas.microsoft.com/office/powerpoint/2010/main" val="2206125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35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387390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8C4833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 descr="Desenho de uma pessoa&#10;&#10;Descrição gerada automaticamente com confiança baixa">
            <a:extLst>
              <a:ext uri="{FF2B5EF4-FFF2-40B4-BE49-F238E27FC236}">
                <a16:creationId xmlns:a16="http://schemas.microsoft.com/office/drawing/2014/main" id="{781F0AF1-9C53-42AD-94EB-A859159AB4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162" r="1" b="3860"/>
          <a:stretch/>
        </p:blipFill>
        <p:spPr>
          <a:xfrm>
            <a:off x="643467" y="643467"/>
            <a:ext cx="5061911" cy="5571066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BECECF94-D01C-459E-AF55-CEE99A077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7873" y="480060"/>
            <a:ext cx="538711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8C4833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Estátua de uma pessoa&#10;&#10;Descrição gerada automaticamente com confiança média">
            <a:extLst>
              <a:ext uri="{FF2B5EF4-FFF2-40B4-BE49-F238E27FC236}">
                <a16:creationId xmlns:a16="http://schemas.microsoft.com/office/drawing/2014/main" id="{2D75E011-226A-4A23-B7B1-23F8ECF934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1414"/>
          <a:stretch/>
        </p:blipFill>
        <p:spPr>
          <a:xfrm>
            <a:off x="6510992" y="643467"/>
            <a:ext cx="503330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84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ECECF94-D01C-459E-AF55-CEE99A077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7873" y="480060"/>
            <a:ext cx="538711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C3C74D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387390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C3C74D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Espaço Reservado para Conteúdo 4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D49C7863-2E6F-47A6-9745-0FC529A03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8103" y="988059"/>
            <a:ext cx="3938699" cy="487764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B079044-2458-475A-91C5-2CDA6151C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2740" y="1603802"/>
            <a:ext cx="4379773" cy="364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168446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tf16401370_wac</Template>
  <TotalTime>1475</TotalTime>
  <Words>1531</Words>
  <Application>Microsoft Office PowerPoint</Application>
  <PresentationFormat>Widescreen</PresentationFormat>
  <Paragraphs>101</Paragraphs>
  <Slides>37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3" baseType="lpstr">
      <vt:lpstr>-apple-system</vt:lpstr>
      <vt:lpstr>Calibri Light</vt:lpstr>
      <vt:lpstr>Roboto</vt:lpstr>
      <vt:lpstr>Rockwell</vt:lpstr>
      <vt:lpstr>Wingdings</vt:lpstr>
      <vt:lpstr>Atlas</vt:lpstr>
      <vt:lpstr>Revolução Francesa</vt:lpstr>
      <vt:lpstr>Apresentação do PowerPoint</vt:lpstr>
      <vt:lpstr>Apresentação do PowerPoint</vt:lpstr>
      <vt:lpstr>Sugestões</vt:lpstr>
      <vt:lpstr>Estrutura Social</vt:lpstr>
      <vt:lpstr>Antecedentes  Econômicos</vt:lpstr>
      <vt:lpstr>Custos Militares</vt:lpstr>
      <vt:lpstr>Apresentação do PowerPoint</vt:lpstr>
      <vt:lpstr>Apresentação do PowerPoint</vt:lpstr>
      <vt:lpstr>Apresentação do PowerPoint</vt:lpstr>
      <vt:lpstr> Convocação dos estados gerais</vt:lpstr>
      <vt:lpstr>1789-1791 Assembleia Nacional Constituinte</vt:lpstr>
      <vt:lpstr>Apresentação do PowerPoint</vt:lpstr>
      <vt:lpstr>  A tomada da bastilha, foi a invasão dos revoltosos a uma antiga fortaleza absolutista.   Com a tomada da fortaleza, os revoltosos conseguem armas, munições e libertam também os prisioneiros</vt:lpstr>
      <vt:lpstr>1ª Fase Monarquia Constitucional 1791 - 1792</vt:lpstr>
      <vt:lpstr>Apresentação do PowerPoint</vt:lpstr>
      <vt:lpstr>Os Inimigos da Revolução</vt:lpstr>
      <vt:lpstr>Apresentação do PowerPoint</vt:lpstr>
      <vt:lpstr>Napoleão Bonaparte</vt:lpstr>
      <vt:lpstr>Napoleão Marengo</vt:lpstr>
      <vt:lpstr>Maria Antonieta e sua Família</vt:lpstr>
      <vt:lpstr>Apresentação do PowerPoint</vt:lpstr>
      <vt:lpstr>Apresentação do PowerPoint</vt:lpstr>
      <vt:lpstr>Apresentação do PowerPoint</vt:lpstr>
      <vt:lpstr>Grupos Sociais do 3º Estado</vt:lpstr>
      <vt:lpstr>Apresentação do PowerPoint</vt:lpstr>
      <vt:lpstr>Apresentação do PowerPoint</vt:lpstr>
      <vt:lpstr>1792 – 1795 Convenção Nacional</vt:lpstr>
      <vt:lpstr>2ª Fase  Convenção Nacional ou  Primeira República</vt:lpstr>
      <vt:lpstr>Apresentação do PowerPoint</vt:lpstr>
      <vt:lpstr>Apresentação do PowerPoint</vt:lpstr>
      <vt:lpstr>Apresentação do PowerPoint</vt:lpstr>
      <vt:lpstr>    Outro revolucionário também seria condenado à morte na guilhotina. Georges Jacques Danton, foi acusado por Robespierre de ser um inimigo da Revolução.  O motivo teria sido o fato de Danton solicitar que os jacobinos parassem com a matança  Danton consegue apoio de membros jacobinos, que passaram a ser chamados de Dantonistas.   “a revolução é como saturno devora seus próprios filhos”                                                                             Georg Büchner       </vt:lpstr>
      <vt:lpstr>A morte de Robespierre</vt:lpstr>
      <vt:lpstr>O Diretório 1795</vt:lpstr>
      <vt:lpstr>O golpe de 18 de Brumário</vt:lpstr>
      <vt:lpstr>Sugestões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Revolução Francesa</dc:title>
  <dc:creator>Danielle Lemos</dc:creator>
  <cp:lastModifiedBy>emerson.bastos@colegiorodin.com.br</cp:lastModifiedBy>
  <cp:revision>54</cp:revision>
  <dcterms:created xsi:type="dcterms:W3CDTF">2021-03-11T02:21:26Z</dcterms:created>
  <dcterms:modified xsi:type="dcterms:W3CDTF">2023-04-17T01:41:46Z</dcterms:modified>
</cp:coreProperties>
</file>