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0" r:id="rId6"/>
    <p:sldId id="261" r:id="rId7"/>
    <p:sldId id="267" r:id="rId8"/>
    <p:sldId id="266" r:id="rId9"/>
    <p:sldId id="262" r:id="rId10"/>
    <p:sldId id="268" r:id="rId11"/>
    <p:sldId id="264" r:id="rId12"/>
    <p:sldId id="263" r:id="rId13"/>
    <p:sldId id="269" r:id="rId14"/>
    <p:sldId id="270" r:id="rId15"/>
    <p:sldId id="265" r:id="rId16"/>
    <p:sldId id="271" r:id="rId17"/>
    <p:sldId id="272" r:id="rId18"/>
    <p:sldId id="273" r:id="rId19"/>
    <p:sldId id="274" r:id="rId20"/>
    <p:sldId id="275"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1/19/2023</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‹nº›</a:t>
            </a:fld>
            <a:endParaRPr lang="en-US"/>
          </a:p>
        </p:txBody>
      </p:sp>
    </p:spTree>
    <p:extLst>
      <p:ext uri="{BB962C8B-B14F-4D97-AF65-F5344CB8AC3E}">
        <p14:creationId xmlns:p14="http://schemas.microsoft.com/office/powerpoint/2010/main" val="3246181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1/19/2023</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‹nº›</a:t>
            </a:fld>
            <a:endParaRPr lang="en-US"/>
          </a:p>
        </p:txBody>
      </p:sp>
    </p:spTree>
    <p:extLst>
      <p:ext uri="{BB962C8B-B14F-4D97-AF65-F5344CB8AC3E}">
        <p14:creationId xmlns:p14="http://schemas.microsoft.com/office/powerpoint/2010/main" val="1323252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1/19/2023</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‹nº›</a:t>
            </a:fld>
            <a:endParaRPr lang="en-US"/>
          </a:p>
        </p:txBody>
      </p:sp>
    </p:spTree>
    <p:extLst>
      <p:ext uri="{BB962C8B-B14F-4D97-AF65-F5344CB8AC3E}">
        <p14:creationId xmlns:p14="http://schemas.microsoft.com/office/powerpoint/2010/main" val="1170310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1/19/2023</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‹nº›</a:t>
            </a:fld>
            <a:endParaRPr lang="en-US"/>
          </a:p>
        </p:txBody>
      </p:sp>
    </p:spTree>
    <p:extLst>
      <p:ext uri="{BB962C8B-B14F-4D97-AF65-F5344CB8AC3E}">
        <p14:creationId xmlns:p14="http://schemas.microsoft.com/office/powerpoint/2010/main" val="2304032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1/19/2023</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‹nº›</a:t>
            </a:fld>
            <a:endParaRPr lang="en-US"/>
          </a:p>
        </p:txBody>
      </p:sp>
    </p:spTree>
    <p:extLst>
      <p:ext uri="{BB962C8B-B14F-4D97-AF65-F5344CB8AC3E}">
        <p14:creationId xmlns:p14="http://schemas.microsoft.com/office/powerpoint/2010/main" val="2195592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1/19/2023</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‹nº›</a:t>
            </a:fld>
            <a:endParaRPr lang="en-US"/>
          </a:p>
        </p:txBody>
      </p:sp>
    </p:spTree>
    <p:extLst>
      <p:ext uri="{BB962C8B-B14F-4D97-AF65-F5344CB8AC3E}">
        <p14:creationId xmlns:p14="http://schemas.microsoft.com/office/powerpoint/2010/main" val="242987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1/19/2023</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‹nº›</a:t>
            </a:fld>
            <a:endParaRPr lang="en-US"/>
          </a:p>
        </p:txBody>
      </p:sp>
    </p:spTree>
    <p:extLst>
      <p:ext uri="{BB962C8B-B14F-4D97-AF65-F5344CB8AC3E}">
        <p14:creationId xmlns:p14="http://schemas.microsoft.com/office/powerpoint/2010/main" val="2915535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1/19/2023</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‹nº›</a:t>
            </a:fld>
            <a:endParaRPr lang="en-US"/>
          </a:p>
        </p:txBody>
      </p:sp>
    </p:spTree>
    <p:extLst>
      <p:ext uri="{BB962C8B-B14F-4D97-AF65-F5344CB8AC3E}">
        <p14:creationId xmlns:p14="http://schemas.microsoft.com/office/powerpoint/2010/main" val="201293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1/19/2023</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‹nº›</a:t>
            </a:fld>
            <a:endParaRPr lang="en-US"/>
          </a:p>
        </p:txBody>
      </p:sp>
    </p:spTree>
    <p:extLst>
      <p:ext uri="{BB962C8B-B14F-4D97-AF65-F5344CB8AC3E}">
        <p14:creationId xmlns:p14="http://schemas.microsoft.com/office/powerpoint/2010/main" val="288091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1/19/2023</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‹nº›</a:t>
            </a:fld>
            <a:endParaRPr lang="en-US"/>
          </a:p>
        </p:txBody>
      </p:sp>
    </p:spTree>
    <p:extLst>
      <p:ext uri="{BB962C8B-B14F-4D97-AF65-F5344CB8AC3E}">
        <p14:creationId xmlns:p14="http://schemas.microsoft.com/office/powerpoint/2010/main" val="3004609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1/19/2023</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‹nº›</a:t>
            </a:fld>
            <a:endParaRPr lang="en-US"/>
          </a:p>
        </p:txBody>
      </p:sp>
    </p:spTree>
    <p:extLst>
      <p:ext uri="{BB962C8B-B14F-4D97-AF65-F5344CB8AC3E}">
        <p14:creationId xmlns:p14="http://schemas.microsoft.com/office/powerpoint/2010/main" val="209315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1/19/2023</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‹nº›</a:t>
            </a:fld>
            <a:endParaRPr lang="en-US"/>
          </a:p>
        </p:txBody>
      </p:sp>
    </p:spTree>
    <p:extLst>
      <p:ext uri="{BB962C8B-B14F-4D97-AF65-F5344CB8AC3E}">
        <p14:creationId xmlns:p14="http://schemas.microsoft.com/office/powerpoint/2010/main" val="185495825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70jFf1Dqci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5" name="Imagem 4" descr="Desenho de um personagem de desenho animado&#10;&#10;Descrição gerada automaticamente com confiança média">
            <a:extLst>
              <a:ext uri="{FF2B5EF4-FFF2-40B4-BE49-F238E27FC236}">
                <a16:creationId xmlns:a16="http://schemas.microsoft.com/office/drawing/2014/main" id="{4ADE0895-2BDF-49E2-9889-B95E05D833AC}"/>
              </a:ext>
            </a:extLst>
          </p:cNvPr>
          <p:cNvPicPr>
            <a:picLocks noChangeAspect="1"/>
          </p:cNvPicPr>
          <p:nvPr/>
        </p:nvPicPr>
        <p:blipFill rotWithShape="1">
          <a:blip r:embed="rId2"/>
          <a:srcRect t="13127"/>
          <a:stretch/>
        </p:blipFill>
        <p:spPr>
          <a:xfrm>
            <a:off x="20" y="10"/>
            <a:ext cx="12191980" cy="6857989"/>
          </a:xfrm>
          <a:prstGeom prst="rect">
            <a:avLst/>
          </a:prstGeom>
        </p:spPr>
      </p:pic>
      <p:sp>
        <p:nvSpPr>
          <p:cNvPr id="41" name="Rectangle 40">
            <a:extLst>
              <a:ext uri="{FF2B5EF4-FFF2-40B4-BE49-F238E27FC236}">
                <a16:creationId xmlns:a16="http://schemas.microsoft.com/office/drawing/2014/main" id="{406D8C29-9DDA-48D0-AF70-905FDB2CE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1775"/>
            <a:ext cx="12191999" cy="5479852"/>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72E04B2-7995-4C4D-9983-A1E073786356}"/>
              </a:ext>
            </a:extLst>
          </p:cNvPr>
          <p:cNvSpPr>
            <a:spLocks noGrp="1"/>
          </p:cNvSpPr>
          <p:nvPr>
            <p:ph type="ctrTitle"/>
          </p:nvPr>
        </p:nvSpPr>
        <p:spPr>
          <a:xfrm>
            <a:off x="1524000" y="3220947"/>
            <a:ext cx="9144000" cy="2940679"/>
          </a:xfrm>
        </p:spPr>
        <p:txBody>
          <a:bodyPr anchor="t">
            <a:normAutofit/>
          </a:bodyPr>
          <a:lstStyle/>
          <a:p>
            <a:r>
              <a:rPr lang="pt-BR" b="1" dirty="0">
                <a:solidFill>
                  <a:srgbClr val="FFFFFF"/>
                </a:solidFill>
                <a:effectLst>
                  <a:outerShdw blurRad="38100" dist="38100" dir="2700000" algn="tl">
                    <a:srgbClr val="000000">
                      <a:alpha val="43137"/>
                    </a:srgbClr>
                  </a:outerShdw>
                </a:effectLst>
              </a:rPr>
              <a:t>ILUMINISMO</a:t>
            </a:r>
          </a:p>
        </p:txBody>
      </p:sp>
      <p:sp>
        <p:nvSpPr>
          <p:cNvPr id="3" name="Subtítulo 2">
            <a:extLst>
              <a:ext uri="{FF2B5EF4-FFF2-40B4-BE49-F238E27FC236}">
                <a16:creationId xmlns:a16="http://schemas.microsoft.com/office/drawing/2014/main" id="{E9F510A1-9E1B-4977-9FF9-6F189FF6C380}"/>
              </a:ext>
            </a:extLst>
          </p:cNvPr>
          <p:cNvSpPr>
            <a:spLocks noGrp="1"/>
          </p:cNvSpPr>
          <p:nvPr>
            <p:ph type="subTitle" idx="1"/>
          </p:nvPr>
        </p:nvSpPr>
        <p:spPr>
          <a:xfrm>
            <a:off x="1524000" y="1486396"/>
            <a:ext cx="9144000" cy="1642477"/>
          </a:xfrm>
        </p:spPr>
        <p:txBody>
          <a:bodyPr anchor="b">
            <a:normAutofit/>
          </a:bodyPr>
          <a:lstStyle/>
          <a:p>
            <a:r>
              <a:rPr lang="pt-BR" sz="2200" b="1" dirty="0">
                <a:solidFill>
                  <a:srgbClr val="FFFFFF"/>
                </a:solidFill>
                <a:effectLst>
                  <a:outerShdw blurRad="38100" dist="38100" dir="2700000" algn="tl">
                    <a:srgbClr val="000000">
                      <a:alpha val="43137"/>
                    </a:srgbClr>
                  </a:outerShdw>
                </a:effectLst>
              </a:rPr>
              <a:t>História</a:t>
            </a:r>
          </a:p>
          <a:p>
            <a:r>
              <a:rPr lang="pt-BR" sz="2200" b="1" dirty="0">
                <a:solidFill>
                  <a:srgbClr val="FFFFFF"/>
                </a:solidFill>
                <a:effectLst>
                  <a:outerShdw blurRad="38100" dist="38100" dir="2700000" algn="tl">
                    <a:srgbClr val="000000">
                      <a:alpha val="43137"/>
                    </a:srgbClr>
                  </a:outerShdw>
                </a:effectLst>
              </a:rPr>
              <a:t>8º Ano</a:t>
            </a:r>
          </a:p>
        </p:txBody>
      </p:sp>
    </p:spTree>
    <p:extLst>
      <p:ext uri="{BB962C8B-B14F-4D97-AF65-F5344CB8AC3E}">
        <p14:creationId xmlns:p14="http://schemas.microsoft.com/office/powerpoint/2010/main" val="652636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E296097-D9F6-46EB-BD7A-3A168A30E615}"/>
              </a:ext>
            </a:extLst>
          </p:cNvPr>
          <p:cNvSpPr>
            <a:spLocks noGrp="1"/>
          </p:cNvSpPr>
          <p:nvPr>
            <p:ph idx="1"/>
          </p:nvPr>
        </p:nvSpPr>
        <p:spPr>
          <a:xfrm>
            <a:off x="838200" y="1417983"/>
            <a:ext cx="10515600" cy="4758980"/>
          </a:xfrm>
        </p:spPr>
        <p:txBody>
          <a:bodyPr>
            <a:normAutofit lnSpcReduction="10000"/>
          </a:bodyPr>
          <a:lstStyle/>
          <a:p>
            <a:r>
              <a:rPr lang="en-US" sz="2800" dirty="0" err="1">
                <a:solidFill>
                  <a:schemeClr val="tx1">
                    <a:alpha val="60000"/>
                  </a:schemeClr>
                </a:solidFill>
              </a:rPr>
              <a:t>Em</a:t>
            </a:r>
            <a:r>
              <a:rPr lang="en-US" sz="2800" dirty="0">
                <a:solidFill>
                  <a:schemeClr val="tx1">
                    <a:alpha val="60000"/>
                  </a:schemeClr>
                </a:solidFill>
              </a:rPr>
              <a:t> </a:t>
            </a:r>
            <a:r>
              <a:rPr lang="en-US" sz="2800" dirty="0" err="1">
                <a:solidFill>
                  <a:schemeClr val="tx1">
                    <a:alpha val="60000"/>
                  </a:schemeClr>
                </a:solidFill>
              </a:rPr>
              <a:t>sua</a:t>
            </a:r>
            <a:r>
              <a:rPr lang="en-US" sz="2800" dirty="0">
                <a:solidFill>
                  <a:schemeClr val="tx1">
                    <a:alpha val="60000"/>
                  </a:schemeClr>
                </a:solidFill>
              </a:rPr>
              <a:t> </a:t>
            </a:r>
            <a:r>
              <a:rPr lang="en-US" sz="2800" dirty="0" err="1">
                <a:solidFill>
                  <a:schemeClr val="tx1">
                    <a:alpha val="60000"/>
                  </a:schemeClr>
                </a:solidFill>
              </a:rPr>
              <a:t>obra</a:t>
            </a:r>
            <a:r>
              <a:rPr lang="en-US" sz="2800" dirty="0">
                <a:solidFill>
                  <a:schemeClr val="tx1">
                    <a:alpha val="60000"/>
                  </a:schemeClr>
                </a:solidFill>
              </a:rPr>
              <a:t> “O </a:t>
            </a:r>
            <a:r>
              <a:rPr lang="en-US" dirty="0" err="1">
                <a:solidFill>
                  <a:schemeClr val="tx1">
                    <a:alpha val="60000"/>
                  </a:schemeClr>
                </a:solidFill>
              </a:rPr>
              <a:t>E</a:t>
            </a:r>
            <a:r>
              <a:rPr lang="en-US" sz="2800" dirty="0" err="1">
                <a:solidFill>
                  <a:schemeClr val="tx1">
                    <a:alpha val="60000"/>
                  </a:schemeClr>
                </a:solidFill>
              </a:rPr>
              <a:t>spírito</a:t>
            </a:r>
            <a:r>
              <a:rPr lang="en-US" sz="2800" dirty="0">
                <a:solidFill>
                  <a:schemeClr val="tx1">
                    <a:alpha val="60000"/>
                  </a:schemeClr>
                </a:solidFill>
              </a:rPr>
              <a:t> das Leis”, Montesquieu </a:t>
            </a:r>
            <a:r>
              <a:rPr lang="en-US" sz="2800" dirty="0" err="1">
                <a:solidFill>
                  <a:schemeClr val="tx1">
                    <a:alpha val="60000"/>
                  </a:schemeClr>
                </a:solidFill>
              </a:rPr>
              <a:t>dirá</a:t>
            </a:r>
            <a:r>
              <a:rPr lang="en-US" sz="2800" dirty="0">
                <a:solidFill>
                  <a:schemeClr val="tx1">
                    <a:alpha val="60000"/>
                  </a:schemeClr>
                </a:solidFill>
              </a:rPr>
              <a:t> que a </a:t>
            </a:r>
            <a:r>
              <a:rPr lang="en-US" sz="2800" dirty="0" err="1">
                <a:solidFill>
                  <a:schemeClr val="tx1">
                    <a:alpha val="60000"/>
                  </a:schemeClr>
                </a:solidFill>
              </a:rPr>
              <a:t>finalidade</a:t>
            </a:r>
            <a:r>
              <a:rPr lang="en-US" sz="2800" dirty="0">
                <a:solidFill>
                  <a:schemeClr val="tx1">
                    <a:alpha val="60000"/>
                  </a:schemeClr>
                </a:solidFill>
              </a:rPr>
              <a:t> das leis é </a:t>
            </a:r>
            <a:r>
              <a:rPr lang="en-US" sz="2800" dirty="0" err="1">
                <a:solidFill>
                  <a:schemeClr val="tx1">
                    <a:alpha val="60000"/>
                  </a:schemeClr>
                </a:solidFill>
              </a:rPr>
              <a:t>fazer</a:t>
            </a:r>
            <a:r>
              <a:rPr lang="en-US" sz="2800" dirty="0">
                <a:solidFill>
                  <a:schemeClr val="tx1">
                    <a:alpha val="60000"/>
                  </a:schemeClr>
                </a:solidFill>
              </a:rPr>
              <a:t> com que o </a:t>
            </a:r>
            <a:r>
              <a:rPr lang="en-US" sz="2800" dirty="0" err="1">
                <a:solidFill>
                  <a:schemeClr val="tx1">
                    <a:alpha val="60000"/>
                  </a:schemeClr>
                </a:solidFill>
              </a:rPr>
              <a:t>indivíduo</a:t>
            </a:r>
            <a:r>
              <a:rPr lang="en-US" sz="2800" dirty="0">
                <a:solidFill>
                  <a:schemeClr val="tx1">
                    <a:alpha val="60000"/>
                  </a:schemeClr>
                </a:solidFill>
              </a:rPr>
              <a:t> </a:t>
            </a:r>
            <a:r>
              <a:rPr lang="en-US" sz="2800" dirty="0" err="1">
                <a:solidFill>
                  <a:schemeClr val="tx1">
                    <a:alpha val="60000"/>
                  </a:schemeClr>
                </a:solidFill>
              </a:rPr>
              <a:t>tenha</a:t>
            </a:r>
            <a:r>
              <a:rPr lang="en-US" sz="2800" dirty="0">
                <a:solidFill>
                  <a:schemeClr val="tx1">
                    <a:alpha val="60000"/>
                  </a:schemeClr>
                </a:solidFill>
              </a:rPr>
              <a:t> </a:t>
            </a:r>
            <a:r>
              <a:rPr lang="en-US" sz="2800" dirty="0" err="1">
                <a:solidFill>
                  <a:schemeClr val="tx1">
                    <a:alpha val="60000"/>
                  </a:schemeClr>
                </a:solidFill>
              </a:rPr>
              <a:t>acesso</a:t>
            </a:r>
            <a:r>
              <a:rPr lang="en-US" sz="2800" dirty="0">
                <a:solidFill>
                  <a:schemeClr val="tx1">
                    <a:alpha val="60000"/>
                  </a:schemeClr>
                </a:solidFill>
              </a:rPr>
              <a:t> </a:t>
            </a:r>
            <a:r>
              <a:rPr lang="en-US" sz="2800" dirty="0" err="1">
                <a:solidFill>
                  <a:schemeClr val="tx1">
                    <a:alpha val="60000"/>
                  </a:schemeClr>
                </a:solidFill>
              </a:rPr>
              <a:t>aos</a:t>
            </a:r>
            <a:r>
              <a:rPr lang="en-US" sz="2800" dirty="0">
                <a:solidFill>
                  <a:schemeClr val="tx1">
                    <a:alpha val="60000"/>
                  </a:schemeClr>
                </a:solidFill>
              </a:rPr>
              <a:t> </a:t>
            </a:r>
            <a:r>
              <a:rPr lang="en-US" sz="2800" dirty="0" err="1">
                <a:solidFill>
                  <a:schemeClr val="tx1">
                    <a:alpha val="60000"/>
                  </a:schemeClr>
                </a:solidFill>
              </a:rPr>
              <a:t>seus</a:t>
            </a:r>
            <a:r>
              <a:rPr lang="en-US" sz="2800" dirty="0">
                <a:solidFill>
                  <a:schemeClr val="tx1">
                    <a:alpha val="60000"/>
                  </a:schemeClr>
                </a:solidFill>
              </a:rPr>
              <a:t> </a:t>
            </a:r>
            <a:r>
              <a:rPr lang="en-US" sz="2800" dirty="0" err="1">
                <a:solidFill>
                  <a:schemeClr val="tx1">
                    <a:alpha val="60000"/>
                  </a:schemeClr>
                </a:solidFill>
              </a:rPr>
              <a:t>direitos</a:t>
            </a:r>
            <a:r>
              <a:rPr lang="en-US" sz="2800" dirty="0">
                <a:solidFill>
                  <a:schemeClr val="tx1">
                    <a:alpha val="60000"/>
                  </a:schemeClr>
                </a:solidFill>
              </a:rPr>
              <a:t>. </a:t>
            </a:r>
            <a:r>
              <a:rPr lang="en-US" sz="2800" dirty="0" err="1">
                <a:solidFill>
                  <a:schemeClr val="tx1">
                    <a:alpha val="60000"/>
                  </a:schemeClr>
                </a:solidFill>
              </a:rPr>
              <a:t>Quais</a:t>
            </a:r>
            <a:r>
              <a:rPr lang="en-US" sz="2800" dirty="0">
                <a:solidFill>
                  <a:schemeClr val="tx1">
                    <a:alpha val="60000"/>
                  </a:schemeClr>
                </a:solidFill>
              </a:rPr>
              <a:t> </a:t>
            </a:r>
            <a:r>
              <a:rPr lang="en-US" sz="2800" dirty="0" err="1">
                <a:solidFill>
                  <a:schemeClr val="tx1">
                    <a:alpha val="60000"/>
                  </a:schemeClr>
                </a:solidFill>
              </a:rPr>
              <a:t>direitos</a:t>
            </a:r>
            <a:r>
              <a:rPr lang="en-US" sz="2800" dirty="0">
                <a:solidFill>
                  <a:schemeClr val="tx1">
                    <a:alpha val="60000"/>
                  </a:schemeClr>
                </a:solidFill>
              </a:rPr>
              <a:t>? </a:t>
            </a:r>
            <a:r>
              <a:rPr lang="en-US" sz="2800" dirty="0" err="1">
                <a:solidFill>
                  <a:schemeClr val="tx1">
                    <a:alpha val="60000"/>
                  </a:schemeClr>
                </a:solidFill>
              </a:rPr>
              <a:t>Os</a:t>
            </a:r>
            <a:r>
              <a:rPr lang="en-US" sz="2800" dirty="0">
                <a:solidFill>
                  <a:schemeClr val="tx1">
                    <a:alpha val="60000"/>
                  </a:schemeClr>
                </a:solidFill>
              </a:rPr>
              <a:t> </a:t>
            </a:r>
            <a:r>
              <a:rPr lang="en-US" sz="2800" dirty="0" err="1">
                <a:solidFill>
                  <a:schemeClr val="tx1">
                    <a:alpha val="60000"/>
                  </a:schemeClr>
                </a:solidFill>
              </a:rPr>
              <a:t>direitos</a:t>
            </a:r>
            <a:r>
              <a:rPr lang="en-US" sz="2800" dirty="0">
                <a:solidFill>
                  <a:schemeClr val="tx1">
                    <a:alpha val="60000"/>
                  </a:schemeClr>
                </a:solidFill>
              </a:rPr>
              <a:t> de </a:t>
            </a:r>
            <a:r>
              <a:rPr lang="en-US" sz="2800" dirty="0" err="1">
                <a:solidFill>
                  <a:schemeClr val="tx1">
                    <a:alpha val="60000"/>
                  </a:schemeClr>
                </a:solidFill>
              </a:rPr>
              <a:t>nascimento</a:t>
            </a:r>
            <a:br>
              <a:rPr lang="en-US" sz="2800" dirty="0">
                <a:solidFill>
                  <a:schemeClr val="tx1">
                    <a:alpha val="60000"/>
                  </a:schemeClr>
                </a:solidFill>
              </a:rPr>
            </a:br>
            <a:endParaRPr lang="en-US" sz="2800" dirty="0">
              <a:solidFill>
                <a:schemeClr val="tx1">
                  <a:alpha val="60000"/>
                </a:schemeClr>
              </a:solidFill>
            </a:endParaRPr>
          </a:p>
          <a:p>
            <a:r>
              <a:rPr lang="en-US" sz="2800" dirty="0">
                <a:solidFill>
                  <a:srgbClr val="FF0000">
                    <a:alpha val="60000"/>
                  </a:srgbClr>
                </a:solidFill>
              </a:rPr>
              <a:t>Teoria: </a:t>
            </a:r>
            <a:r>
              <a:rPr lang="en-US" sz="2800" dirty="0" err="1">
                <a:solidFill>
                  <a:srgbClr val="FF0000">
                    <a:alpha val="60000"/>
                  </a:srgbClr>
                </a:solidFill>
              </a:rPr>
              <a:t>Separação</a:t>
            </a:r>
            <a:r>
              <a:rPr lang="en-US" sz="2800" dirty="0">
                <a:solidFill>
                  <a:srgbClr val="FF0000">
                    <a:alpha val="60000"/>
                  </a:srgbClr>
                </a:solidFill>
              </a:rPr>
              <a:t> dos </a:t>
            </a:r>
            <a:r>
              <a:rPr lang="en-US" sz="2800" dirty="0" err="1">
                <a:solidFill>
                  <a:srgbClr val="FF0000">
                    <a:alpha val="60000"/>
                  </a:srgbClr>
                </a:solidFill>
              </a:rPr>
              <a:t>Poderes</a:t>
            </a:r>
            <a:endParaRPr lang="en-US" sz="2800" dirty="0">
              <a:solidFill>
                <a:srgbClr val="FF0000">
                  <a:alpha val="60000"/>
                </a:srgbClr>
              </a:solidFill>
            </a:endParaRPr>
          </a:p>
          <a:p>
            <a:br>
              <a:rPr lang="en-US" sz="2800" dirty="0">
                <a:solidFill>
                  <a:schemeClr val="tx1">
                    <a:alpha val="60000"/>
                  </a:schemeClr>
                </a:solidFill>
              </a:rPr>
            </a:br>
            <a:r>
              <a:rPr lang="en-US" sz="2800" dirty="0">
                <a:solidFill>
                  <a:schemeClr val="tx1">
                    <a:alpha val="60000"/>
                  </a:schemeClr>
                </a:solidFill>
              </a:rPr>
              <a:t>O </a:t>
            </a:r>
            <a:r>
              <a:rPr lang="en-US" sz="2800" dirty="0" err="1">
                <a:solidFill>
                  <a:schemeClr val="tx1">
                    <a:alpha val="60000"/>
                  </a:schemeClr>
                </a:solidFill>
              </a:rPr>
              <a:t>pensador</a:t>
            </a:r>
            <a:r>
              <a:rPr lang="en-US" sz="2800" dirty="0">
                <a:solidFill>
                  <a:schemeClr val="tx1">
                    <a:alpha val="60000"/>
                  </a:schemeClr>
                </a:solidFill>
              </a:rPr>
              <a:t> </a:t>
            </a:r>
            <a:r>
              <a:rPr lang="en-US" sz="2800" dirty="0" err="1">
                <a:solidFill>
                  <a:schemeClr val="tx1">
                    <a:alpha val="60000"/>
                  </a:schemeClr>
                </a:solidFill>
              </a:rPr>
              <a:t>defendia</a:t>
            </a:r>
            <a:r>
              <a:rPr lang="en-US" sz="2800" dirty="0">
                <a:solidFill>
                  <a:schemeClr val="tx1">
                    <a:alpha val="60000"/>
                  </a:schemeClr>
                </a:solidFill>
              </a:rPr>
              <a:t> que </a:t>
            </a:r>
            <a:r>
              <a:rPr lang="en-US" sz="2800" dirty="0" err="1">
                <a:solidFill>
                  <a:schemeClr val="tx1">
                    <a:alpha val="60000"/>
                  </a:schemeClr>
                </a:solidFill>
              </a:rPr>
              <a:t>esses</a:t>
            </a:r>
            <a:r>
              <a:rPr lang="en-US" sz="2800" dirty="0">
                <a:solidFill>
                  <a:schemeClr val="tx1">
                    <a:alpha val="60000"/>
                  </a:schemeClr>
                </a:solidFill>
              </a:rPr>
              <a:t> </a:t>
            </a:r>
            <a:r>
              <a:rPr lang="en-US" sz="2800" dirty="0" err="1">
                <a:solidFill>
                  <a:schemeClr val="tx1">
                    <a:alpha val="60000"/>
                  </a:schemeClr>
                </a:solidFill>
              </a:rPr>
              <a:t>poderes</a:t>
            </a:r>
            <a:r>
              <a:rPr lang="en-US" sz="2800" dirty="0">
                <a:solidFill>
                  <a:schemeClr val="tx1">
                    <a:alpha val="60000"/>
                  </a:schemeClr>
                </a:solidFill>
              </a:rPr>
              <a:t> </a:t>
            </a:r>
            <a:r>
              <a:rPr lang="en-US" sz="2800" dirty="0" err="1">
                <a:solidFill>
                  <a:schemeClr val="tx1">
                    <a:alpha val="60000"/>
                  </a:schemeClr>
                </a:solidFill>
              </a:rPr>
              <a:t>deveriam</a:t>
            </a:r>
            <a:r>
              <a:rPr lang="en-US" sz="2800" dirty="0">
                <a:solidFill>
                  <a:schemeClr val="tx1">
                    <a:alpha val="60000"/>
                  </a:schemeClr>
                </a:solidFill>
              </a:rPr>
              <a:t> ser </a:t>
            </a:r>
            <a:r>
              <a:rPr lang="en-US" sz="2800" dirty="0" err="1">
                <a:solidFill>
                  <a:srgbClr val="FF0000">
                    <a:alpha val="60000"/>
                  </a:srgbClr>
                </a:solidFill>
              </a:rPr>
              <a:t>independentes</a:t>
            </a:r>
            <a:r>
              <a:rPr lang="en-US" sz="2800" dirty="0">
                <a:solidFill>
                  <a:schemeClr val="tx1">
                    <a:alpha val="60000"/>
                  </a:schemeClr>
                </a:solidFill>
              </a:rPr>
              <a:t> e </a:t>
            </a:r>
            <a:r>
              <a:rPr lang="en-US" sz="2800" dirty="0" err="1">
                <a:solidFill>
                  <a:srgbClr val="FF0000">
                    <a:alpha val="60000"/>
                  </a:srgbClr>
                </a:solidFill>
              </a:rPr>
              <a:t>harmônicos</a:t>
            </a:r>
            <a:r>
              <a:rPr lang="en-US" sz="2800" dirty="0">
                <a:solidFill>
                  <a:schemeClr val="tx1">
                    <a:alpha val="60000"/>
                  </a:schemeClr>
                </a:solidFill>
              </a:rPr>
              <a:t> entre </a:t>
            </a:r>
            <a:r>
              <a:rPr lang="en-US" sz="2800" dirty="0" err="1">
                <a:solidFill>
                  <a:schemeClr val="tx1">
                    <a:alpha val="60000"/>
                  </a:schemeClr>
                </a:solidFill>
              </a:rPr>
              <a:t>si</a:t>
            </a:r>
            <a:r>
              <a:rPr lang="en-US" sz="2800" dirty="0">
                <a:solidFill>
                  <a:schemeClr val="tx1">
                    <a:alpha val="60000"/>
                  </a:schemeClr>
                </a:solidFill>
              </a:rPr>
              <a:t>, </a:t>
            </a:r>
            <a:r>
              <a:rPr lang="en-US" sz="2800" dirty="0" err="1">
                <a:solidFill>
                  <a:schemeClr val="tx1">
                    <a:alpha val="60000"/>
                  </a:schemeClr>
                </a:solidFill>
              </a:rPr>
              <a:t>evitando</a:t>
            </a:r>
            <a:r>
              <a:rPr lang="en-US" sz="2800" dirty="0">
                <a:solidFill>
                  <a:schemeClr val="tx1">
                    <a:alpha val="60000"/>
                  </a:schemeClr>
                </a:solidFill>
              </a:rPr>
              <a:t> dessa forma  a </a:t>
            </a:r>
            <a:r>
              <a:rPr lang="en-US" sz="2800" dirty="0" err="1">
                <a:solidFill>
                  <a:schemeClr val="tx1">
                    <a:alpha val="60000"/>
                  </a:schemeClr>
                </a:solidFill>
              </a:rPr>
              <a:t>concentração</a:t>
            </a:r>
            <a:r>
              <a:rPr lang="en-US" sz="2800" dirty="0">
                <a:solidFill>
                  <a:schemeClr val="tx1">
                    <a:alpha val="60000"/>
                  </a:schemeClr>
                </a:solidFill>
              </a:rPr>
              <a:t> de </a:t>
            </a:r>
            <a:r>
              <a:rPr lang="en-US" sz="2800" dirty="0" err="1">
                <a:solidFill>
                  <a:schemeClr val="tx1">
                    <a:alpha val="60000"/>
                  </a:schemeClr>
                </a:solidFill>
              </a:rPr>
              <a:t>poderes</a:t>
            </a:r>
            <a:r>
              <a:rPr lang="en-US" sz="2800" dirty="0">
                <a:solidFill>
                  <a:schemeClr val="tx1">
                    <a:alpha val="60000"/>
                  </a:schemeClr>
                </a:solidFill>
              </a:rPr>
              <a:t> </a:t>
            </a:r>
            <a:r>
              <a:rPr lang="en-US" sz="2800" dirty="0" err="1">
                <a:solidFill>
                  <a:schemeClr val="tx1">
                    <a:alpha val="60000"/>
                  </a:schemeClr>
                </a:solidFill>
              </a:rPr>
              <a:t>nas</a:t>
            </a:r>
            <a:r>
              <a:rPr lang="en-US" sz="2800" dirty="0">
                <a:solidFill>
                  <a:schemeClr val="tx1">
                    <a:alpha val="60000"/>
                  </a:schemeClr>
                </a:solidFill>
              </a:rPr>
              <a:t> </a:t>
            </a:r>
            <a:r>
              <a:rPr lang="en-US" sz="2800" dirty="0" err="1">
                <a:solidFill>
                  <a:schemeClr val="tx1">
                    <a:alpha val="60000"/>
                  </a:schemeClr>
                </a:solidFill>
              </a:rPr>
              <a:t>mãos</a:t>
            </a:r>
            <a:r>
              <a:rPr lang="en-US" sz="2800" dirty="0">
                <a:solidFill>
                  <a:schemeClr val="tx1">
                    <a:alpha val="60000"/>
                  </a:schemeClr>
                </a:solidFill>
              </a:rPr>
              <a:t> de um </a:t>
            </a:r>
            <a:r>
              <a:rPr lang="en-US" sz="2800" dirty="0" err="1">
                <a:solidFill>
                  <a:schemeClr val="tx1">
                    <a:alpha val="60000"/>
                  </a:schemeClr>
                </a:solidFill>
              </a:rPr>
              <a:t>único</a:t>
            </a:r>
            <a:r>
              <a:rPr lang="en-US" sz="2800" dirty="0">
                <a:solidFill>
                  <a:schemeClr val="tx1">
                    <a:alpha val="60000"/>
                  </a:schemeClr>
                </a:solidFill>
              </a:rPr>
              <a:t> </a:t>
            </a:r>
            <a:r>
              <a:rPr lang="en-US" sz="2800" dirty="0" err="1">
                <a:solidFill>
                  <a:schemeClr val="tx1">
                    <a:alpha val="60000"/>
                  </a:schemeClr>
                </a:solidFill>
              </a:rPr>
              <a:t>governante</a:t>
            </a:r>
            <a:r>
              <a:rPr lang="en-US" sz="2800" dirty="0">
                <a:solidFill>
                  <a:schemeClr val="tx1">
                    <a:alpha val="60000"/>
                  </a:schemeClr>
                </a:solidFill>
              </a:rPr>
              <a:t>.</a:t>
            </a:r>
          </a:p>
          <a:p>
            <a:endParaRPr lang="pt-BR" dirty="0"/>
          </a:p>
        </p:txBody>
      </p:sp>
    </p:spTree>
    <p:extLst>
      <p:ext uri="{BB962C8B-B14F-4D97-AF65-F5344CB8AC3E}">
        <p14:creationId xmlns:p14="http://schemas.microsoft.com/office/powerpoint/2010/main" val="1803517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87926D01-0162-43F0-9E4F-928BA69F7376}"/>
              </a:ext>
            </a:extLst>
          </p:cNvPr>
          <p:cNvPicPr>
            <a:picLocks noChangeAspect="1"/>
          </p:cNvPicPr>
          <p:nvPr/>
        </p:nvPicPr>
        <p:blipFill>
          <a:blip r:embed="rId2"/>
          <a:stretch>
            <a:fillRect/>
          </a:stretch>
        </p:blipFill>
        <p:spPr>
          <a:xfrm>
            <a:off x="493229" y="1871869"/>
            <a:ext cx="6125404" cy="3500231"/>
          </a:xfrm>
          <a:prstGeom prst="rect">
            <a:avLst/>
          </a:prstGeom>
        </p:spPr>
      </p:pic>
      <p:pic>
        <p:nvPicPr>
          <p:cNvPr id="3" name="Imagem 2">
            <a:extLst>
              <a:ext uri="{FF2B5EF4-FFF2-40B4-BE49-F238E27FC236}">
                <a16:creationId xmlns:a16="http://schemas.microsoft.com/office/drawing/2014/main" id="{E7C480AB-3AE9-4688-AF36-9D33C6144CED}"/>
              </a:ext>
            </a:extLst>
          </p:cNvPr>
          <p:cNvPicPr>
            <a:picLocks noChangeAspect="1"/>
          </p:cNvPicPr>
          <p:nvPr/>
        </p:nvPicPr>
        <p:blipFill>
          <a:blip r:embed="rId3"/>
          <a:stretch>
            <a:fillRect/>
          </a:stretch>
        </p:blipFill>
        <p:spPr>
          <a:xfrm>
            <a:off x="6096000" y="1864674"/>
            <a:ext cx="5602771" cy="3507426"/>
          </a:xfrm>
          <a:prstGeom prst="rect">
            <a:avLst/>
          </a:prstGeom>
        </p:spPr>
      </p:pic>
      <p:sp>
        <p:nvSpPr>
          <p:cNvPr id="4" name="CaixaDeTexto 3">
            <a:extLst>
              <a:ext uri="{FF2B5EF4-FFF2-40B4-BE49-F238E27FC236}">
                <a16:creationId xmlns:a16="http://schemas.microsoft.com/office/drawing/2014/main" id="{9E2094C6-F803-4E03-AD97-543A24123054}"/>
              </a:ext>
            </a:extLst>
          </p:cNvPr>
          <p:cNvSpPr txBox="1"/>
          <p:nvPr/>
        </p:nvSpPr>
        <p:spPr>
          <a:xfrm>
            <a:off x="7746150" y="5963478"/>
            <a:ext cx="3952621" cy="369332"/>
          </a:xfrm>
          <a:prstGeom prst="rect">
            <a:avLst/>
          </a:prstGeom>
          <a:noFill/>
        </p:spPr>
        <p:txBody>
          <a:bodyPr wrap="none" rtlCol="0">
            <a:spAutoFit/>
          </a:bodyPr>
          <a:lstStyle/>
          <a:p>
            <a:r>
              <a:rPr lang="pt-BR" b="1" dirty="0"/>
              <a:t>A praça dos três poderes - Brasília</a:t>
            </a:r>
          </a:p>
        </p:txBody>
      </p:sp>
    </p:spTree>
    <p:extLst>
      <p:ext uri="{BB962C8B-B14F-4D97-AF65-F5344CB8AC3E}">
        <p14:creationId xmlns:p14="http://schemas.microsoft.com/office/powerpoint/2010/main" val="3145152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12">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749A365-949F-4E4C-BC77-74D4551A7490}"/>
              </a:ext>
            </a:extLst>
          </p:cNvPr>
          <p:cNvSpPr>
            <a:spLocks noGrp="1"/>
          </p:cNvSpPr>
          <p:nvPr>
            <p:ph type="title"/>
          </p:nvPr>
        </p:nvSpPr>
        <p:spPr>
          <a:xfrm>
            <a:off x="838199" y="857251"/>
            <a:ext cx="4581525" cy="2076450"/>
          </a:xfrm>
        </p:spPr>
        <p:txBody>
          <a:bodyPr anchor="b">
            <a:normAutofit/>
          </a:bodyPr>
          <a:lstStyle/>
          <a:p>
            <a:r>
              <a:rPr lang="pt-BR" sz="4400">
                <a:gradFill flip="none" rotWithShape="1">
                  <a:gsLst>
                    <a:gs pos="0">
                      <a:schemeClr val="accent5">
                        <a:alpha val="70000"/>
                      </a:schemeClr>
                    </a:gs>
                    <a:gs pos="100000">
                      <a:schemeClr val="accent1">
                        <a:alpha val="70000"/>
                      </a:schemeClr>
                    </a:gs>
                  </a:gsLst>
                  <a:lin ang="0" scaled="1"/>
                  <a:tileRect/>
                </a:gradFill>
              </a:rPr>
              <a:t>Voltaire</a:t>
            </a:r>
          </a:p>
        </p:txBody>
      </p:sp>
      <p:sp>
        <p:nvSpPr>
          <p:cNvPr id="8" name="Content Placeholder 7">
            <a:extLst>
              <a:ext uri="{FF2B5EF4-FFF2-40B4-BE49-F238E27FC236}">
                <a16:creationId xmlns:a16="http://schemas.microsoft.com/office/drawing/2014/main" id="{E93FD35D-04E2-4A7A-9F61-7E1EAFE5A48E}"/>
              </a:ext>
            </a:extLst>
          </p:cNvPr>
          <p:cNvSpPr>
            <a:spLocks noGrp="1"/>
          </p:cNvSpPr>
          <p:nvPr>
            <p:ph idx="1"/>
          </p:nvPr>
        </p:nvSpPr>
        <p:spPr>
          <a:xfrm>
            <a:off x="838199" y="3190875"/>
            <a:ext cx="4581526" cy="2986087"/>
          </a:xfrm>
        </p:spPr>
        <p:txBody>
          <a:bodyPr>
            <a:normAutofit/>
          </a:bodyPr>
          <a:lstStyle/>
          <a:p>
            <a:pPr marL="228600" indent="0">
              <a:buNone/>
            </a:pPr>
            <a:r>
              <a:rPr lang="en-US" sz="1800" dirty="0" err="1">
                <a:solidFill>
                  <a:schemeClr val="tx2">
                    <a:alpha val="60000"/>
                  </a:schemeClr>
                </a:solidFill>
              </a:rPr>
              <a:t>Françóis</a:t>
            </a:r>
            <a:r>
              <a:rPr lang="en-US" sz="1800" dirty="0">
                <a:solidFill>
                  <a:schemeClr val="tx2">
                    <a:alpha val="60000"/>
                  </a:schemeClr>
                </a:solidFill>
              </a:rPr>
              <a:t> Marie </a:t>
            </a:r>
            <a:r>
              <a:rPr lang="en-US" sz="1800" dirty="0" err="1">
                <a:solidFill>
                  <a:schemeClr val="tx2">
                    <a:alpha val="60000"/>
                  </a:schemeClr>
                </a:solidFill>
              </a:rPr>
              <a:t>Arouet</a:t>
            </a:r>
            <a:r>
              <a:rPr lang="en-US" sz="1800" dirty="0">
                <a:solidFill>
                  <a:schemeClr val="tx2">
                    <a:alpha val="60000"/>
                  </a:schemeClr>
                </a:solidFill>
              </a:rPr>
              <a:t> </a:t>
            </a:r>
            <a:r>
              <a:rPr lang="en-US" sz="1800" dirty="0" err="1">
                <a:solidFill>
                  <a:schemeClr val="tx2">
                    <a:alpha val="60000"/>
                  </a:schemeClr>
                </a:solidFill>
              </a:rPr>
              <a:t>também</a:t>
            </a:r>
            <a:r>
              <a:rPr lang="en-US" sz="1800" dirty="0">
                <a:solidFill>
                  <a:schemeClr val="tx2">
                    <a:alpha val="60000"/>
                  </a:schemeClr>
                </a:solidFill>
              </a:rPr>
              <a:t> </a:t>
            </a:r>
            <a:r>
              <a:rPr lang="en-US" sz="1800" dirty="0" err="1">
                <a:solidFill>
                  <a:schemeClr val="tx2">
                    <a:alpha val="60000"/>
                  </a:schemeClr>
                </a:solidFill>
              </a:rPr>
              <a:t>conhecido</a:t>
            </a:r>
            <a:r>
              <a:rPr lang="en-US" sz="1800" dirty="0">
                <a:solidFill>
                  <a:schemeClr val="tx2">
                    <a:alpha val="60000"/>
                  </a:schemeClr>
                </a:solidFill>
              </a:rPr>
              <a:t> </a:t>
            </a:r>
            <a:r>
              <a:rPr lang="en-US" sz="1800" dirty="0" err="1">
                <a:solidFill>
                  <a:schemeClr val="tx2">
                    <a:alpha val="60000"/>
                  </a:schemeClr>
                </a:solidFill>
              </a:rPr>
              <a:t>como</a:t>
            </a:r>
            <a:r>
              <a:rPr lang="en-US" sz="1800" dirty="0">
                <a:solidFill>
                  <a:schemeClr val="tx2">
                    <a:alpha val="60000"/>
                  </a:schemeClr>
                </a:solidFill>
              </a:rPr>
              <a:t> Voltaire, </a:t>
            </a:r>
            <a:r>
              <a:rPr lang="en-US" sz="1800" dirty="0" err="1">
                <a:solidFill>
                  <a:schemeClr val="tx2">
                    <a:alpha val="60000"/>
                  </a:schemeClr>
                </a:solidFill>
              </a:rPr>
              <a:t>destacou</a:t>
            </a:r>
            <a:r>
              <a:rPr lang="en-US" sz="1800" dirty="0">
                <a:solidFill>
                  <a:schemeClr val="tx2">
                    <a:alpha val="60000"/>
                  </a:schemeClr>
                </a:solidFill>
              </a:rPr>
              <a:t>-se por </a:t>
            </a:r>
            <a:r>
              <a:rPr lang="en-US" sz="1800" dirty="0" err="1">
                <a:solidFill>
                  <a:schemeClr val="tx2">
                    <a:alpha val="60000"/>
                  </a:schemeClr>
                </a:solidFill>
              </a:rPr>
              <a:t>suas</a:t>
            </a:r>
            <a:r>
              <a:rPr lang="en-US" sz="1800" dirty="0">
                <a:solidFill>
                  <a:schemeClr val="tx2">
                    <a:alpha val="60000"/>
                  </a:schemeClr>
                </a:solidFill>
              </a:rPr>
              <a:t> </a:t>
            </a:r>
            <a:r>
              <a:rPr lang="en-US" sz="1800" dirty="0" err="1">
                <a:solidFill>
                  <a:schemeClr val="tx2">
                    <a:alpha val="60000"/>
                  </a:schemeClr>
                </a:solidFill>
              </a:rPr>
              <a:t>críticas</a:t>
            </a:r>
            <a:r>
              <a:rPr lang="en-US" sz="1800" dirty="0">
                <a:solidFill>
                  <a:schemeClr val="tx2">
                    <a:alpha val="60000"/>
                  </a:schemeClr>
                </a:solidFill>
              </a:rPr>
              <a:t> e </a:t>
            </a:r>
            <a:r>
              <a:rPr lang="en-US" sz="1800" dirty="0" err="1">
                <a:solidFill>
                  <a:schemeClr val="tx2">
                    <a:alpha val="60000"/>
                  </a:schemeClr>
                </a:solidFill>
              </a:rPr>
              <a:t>grande</a:t>
            </a:r>
            <a:r>
              <a:rPr lang="en-US" sz="1800" dirty="0">
                <a:solidFill>
                  <a:schemeClr val="tx2">
                    <a:alpha val="60000"/>
                  </a:schemeClr>
                </a:solidFill>
              </a:rPr>
              <a:t> </a:t>
            </a:r>
            <a:r>
              <a:rPr lang="en-US" sz="1800" dirty="0" err="1">
                <a:solidFill>
                  <a:schemeClr val="tx2">
                    <a:alpha val="60000"/>
                  </a:schemeClr>
                </a:solidFill>
              </a:rPr>
              <a:t>capacidade</a:t>
            </a:r>
            <a:r>
              <a:rPr lang="en-US" sz="1800" dirty="0">
                <a:solidFill>
                  <a:schemeClr val="tx2">
                    <a:alpha val="60000"/>
                  </a:schemeClr>
                </a:solidFill>
              </a:rPr>
              <a:t> de </a:t>
            </a:r>
            <a:r>
              <a:rPr lang="en-US" sz="1800" dirty="0" err="1">
                <a:solidFill>
                  <a:schemeClr val="tx2">
                    <a:alpha val="60000"/>
                  </a:schemeClr>
                </a:solidFill>
              </a:rPr>
              <a:t>argumentação</a:t>
            </a:r>
            <a:r>
              <a:rPr lang="en-US" sz="1800" dirty="0">
                <a:solidFill>
                  <a:schemeClr val="tx2">
                    <a:alpha val="60000"/>
                  </a:schemeClr>
                </a:solidFill>
              </a:rPr>
              <a:t>.</a:t>
            </a:r>
          </a:p>
          <a:p>
            <a:pPr marL="228600" indent="0">
              <a:buNone/>
            </a:pPr>
            <a:r>
              <a:rPr lang="en-US" sz="1800" dirty="0" err="1">
                <a:solidFill>
                  <a:schemeClr val="tx2">
                    <a:alpha val="60000"/>
                  </a:schemeClr>
                </a:solidFill>
              </a:rPr>
              <a:t>Foi</a:t>
            </a:r>
            <a:r>
              <a:rPr lang="en-US" sz="1800" dirty="0">
                <a:solidFill>
                  <a:schemeClr val="tx2">
                    <a:alpha val="60000"/>
                  </a:schemeClr>
                </a:solidFill>
              </a:rPr>
              <a:t> </a:t>
            </a:r>
            <a:r>
              <a:rPr lang="en-US" sz="1800" dirty="0" err="1">
                <a:solidFill>
                  <a:schemeClr val="tx2">
                    <a:alpha val="60000"/>
                  </a:schemeClr>
                </a:solidFill>
              </a:rPr>
              <a:t>preso</a:t>
            </a:r>
            <a:r>
              <a:rPr lang="en-US" sz="1800" dirty="0">
                <a:solidFill>
                  <a:schemeClr val="tx2">
                    <a:alpha val="60000"/>
                  </a:schemeClr>
                </a:solidFill>
              </a:rPr>
              <a:t> </a:t>
            </a:r>
            <a:r>
              <a:rPr lang="en-US" sz="1800" dirty="0" err="1">
                <a:solidFill>
                  <a:schemeClr val="tx2">
                    <a:alpha val="60000"/>
                  </a:schemeClr>
                </a:solidFill>
              </a:rPr>
              <a:t>na</a:t>
            </a:r>
            <a:r>
              <a:rPr lang="en-US" sz="1800" dirty="0">
                <a:solidFill>
                  <a:schemeClr val="tx2">
                    <a:alpha val="60000"/>
                  </a:schemeClr>
                </a:solidFill>
              </a:rPr>
              <a:t> </a:t>
            </a:r>
            <a:r>
              <a:rPr lang="en-US" sz="1800" dirty="0" err="1">
                <a:solidFill>
                  <a:schemeClr val="tx2">
                    <a:alpha val="60000"/>
                  </a:schemeClr>
                </a:solidFill>
              </a:rPr>
              <a:t>Bastilha</a:t>
            </a:r>
            <a:r>
              <a:rPr lang="en-US" sz="1800" dirty="0">
                <a:solidFill>
                  <a:schemeClr val="tx2">
                    <a:alpha val="60000"/>
                  </a:schemeClr>
                </a:solidFill>
              </a:rPr>
              <a:t> </a:t>
            </a:r>
            <a:r>
              <a:rPr lang="en-US" sz="1800" dirty="0" err="1">
                <a:solidFill>
                  <a:schemeClr val="tx2">
                    <a:alpha val="60000"/>
                  </a:schemeClr>
                </a:solidFill>
              </a:rPr>
              <a:t>após</a:t>
            </a:r>
            <a:r>
              <a:rPr lang="en-US" sz="1800" dirty="0">
                <a:solidFill>
                  <a:schemeClr val="tx2">
                    <a:alpha val="60000"/>
                  </a:schemeClr>
                </a:solidFill>
              </a:rPr>
              <a:t> </a:t>
            </a:r>
            <a:r>
              <a:rPr lang="en-US" sz="1800" dirty="0" err="1">
                <a:solidFill>
                  <a:schemeClr val="tx2">
                    <a:alpha val="60000"/>
                  </a:schemeClr>
                </a:solidFill>
              </a:rPr>
              <a:t>ofender</a:t>
            </a:r>
            <a:r>
              <a:rPr lang="en-US" sz="1800" dirty="0">
                <a:solidFill>
                  <a:schemeClr val="tx2">
                    <a:alpha val="60000"/>
                  </a:schemeClr>
                </a:solidFill>
              </a:rPr>
              <a:t> o regent de Luís XV. Voltaire </a:t>
            </a:r>
            <a:r>
              <a:rPr lang="en-US" sz="1800" dirty="0" err="1">
                <a:solidFill>
                  <a:schemeClr val="tx2">
                    <a:alpha val="60000"/>
                  </a:schemeClr>
                </a:solidFill>
              </a:rPr>
              <a:t>defendeu</a:t>
            </a:r>
            <a:r>
              <a:rPr lang="en-US" sz="1800" dirty="0">
                <a:solidFill>
                  <a:schemeClr val="tx2">
                    <a:alpha val="60000"/>
                  </a:schemeClr>
                </a:solidFill>
              </a:rPr>
              <a:t> a </a:t>
            </a:r>
            <a:r>
              <a:rPr lang="en-US" sz="1800" dirty="0" err="1">
                <a:solidFill>
                  <a:srgbClr val="FF0000">
                    <a:alpha val="60000"/>
                  </a:srgbClr>
                </a:solidFill>
              </a:rPr>
              <a:t>liberdade</a:t>
            </a:r>
            <a:r>
              <a:rPr lang="en-US" sz="1800" dirty="0">
                <a:solidFill>
                  <a:srgbClr val="FF0000">
                    <a:alpha val="60000"/>
                  </a:srgbClr>
                </a:solidFill>
              </a:rPr>
              <a:t> de </a:t>
            </a:r>
            <a:r>
              <a:rPr lang="en-US" sz="1800" dirty="0" err="1">
                <a:solidFill>
                  <a:srgbClr val="FF0000">
                    <a:alpha val="60000"/>
                  </a:srgbClr>
                </a:solidFill>
              </a:rPr>
              <a:t>expressão</a:t>
            </a:r>
            <a:r>
              <a:rPr lang="en-US" sz="1800" dirty="0">
                <a:solidFill>
                  <a:schemeClr val="tx2">
                    <a:alpha val="60000"/>
                  </a:schemeClr>
                </a:solidFill>
              </a:rPr>
              <a:t>, </a:t>
            </a:r>
            <a:r>
              <a:rPr lang="en-US" sz="1800" dirty="0" err="1">
                <a:solidFill>
                  <a:schemeClr val="tx2">
                    <a:alpha val="60000"/>
                  </a:schemeClr>
                </a:solidFill>
              </a:rPr>
              <a:t>criticava</a:t>
            </a:r>
            <a:r>
              <a:rPr lang="en-US" sz="1800" dirty="0">
                <a:solidFill>
                  <a:schemeClr val="tx2">
                    <a:alpha val="60000"/>
                  </a:schemeClr>
                </a:solidFill>
              </a:rPr>
              <a:t> </a:t>
            </a:r>
            <a:r>
              <a:rPr lang="en-US" sz="1800" dirty="0" err="1">
                <a:solidFill>
                  <a:schemeClr val="tx2">
                    <a:alpha val="60000"/>
                  </a:schemeClr>
                </a:solidFill>
              </a:rPr>
              <a:t>os</a:t>
            </a:r>
            <a:r>
              <a:rPr lang="en-US" sz="1800" dirty="0">
                <a:solidFill>
                  <a:schemeClr val="tx2">
                    <a:alpha val="60000"/>
                  </a:schemeClr>
                </a:solidFill>
              </a:rPr>
              <a:t> </a:t>
            </a:r>
            <a:r>
              <a:rPr lang="en-US" sz="1800" dirty="0" err="1">
                <a:solidFill>
                  <a:schemeClr val="tx2">
                    <a:alpha val="60000"/>
                  </a:schemeClr>
                </a:solidFill>
              </a:rPr>
              <a:t>privilégios</a:t>
            </a:r>
            <a:r>
              <a:rPr lang="en-US" sz="1800" dirty="0">
                <a:solidFill>
                  <a:schemeClr val="tx2">
                    <a:alpha val="60000"/>
                  </a:schemeClr>
                </a:solidFill>
              </a:rPr>
              <a:t> da </a:t>
            </a:r>
            <a:r>
              <a:rPr lang="en-US" sz="1800" dirty="0" err="1">
                <a:solidFill>
                  <a:schemeClr val="tx2">
                    <a:alpha val="60000"/>
                  </a:schemeClr>
                </a:solidFill>
              </a:rPr>
              <a:t>Nobreza</a:t>
            </a:r>
            <a:r>
              <a:rPr lang="en-US" sz="1800" dirty="0">
                <a:solidFill>
                  <a:schemeClr val="tx2">
                    <a:alpha val="60000"/>
                  </a:schemeClr>
                </a:solidFill>
              </a:rPr>
              <a:t> e do </a:t>
            </a:r>
            <a:r>
              <a:rPr lang="en-US" sz="1800" dirty="0" err="1">
                <a:solidFill>
                  <a:schemeClr val="tx2">
                    <a:alpha val="60000"/>
                  </a:schemeClr>
                </a:solidFill>
              </a:rPr>
              <a:t>Clero</a:t>
            </a:r>
            <a:r>
              <a:rPr lang="en-US" sz="1800" dirty="0">
                <a:solidFill>
                  <a:schemeClr val="tx2">
                    <a:alpha val="60000"/>
                  </a:schemeClr>
                </a:solidFill>
              </a:rPr>
              <a:t> e </a:t>
            </a:r>
            <a:r>
              <a:rPr lang="en-US" sz="1800" dirty="0" err="1">
                <a:solidFill>
                  <a:schemeClr val="tx2">
                    <a:alpha val="60000"/>
                  </a:schemeClr>
                </a:solidFill>
              </a:rPr>
              <a:t>propunha</a:t>
            </a:r>
            <a:r>
              <a:rPr lang="en-US" sz="1800" dirty="0">
                <a:solidFill>
                  <a:schemeClr val="tx2">
                    <a:alpha val="60000"/>
                  </a:schemeClr>
                </a:solidFill>
              </a:rPr>
              <a:t> o </a:t>
            </a:r>
            <a:r>
              <a:rPr lang="en-US" sz="1800" dirty="0" err="1">
                <a:solidFill>
                  <a:schemeClr val="tx2">
                    <a:alpha val="60000"/>
                  </a:schemeClr>
                </a:solidFill>
              </a:rPr>
              <a:t>fim</a:t>
            </a:r>
            <a:r>
              <a:rPr lang="en-US" sz="1800" dirty="0">
                <a:solidFill>
                  <a:schemeClr val="tx2">
                    <a:alpha val="60000"/>
                  </a:schemeClr>
                </a:solidFill>
              </a:rPr>
              <a:t> do </a:t>
            </a:r>
            <a:r>
              <a:rPr lang="en-US" sz="1800" dirty="0" err="1">
                <a:solidFill>
                  <a:schemeClr val="tx2">
                    <a:alpha val="60000"/>
                  </a:schemeClr>
                </a:solidFill>
              </a:rPr>
              <a:t>absolutismo</a:t>
            </a:r>
            <a:r>
              <a:rPr lang="en-US" sz="1800" dirty="0">
                <a:solidFill>
                  <a:schemeClr val="tx2">
                    <a:alpha val="60000"/>
                  </a:schemeClr>
                </a:solidFill>
              </a:rPr>
              <a:t>.</a:t>
            </a:r>
          </a:p>
        </p:txBody>
      </p:sp>
      <p:pic>
        <p:nvPicPr>
          <p:cNvPr id="4" name="Espaço Reservado para Conteúdo 3">
            <a:extLst>
              <a:ext uri="{FF2B5EF4-FFF2-40B4-BE49-F238E27FC236}">
                <a16:creationId xmlns:a16="http://schemas.microsoft.com/office/drawing/2014/main" id="{67DE1D32-8A82-48E6-B4E7-FA8AA74D363F}"/>
              </a:ext>
            </a:extLst>
          </p:cNvPr>
          <p:cNvPicPr>
            <a:picLocks noChangeAspect="1"/>
          </p:cNvPicPr>
          <p:nvPr/>
        </p:nvPicPr>
        <p:blipFill rotWithShape="1">
          <a:blip r:embed="rId2"/>
          <a:srcRect l="4666" r="-1" b="-1"/>
          <a:stretch/>
        </p:blipFill>
        <p:spPr>
          <a:xfrm>
            <a:off x="6096000" y="488577"/>
            <a:ext cx="5606425" cy="5880845"/>
          </a:xfrm>
          <a:prstGeom prst="rect">
            <a:avLst/>
          </a:prstGeom>
        </p:spPr>
      </p:pic>
    </p:spTree>
    <p:extLst>
      <p:ext uri="{BB962C8B-B14F-4D97-AF65-F5344CB8AC3E}">
        <p14:creationId xmlns:p14="http://schemas.microsoft.com/office/powerpoint/2010/main" val="1089924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51138E6-F278-494E-B995-9CA5D73723A9}"/>
              </a:ext>
            </a:extLst>
          </p:cNvPr>
          <p:cNvSpPr>
            <a:spLocks noGrp="1"/>
          </p:cNvSpPr>
          <p:nvPr>
            <p:ph idx="1"/>
          </p:nvPr>
        </p:nvSpPr>
        <p:spPr/>
        <p:txBody>
          <a:bodyPr>
            <a:normAutofit lnSpcReduction="10000"/>
          </a:bodyPr>
          <a:lstStyle/>
          <a:p>
            <a:r>
              <a:rPr lang="pt-BR" dirty="0"/>
              <a:t>Voltaire foi um dos mais brilhantes filósofos iluminista. Era dotado de uma capacidade de escrita genial. Mesmo havendo censura do rei sobre as publicações, Voltaire conseguia fazer com que as suas críticas não fossem percebidas pelos censores</a:t>
            </a:r>
            <a:br>
              <a:rPr lang="pt-BR" dirty="0"/>
            </a:br>
            <a:br>
              <a:rPr lang="pt-BR" dirty="0"/>
            </a:br>
            <a:r>
              <a:rPr lang="pt-BR" dirty="0"/>
              <a:t>Na sua obra </a:t>
            </a:r>
            <a:r>
              <a:rPr lang="pt-BR" dirty="0">
                <a:solidFill>
                  <a:srgbClr val="FF0000">
                    <a:alpha val="70000"/>
                  </a:srgbClr>
                </a:solidFill>
              </a:rPr>
              <a:t>“Tratado sobre a Intolerância”</a:t>
            </a:r>
            <a:r>
              <a:rPr lang="pt-BR" dirty="0"/>
              <a:t>, ele fala sobre um valor que é fundamental a todo tipo de pensamento não autoritário </a:t>
            </a:r>
          </a:p>
        </p:txBody>
      </p:sp>
    </p:spTree>
    <p:extLst>
      <p:ext uri="{BB962C8B-B14F-4D97-AF65-F5344CB8AC3E}">
        <p14:creationId xmlns:p14="http://schemas.microsoft.com/office/powerpoint/2010/main" val="1754100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C6DFB30-C603-44A7-933E-82DAA2A18043}"/>
              </a:ext>
            </a:extLst>
          </p:cNvPr>
          <p:cNvSpPr>
            <a:spLocks noGrp="1"/>
          </p:cNvSpPr>
          <p:nvPr>
            <p:ph idx="1"/>
          </p:nvPr>
        </p:nvSpPr>
        <p:spPr/>
        <p:txBody>
          <a:bodyPr>
            <a:normAutofit fontScale="92500" lnSpcReduction="10000"/>
          </a:bodyPr>
          <a:lstStyle/>
          <a:p>
            <a:r>
              <a:rPr lang="pt-BR" dirty="0"/>
              <a:t>Se eu sou intolerante e quero impor a minha religião ou o meu modo de pensar, eu estou anulando um direito básico do outro (que é o </a:t>
            </a:r>
            <a:r>
              <a:rPr lang="pt-BR" dirty="0">
                <a:solidFill>
                  <a:srgbClr val="FF0000">
                    <a:alpha val="70000"/>
                  </a:srgbClr>
                </a:solidFill>
              </a:rPr>
              <a:t>direito de se expressar</a:t>
            </a:r>
            <a:r>
              <a:rPr lang="pt-BR" dirty="0"/>
              <a:t>)</a:t>
            </a:r>
            <a:br>
              <a:rPr lang="pt-BR" dirty="0"/>
            </a:br>
            <a:br>
              <a:rPr lang="pt-BR" dirty="0"/>
            </a:br>
            <a:r>
              <a:rPr lang="pt-BR" dirty="0"/>
              <a:t>Posso discordar de tuas palavras, mas defenderei até a morte o direito de dizê-las</a:t>
            </a:r>
            <a:br>
              <a:rPr lang="pt-BR" dirty="0"/>
            </a:br>
            <a:br>
              <a:rPr lang="pt-BR" dirty="0"/>
            </a:br>
            <a:r>
              <a:rPr lang="pt-BR" dirty="0"/>
              <a:t>                                                                            </a:t>
            </a:r>
            <a:r>
              <a:rPr lang="pt-BR" sz="2600" dirty="0"/>
              <a:t>Evelyn Beatrice Hall </a:t>
            </a:r>
            <a:br>
              <a:rPr lang="pt-BR" sz="2600" dirty="0"/>
            </a:br>
            <a:r>
              <a:rPr lang="pt-BR" sz="2600" dirty="0"/>
              <a:t>                                                                                 (Biógrafa de Voltaire)</a:t>
            </a:r>
            <a:br>
              <a:rPr lang="pt-BR" sz="2600" dirty="0"/>
            </a:br>
            <a:endParaRPr lang="pt-BR" sz="2600" dirty="0"/>
          </a:p>
        </p:txBody>
      </p:sp>
    </p:spTree>
    <p:extLst>
      <p:ext uri="{BB962C8B-B14F-4D97-AF65-F5344CB8AC3E}">
        <p14:creationId xmlns:p14="http://schemas.microsoft.com/office/powerpoint/2010/main" val="3129315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12">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810099-49C9-4F40-80BC-65C7D9BEB822}"/>
              </a:ext>
            </a:extLst>
          </p:cNvPr>
          <p:cNvSpPr>
            <a:spLocks noGrp="1"/>
          </p:cNvSpPr>
          <p:nvPr>
            <p:ph type="title"/>
          </p:nvPr>
        </p:nvSpPr>
        <p:spPr>
          <a:xfrm>
            <a:off x="838199" y="857251"/>
            <a:ext cx="4581525" cy="2076450"/>
          </a:xfrm>
        </p:spPr>
        <p:txBody>
          <a:bodyPr anchor="b">
            <a:normAutofit/>
          </a:bodyPr>
          <a:lstStyle/>
          <a:p>
            <a:r>
              <a:rPr lang="pt-BR" sz="4400" dirty="0">
                <a:gradFill flip="none" rotWithShape="1">
                  <a:gsLst>
                    <a:gs pos="0">
                      <a:schemeClr val="accent5">
                        <a:alpha val="70000"/>
                      </a:schemeClr>
                    </a:gs>
                    <a:gs pos="100000">
                      <a:schemeClr val="accent1">
                        <a:alpha val="70000"/>
                      </a:schemeClr>
                    </a:gs>
                  </a:gsLst>
                  <a:lin ang="0" scaled="1"/>
                  <a:tileRect/>
                </a:gradFill>
              </a:rPr>
              <a:t>Jean Jacques Rousseau</a:t>
            </a:r>
          </a:p>
        </p:txBody>
      </p:sp>
      <p:sp>
        <p:nvSpPr>
          <p:cNvPr id="8" name="Content Placeholder 7">
            <a:extLst>
              <a:ext uri="{FF2B5EF4-FFF2-40B4-BE49-F238E27FC236}">
                <a16:creationId xmlns:a16="http://schemas.microsoft.com/office/drawing/2014/main" id="{2A9F8B34-F708-4DDA-8C7D-9B5AB2D8E4F9}"/>
              </a:ext>
            </a:extLst>
          </p:cNvPr>
          <p:cNvSpPr>
            <a:spLocks noGrp="1"/>
          </p:cNvSpPr>
          <p:nvPr>
            <p:ph idx="1"/>
          </p:nvPr>
        </p:nvSpPr>
        <p:spPr>
          <a:xfrm>
            <a:off x="838199" y="3190875"/>
            <a:ext cx="4581526" cy="2986087"/>
          </a:xfrm>
        </p:spPr>
        <p:txBody>
          <a:bodyPr>
            <a:normAutofit/>
          </a:bodyPr>
          <a:lstStyle/>
          <a:p>
            <a:r>
              <a:rPr lang="en-US" sz="1800" dirty="0">
                <a:solidFill>
                  <a:schemeClr val="tx2">
                    <a:alpha val="60000"/>
                  </a:schemeClr>
                </a:solidFill>
              </a:rPr>
              <a:t>1712-1778</a:t>
            </a:r>
          </a:p>
          <a:p>
            <a:r>
              <a:rPr lang="en-US" sz="1800" dirty="0">
                <a:solidFill>
                  <a:schemeClr val="tx2">
                    <a:alpha val="60000"/>
                  </a:schemeClr>
                </a:solidFill>
              </a:rPr>
              <a:t>Rousseau </a:t>
            </a:r>
            <a:r>
              <a:rPr lang="en-US" sz="1800" dirty="0" err="1">
                <a:solidFill>
                  <a:schemeClr val="tx2">
                    <a:alpha val="60000"/>
                  </a:schemeClr>
                </a:solidFill>
              </a:rPr>
              <a:t>acreditava</a:t>
            </a:r>
            <a:r>
              <a:rPr lang="en-US" sz="1800" dirty="0">
                <a:solidFill>
                  <a:schemeClr val="tx2">
                    <a:alpha val="60000"/>
                  </a:schemeClr>
                </a:solidFill>
              </a:rPr>
              <a:t> que  a </a:t>
            </a:r>
            <a:r>
              <a:rPr lang="en-US" sz="1800" dirty="0" err="1">
                <a:solidFill>
                  <a:schemeClr val="tx2">
                    <a:alpha val="60000"/>
                  </a:schemeClr>
                </a:solidFill>
              </a:rPr>
              <a:t>vontade</a:t>
            </a:r>
            <a:r>
              <a:rPr lang="en-US" sz="1800" dirty="0">
                <a:solidFill>
                  <a:schemeClr val="tx2">
                    <a:alpha val="60000"/>
                  </a:schemeClr>
                </a:solidFill>
              </a:rPr>
              <a:t> do </a:t>
            </a:r>
            <a:r>
              <a:rPr lang="en-US" sz="1800" dirty="0" err="1">
                <a:solidFill>
                  <a:schemeClr val="tx2">
                    <a:alpha val="60000"/>
                  </a:schemeClr>
                </a:solidFill>
              </a:rPr>
              <a:t>povo</a:t>
            </a:r>
            <a:r>
              <a:rPr lang="en-US" sz="1800" dirty="0">
                <a:solidFill>
                  <a:schemeClr val="tx2">
                    <a:alpha val="60000"/>
                  </a:schemeClr>
                </a:solidFill>
              </a:rPr>
              <a:t> </a:t>
            </a:r>
            <a:r>
              <a:rPr lang="en-US" sz="1800" dirty="0" err="1">
                <a:solidFill>
                  <a:schemeClr val="tx2">
                    <a:alpha val="60000"/>
                  </a:schemeClr>
                </a:solidFill>
              </a:rPr>
              <a:t>deve</a:t>
            </a:r>
            <a:r>
              <a:rPr lang="en-US" sz="1800" dirty="0">
                <a:solidFill>
                  <a:schemeClr val="tx2">
                    <a:alpha val="60000"/>
                  </a:schemeClr>
                </a:solidFill>
              </a:rPr>
              <a:t> ser </a:t>
            </a:r>
            <a:r>
              <a:rPr lang="en-US" sz="1800" dirty="0" err="1">
                <a:solidFill>
                  <a:schemeClr val="tx2">
                    <a:alpha val="60000"/>
                  </a:schemeClr>
                </a:solidFill>
              </a:rPr>
              <a:t>respeitada</a:t>
            </a:r>
            <a:r>
              <a:rPr lang="en-US" sz="1800" dirty="0">
                <a:solidFill>
                  <a:schemeClr val="tx2">
                    <a:alpha val="60000"/>
                  </a:schemeClr>
                </a:solidFill>
              </a:rPr>
              <a:t> e a </a:t>
            </a:r>
            <a:r>
              <a:rPr lang="en-US" sz="1800" b="1" dirty="0" err="1">
                <a:solidFill>
                  <a:srgbClr val="FF0000">
                    <a:alpha val="60000"/>
                  </a:srgbClr>
                </a:solidFill>
              </a:rPr>
              <a:t>soberania</a:t>
            </a:r>
            <a:r>
              <a:rPr lang="en-US" sz="1800" b="1" dirty="0">
                <a:solidFill>
                  <a:srgbClr val="FF0000">
                    <a:alpha val="60000"/>
                  </a:srgbClr>
                </a:solidFill>
              </a:rPr>
              <a:t> popular </a:t>
            </a:r>
            <a:r>
              <a:rPr lang="en-US" sz="1800" dirty="0">
                <a:solidFill>
                  <a:schemeClr val="accent3">
                    <a:lumMod val="50000"/>
                    <a:alpha val="60000"/>
                  </a:schemeClr>
                </a:solidFill>
              </a:rPr>
              <a:t>é </a:t>
            </a:r>
            <a:r>
              <a:rPr lang="en-US" sz="1800" dirty="0" err="1">
                <a:solidFill>
                  <a:schemeClr val="accent3">
                    <a:lumMod val="50000"/>
                    <a:alpha val="60000"/>
                  </a:schemeClr>
                </a:solidFill>
              </a:rPr>
              <a:t>instransferível</a:t>
            </a:r>
            <a:r>
              <a:rPr lang="en-US" sz="1800" dirty="0">
                <a:solidFill>
                  <a:schemeClr val="accent3">
                    <a:lumMod val="50000"/>
                    <a:alpha val="60000"/>
                  </a:schemeClr>
                </a:solidFill>
              </a:rPr>
              <a:t>.</a:t>
            </a:r>
          </a:p>
          <a:p>
            <a:r>
              <a:rPr lang="en-US" sz="1800" dirty="0">
                <a:solidFill>
                  <a:schemeClr val="accent3">
                    <a:lumMod val="50000"/>
                    <a:alpha val="60000"/>
                  </a:schemeClr>
                </a:solidFill>
              </a:rPr>
              <a:t>Para Rousseau, o </a:t>
            </a:r>
            <a:r>
              <a:rPr lang="en-US" sz="1800" dirty="0" err="1">
                <a:solidFill>
                  <a:schemeClr val="accent3">
                    <a:lumMod val="50000"/>
                    <a:alpha val="60000"/>
                  </a:schemeClr>
                </a:solidFill>
              </a:rPr>
              <a:t>governo</a:t>
            </a:r>
            <a:r>
              <a:rPr lang="en-US" sz="1800" dirty="0">
                <a:solidFill>
                  <a:schemeClr val="accent3">
                    <a:lumMod val="50000"/>
                    <a:alpha val="60000"/>
                  </a:schemeClr>
                </a:solidFill>
              </a:rPr>
              <a:t> </a:t>
            </a:r>
            <a:r>
              <a:rPr lang="en-US" sz="1800" dirty="0" err="1">
                <a:solidFill>
                  <a:schemeClr val="accent3">
                    <a:lumMod val="50000"/>
                    <a:alpha val="60000"/>
                  </a:schemeClr>
                </a:solidFill>
              </a:rPr>
              <a:t>deve</a:t>
            </a:r>
            <a:r>
              <a:rPr lang="en-US" sz="1800" dirty="0">
                <a:solidFill>
                  <a:schemeClr val="accent3">
                    <a:lumMod val="50000"/>
                    <a:alpha val="60000"/>
                  </a:schemeClr>
                </a:solidFill>
              </a:rPr>
              <a:t> </a:t>
            </a:r>
            <a:r>
              <a:rPr lang="en-US" sz="1800" dirty="0" err="1">
                <a:solidFill>
                  <a:schemeClr val="accent3">
                    <a:lumMod val="50000"/>
                    <a:alpha val="60000"/>
                  </a:schemeClr>
                </a:solidFill>
              </a:rPr>
              <a:t>representar</a:t>
            </a:r>
            <a:r>
              <a:rPr lang="en-US" sz="1800" dirty="0">
                <a:solidFill>
                  <a:schemeClr val="accent3">
                    <a:lumMod val="50000"/>
                    <a:alpha val="60000"/>
                  </a:schemeClr>
                </a:solidFill>
              </a:rPr>
              <a:t> a </a:t>
            </a:r>
            <a:r>
              <a:rPr lang="en-US" sz="1800" dirty="0" err="1">
                <a:solidFill>
                  <a:schemeClr val="accent3">
                    <a:lumMod val="50000"/>
                    <a:alpha val="60000"/>
                  </a:schemeClr>
                </a:solidFill>
              </a:rPr>
              <a:t>vontade</a:t>
            </a:r>
            <a:r>
              <a:rPr lang="en-US" sz="1800" dirty="0">
                <a:solidFill>
                  <a:schemeClr val="accent3">
                    <a:lumMod val="50000"/>
                    <a:alpha val="60000"/>
                  </a:schemeClr>
                </a:solidFill>
              </a:rPr>
              <a:t> </a:t>
            </a:r>
            <a:r>
              <a:rPr lang="en-US" sz="1800" dirty="0" err="1">
                <a:solidFill>
                  <a:schemeClr val="accent3">
                    <a:lumMod val="50000"/>
                    <a:alpha val="60000"/>
                  </a:schemeClr>
                </a:solidFill>
              </a:rPr>
              <a:t>geral</a:t>
            </a:r>
            <a:r>
              <a:rPr lang="en-US" sz="1800" dirty="0">
                <a:solidFill>
                  <a:schemeClr val="accent3">
                    <a:lumMod val="50000"/>
                    <a:alpha val="60000"/>
                  </a:schemeClr>
                </a:solidFill>
              </a:rPr>
              <a:t> , </a:t>
            </a:r>
            <a:r>
              <a:rPr lang="en-US" sz="1800" dirty="0" err="1">
                <a:solidFill>
                  <a:schemeClr val="accent3">
                    <a:lumMod val="50000"/>
                    <a:alpha val="60000"/>
                  </a:schemeClr>
                </a:solidFill>
              </a:rPr>
              <a:t>procurando</a:t>
            </a:r>
            <a:r>
              <a:rPr lang="en-US" sz="1800" dirty="0">
                <a:solidFill>
                  <a:schemeClr val="accent3">
                    <a:lumMod val="50000"/>
                    <a:alpha val="60000"/>
                  </a:schemeClr>
                </a:solidFill>
              </a:rPr>
              <a:t> </a:t>
            </a:r>
            <a:r>
              <a:rPr lang="en-US" sz="1800" dirty="0" err="1">
                <a:solidFill>
                  <a:schemeClr val="accent3">
                    <a:lumMod val="50000"/>
                    <a:alpha val="60000"/>
                  </a:schemeClr>
                </a:solidFill>
              </a:rPr>
              <a:t>instalar</a:t>
            </a:r>
            <a:r>
              <a:rPr lang="en-US" sz="1800" dirty="0">
                <a:solidFill>
                  <a:schemeClr val="accent3">
                    <a:lumMod val="50000"/>
                    <a:alpha val="60000"/>
                  </a:schemeClr>
                </a:solidFill>
              </a:rPr>
              <a:t> o </a:t>
            </a:r>
            <a:r>
              <a:rPr lang="en-US" sz="1800" dirty="0" err="1">
                <a:solidFill>
                  <a:schemeClr val="accent3">
                    <a:lumMod val="50000"/>
                    <a:alpha val="60000"/>
                  </a:schemeClr>
                </a:solidFill>
              </a:rPr>
              <a:t>bem</a:t>
            </a:r>
            <a:r>
              <a:rPr lang="en-US" sz="1800" dirty="0">
                <a:solidFill>
                  <a:schemeClr val="accent3">
                    <a:lumMod val="50000"/>
                    <a:alpha val="60000"/>
                  </a:schemeClr>
                </a:solidFill>
              </a:rPr>
              <a:t> </a:t>
            </a:r>
            <a:r>
              <a:rPr lang="en-US" sz="1800" dirty="0" err="1">
                <a:solidFill>
                  <a:schemeClr val="accent3">
                    <a:lumMod val="50000"/>
                    <a:alpha val="60000"/>
                  </a:schemeClr>
                </a:solidFill>
              </a:rPr>
              <a:t>comum</a:t>
            </a:r>
            <a:r>
              <a:rPr lang="en-US" sz="1800" dirty="0">
                <a:solidFill>
                  <a:schemeClr val="accent3">
                    <a:lumMod val="50000"/>
                    <a:alpha val="60000"/>
                  </a:schemeClr>
                </a:solidFill>
              </a:rPr>
              <a:t> a </a:t>
            </a:r>
            <a:r>
              <a:rPr lang="en-US" sz="1800" dirty="0" err="1">
                <a:solidFill>
                  <a:schemeClr val="accent3">
                    <a:lumMod val="50000"/>
                    <a:alpha val="60000"/>
                  </a:schemeClr>
                </a:solidFill>
              </a:rPr>
              <a:t>todos</a:t>
            </a:r>
            <a:r>
              <a:rPr lang="en-US" sz="1800" dirty="0">
                <a:solidFill>
                  <a:schemeClr val="accent3">
                    <a:lumMod val="50000"/>
                    <a:alpha val="60000"/>
                  </a:schemeClr>
                </a:solidFill>
              </a:rPr>
              <a:t> e </a:t>
            </a:r>
            <a:r>
              <a:rPr lang="en-US" sz="1800" dirty="0" err="1">
                <a:solidFill>
                  <a:schemeClr val="accent3">
                    <a:lumMod val="50000"/>
                    <a:alpha val="60000"/>
                  </a:schemeClr>
                </a:solidFill>
              </a:rPr>
              <a:t>não</a:t>
            </a:r>
            <a:r>
              <a:rPr lang="en-US" sz="1800" dirty="0">
                <a:solidFill>
                  <a:schemeClr val="accent3">
                    <a:lumMod val="50000"/>
                    <a:alpha val="60000"/>
                  </a:schemeClr>
                </a:solidFill>
              </a:rPr>
              <a:t> </a:t>
            </a:r>
            <a:r>
              <a:rPr lang="en-US" sz="1800" dirty="0" err="1">
                <a:solidFill>
                  <a:schemeClr val="accent3">
                    <a:lumMod val="50000"/>
                    <a:alpha val="60000"/>
                  </a:schemeClr>
                </a:solidFill>
              </a:rPr>
              <a:t>somente</a:t>
            </a:r>
            <a:r>
              <a:rPr lang="en-US" sz="1800" dirty="0">
                <a:solidFill>
                  <a:schemeClr val="accent3">
                    <a:lumMod val="50000"/>
                    <a:alpha val="60000"/>
                  </a:schemeClr>
                </a:solidFill>
              </a:rPr>
              <a:t> a </a:t>
            </a:r>
            <a:r>
              <a:rPr lang="en-US" sz="1800" dirty="0" err="1">
                <a:solidFill>
                  <a:schemeClr val="accent3">
                    <a:lumMod val="50000"/>
                    <a:alpha val="60000"/>
                  </a:schemeClr>
                </a:solidFill>
              </a:rPr>
              <a:t>uma</a:t>
            </a:r>
            <a:r>
              <a:rPr lang="en-US" sz="1800" dirty="0">
                <a:solidFill>
                  <a:schemeClr val="accent3">
                    <a:lumMod val="50000"/>
                    <a:alpha val="60000"/>
                  </a:schemeClr>
                </a:solidFill>
              </a:rPr>
              <a:t> </a:t>
            </a:r>
            <a:r>
              <a:rPr lang="en-US" sz="1800" dirty="0" err="1">
                <a:solidFill>
                  <a:schemeClr val="accent3">
                    <a:lumMod val="50000"/>
                    <a:alpha val="60000"/>
                  </a:schemeClr>
                </a:solidFill>
              </a:rPr>
              <a:t>maioria</a:t>
            </a:r>
            <a:r>
              <a:rPr lang="en-US" sz="1800" dirty="0">
                <a:solidFill>
                  <a:schemeClr val="accent3">
                    <a:lumMod val="50000"/>
                    <a:alpha val="60000"/>
                  </a:schemeClr>
                </a:solidFill>
              </a:rPr>
              <a:t>.</a:t>
            </a:r>
          </a:p>
        </p:txBody>
      </p:sp>
      <p:pic>
        <p:nvPicPr>
          <p:cNvPr id="4" name="Espaço Reservado para Conteúdo 3">
            <a:extLst>
              <a:ext uri="{FF2B5EF4-FFF2-40B4-BE49-F238E27FC236}">
                <a16:creationId xmlns:a16="http://schemas.microsoft.com/office/drawing/2014/main" id="{976574EC-6D7E-44F6-9D86-28A63CEFF91A}"/>
              </a:ext>
            </a:extLst>
          </p:cNvPr>
          <p:cNvPicPr>
            <a:picLocks noChangeAspect="1"/>
          </p:cNvPicPr>
          <p:nvPr/>
        </p:nvPicPr>
        <p:blipFill rotWithShape="1">
          <a:blip r:embed="rId2"/>
          <a:srcRect r="-1" b="17395"/>
          <a:stretch/>
        </p:blipFill>
        <p:spPr>
          <a:xfrm>
            <a:off x="6096000" y="475325"/>
            <a:ext cx="5606425" cy="5880845"/>
          </a:xfrm>
          <a:prstGeom prst="rect">
            <a:avLst/>
          </a:prstGeom>
        </p:spPr>
      </p:pic>
    </p:spTree>
    <p:extLst>
      <p:ext uri="{BB962C8B-B14F-4D97-AF65-F5344CB8AC3E}">
        <p14:creationId xmlns:p14="http://schemas.microsoft.com/office/powerpoint/2010/main" val="2231940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76DC84C-0D8C-4FD1-A1DC-3BB20B3792A4}"/>
              </a:ext>
            </a:extLst>
          </p:cNvPr>
          <p:cNvSpPr>
            <a:spLocks noGrp="1"/>
          </p:cNvSpPr>
          <p:nvPr>
            <p:ph idx="1"/>
          </p:nvPr>
        </p:nvSpPr>
        <p:spPr/>
        <p:txBody>
          <a:bodyPr>
            <a:normAutofit lnSpcReduction="10000"/>
          </a:bodyPr>
          <a:lstStyle/>
          <a:p>
            <a:r>
              <a:rPr lang="pt-BR" dirty="0"/>
              <a:t>O homem nasceu livre e, todavia, em todo o lugar encontra-se em cadeias</a:t>
            </a:r>
            <a:br>
              <a:rPr lang="pt-BR" dirty="0"/>
            </a:br>
            <a:r>
              <a:rPr lang="pt-BR" dirty="0"/>
              <a:t>                                                                                           </a:t>
            </a:r>
            <a:r>
              <a:rPr lang="pt-BR" sz="2400" dirty="0"/>
              <a:t>Rousseau</a:t>
            </a:r>
          </a:p>
          <a:p>
            <a:br>
              <a:rPr lang="pt-BR" sz="2400" dirty="0"/>
            </a:br>
            <a:r>
              <a:rPr lang="pt-BR" sz="2400" dirty="0" err="1"/>
              <a:t>Rousseau</a:t>
            </a:r>
            <a:r>
              <a:rPr lang="pt-BR" sz="2400" dirty="0"/>
              <a:t> também defendia, que nenhum bem essencial para a vida humana fosse transformado em um </a:t>
            </a:r>
            <a:r>
              <a:rPr lang="pt-BR" sz="2400" dirty="0">
                <a:solidFill>
                  <a:srgbClr val="FF0000">
                    <a:alpha val="70000"/>
                  </a:srgbClr>
                </a:solidFill>
              </a:rPr>
              <a:t>propriedade privada. </a:t>
            </a:r>
            <a:r>
              <a:rPr lang="pt-BR" sz="2400" dirty="0">
                <a:solidFill>
                  <a:schemeClr val="tx1">
                    <a:lumMod val="50000"/>
                    <a:lumOff val="50000"/>
                  </a:schemeClr>
                </a:solidFill>
              </a:rPr>
              <a:t>Na visão do autor, esses bens deveriam ser público e acessíveis às pessoas, evitando assim a desigualdade social, o privilégio e o domínio de um indivíduo sobre o outro </a:t>
            </a:r>
            <a:r>
              <a:rPr lang="pt-BR" dirty="0">
                <a:solidFill>
                  <a:schemeClr val="tx1">
                    <a:lumMod val="50000"/>
                    <a:lumOff val="50000"/>
                  </a:schemeClr>
                </a:solidFill>
              </a:rPr>
              <a:t>  </a:t>
            </a:r>
          </a:p>
        </p:txBody>
      </p:sp>
    </p:spTree>
    <p:extLst>
      <p:ext uri="{BB962C8B-B14F-4D97-AF65-F5344CB8AC3E}">
        <p14:creationId xmlns:p14="http://schemas.microsoft.com/office/powerpoint/2010/main" val="439570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41DD13A-B2FB-4638-96CC-42C271CBB9E0}"/>
              </a:ext>
            </a:extLst>
          </p:cNvPr>
          <p:cNvSpPr>
            <a:spLocks noGrp="1"/>
          </p:cNvSpPr>
          <p:nvPr>
            <p:ph idx="1"/>
          </p:nvPr>
        </p:nvSpPr>
        <p:spPr/>
        <p:txBody>
          <a:bodyPr>
            <a:normAutofit fontScale="92500"/>
          </a:bodyPr>
          <a:lstStyle/>
          <a:p>
            <a:r>
              <a:rPr lang="pt-BR" dirty="0"/>
              <a:t>Rousseau é considerado o pai da “democracia moderna”, ao dizer que o poder deve emanar do povo, pelo povo e para o povo</a:t>
            </a:r>
            <a:br>
              <a:rPr lang="pt-BR" dirty="0"/>
            </a:br>
            <a:br>
              <a:rPr lang="pt-BR" dirty="0"/>
            </a:br>
            <a:r>
              <a:rPr lang="pt-BR" dirty="0"/>
              <a:t>É dele também a frase “</a:t>
            </a:r>
            <a:r>
              <a:rPr lang="pt-BR" b="1" u="sng" dirty="0">
                <a:solidFill>
                  <a:schemeClr val="bg2">
                    <a:lumMod val="10000"/>
                    <a:alpha val="70000"/>
                  </a:schemeClr>
                </a:solidFill>
              </a:rPr>
              <a:t>o homem nasce bom</a:t>
            </a:r>
            <a:r>
              <a:rPr lang="pt-BR" dirty="0"/>
              <a:t>, a sociedade é que o corrompe” </a:t>
            </a:r>
            <a:br>
              <a:rPr lang="pt-BR" dirty="0"/>
            </a:br>
            <a:br>
              <a:rPr lang="pt-BR" dirty="0"/>
            </a:br>
            <a:r>
              <a:rPr lang="pt-BR" dirty="0"/>
              <a:t>Sugestão:</a:t>
            </a:r>
            <a:br>
              <a:rPr lang="pt-BR" dirty="0"/>
            </a:br>
            <a:r>
              <a:rPr lang="pt-BR" dirty="0">
                <a:hlinkClick r:id="rId2"/>
              </a:rPr>
              <a:t>https://www.youtube.com/watch?v=70jFf1DqciA</a:t>
            </a:r>
            <a:br>
              <a:rPr lang="pt-BR" dirty="0"/>
            </a:br>
            <a:endParaRPr lang="pt-BR" dirty="0"/>
          </a:p>
        </p:txBody>
      </p:sp>
    </p:spTree>
    <p:extLst>
      <p:ext uri="{BB962C8B-B14F-4D97-AF65-F5344CB8AC3E}">
        <p14:creationId xmlns:p14="http://schemas.microsoft.com/office/powerpoint/2010/main" val="1509867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4" descr="Torre de um prédio&#10;&#10;Descrição gerada automaticamente">
            <a:extLst>
              <a:ext uri="{FF2B5EF4-FFF2-40B4-BE49-F238E27FC236}">
                <a16:creationId xmlns:a16="http://schemas.microsoft.com/office/drawing/2014/main" id="{DA7DEC15-83BC-4D3C-9709-E38CD6DE2235}"/>
              </a:ext>
            </a:extLst>
          </p:cNvPr>
          <p:cNvPicPr>
            <a:picLocks noChangeAspect="1"/>
          </p:cNvPicPr>
          <p:nvPr/>
        </p:nvPicPr>
        <p:blipFill rotWithShape="1">
          <a:blip r:embed="rId2">
            <a:extLst>
              <a:ext uri="{28A0092B-C50C-407E-A947-70E740481C1C}">
                <a14:useLocalDpi xmlns:a14="http://schemas.microsoft.com/office/drawing/2010/main" val="0"/>
              </a:ext>
            </a:extLst>
          </a:blip>
          <a:srcRect l="16616" r="14506"/>
          <a:stretch/>
        </p:blipFill>
        <p:spPr>
          <a:xfrm>
            <a:off x="6096000" y="488577"/>
            <a:ext cx="5606425" cy="5880845"/>
          </a:xfrm>
          <a:prstGeom prst="rect">
            <a:avLst/>
          </a:prstGeom>
        </p:spPr>
      </p:pic>
      <p:sp>
        <p:nvSpPr>
          <p:cNvPr id="8" name="CaixaDeTexto 7">
            <a:extLst>
              <a:ext uri="{FF2B5EF4-FFF2-40B4-BE49-F238E27FC236}">
                <a16:creationId xmlns:a16="http://schemas.microsoft.com/office/drawing/2014/main" id="{51FF6B85-4564-46C5-8D73-BF138D52EE9F}"/>
              </a:ext>
            </a:extLst>
          </p:cNvPr>
          <p:cNvSpPr txBox="1"/>
          <p:nvPr/>
        </p:nvSpPr>
        <p:spPr>
          <a:xfrm>
            <a:off x="593312" y="4615096"/>
            <a:ext cx="5606425" cy="1754326"/>
          </a:xfrm>
          <a:prstGeom prst="rect">
            <a:avLst/>
          </a:prstGeom>
          <a:noFill/>
        </p:spPr>
        <p:txBody>
          <a:bodyPr wrap="square" rtlCol="0">
            <a:spAutoFit/>
          </a:bodyPr>
          <a:lstStyle/>
          <a:p>
            <a:r>
              <a:rPr lang="pt-BR" dirty="0"/>
              <a:t>O Mausoléu de Jean-Jacques Rousseau fica no Panteão de Paris, onde estão enterrados personagens fundamentais da história da França, sob a seguinte inscrição:</a:t>
            </a:r>
            <a:br>
              <a:rPr lang="pt-BR" dirty="0"/>
            </a:br>
            <a:br>
              <a:rPr lang="pt-BR" dirty="0"/>
            </a:br>
            <a:r>
              <a:rPr lang="pt-BR" dirty="0"/>
              <a:t>“Aos grandes homens, o reconhecimento da pátria” </a:t>
            </a:r>
          </a:p>
        </p:txBody>
      </p:sp>
    </p:spTree>
    <p:extLst>
      <p:ext uri="{BB962C8B-B14F-4D97-AF65-F5344CB8AC3E}">
        <p14:creationId xmlns:p14="http://schemas.microsoft.com/office/powerpoint/2010/main" val="841237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Uma imagem contendo edifício, grande, velho, quarto&#10;&#10;Descrição gerada automaticamente">
            <a:extLst>
              <a:ext uri="{FF2B5EF4-FFF2-40B4-BE49-F238E27FC236}">
                <a16:creationId xmlns:a16="http://schemas.microsoft.com/office/drawing/2014/main" id="{CE6F050C-9551-4313-A4A5-4D99FB161A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1000" y="2456656"/>
            <a:ext cx="8890000" cy="3441700"/>
          </a:xfrm>
        </p:spPr>
      </p:pic>
      <p:sp>
        <p:nvSpPr>
          <p:cNvPr id="7" name="CaixaDeTexto 6">
            <a:extLst>
              <a:ext uri="{FF2B5EF4-FFF2-40B4-BE49-F238E27FC236}">
                <a16:creationId xmlns:a16="http://schemas.microsoft.com/office/drawing/2014/main" id="{8CA40374-F192-46A4-8C0A-9C8E40DBF306}"/>
              </a:ext>
            </a:extLst>
          </p:cNvPr>
          <p:cNvSpPr txBox="1"/>
          <p:nvPr/>
        </p:nvSpPr>
        <p:spPr>
          <a:xfrm>
            <a:off x="6611815" y="5898356"/>
            <a:ext cx="3784210" cy="369332"/>
          </a:xfrm>
          <a:prstGeom prst="rect">
            <a:avLst/>
          </a:prstGeom>
          <a:noFill/>
        </p:spPr>
        <p:txBody>
          <a:bodyPr wrap="square" rtlCol="0">
            <a:spAutoFit/>
          </a:bodyPr>
          <a:lstStyle/>
          <a:p>
            <a:r>
              <a:rPr lang="pt-BR" dirty="0"/>
              <a:t>Interior do Panteão de Paris </a:t>
            </a:r>
          </a:p>
        </p:txBody>
      </p:sp>
    </p:spTree>
    <p:extLst>
      <p:ext uri="{BB962C8B-B14F-4D97-AF65-F5344CB8AC3E}">
        <p14:creationId xmlns:p14="http://schemas.microsoft.com/office/powerpoint/2010/main" val="206431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ame 9">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06D6AB1-CE22-4C50-AB89-2A4C7BF17988}"/>
              </a:ext>
            </a:extLst>
          </p:cNvPr>
          <p:cNvSpPr>
            <a:spLocks noGrp="1"/>
          </p:cNvSpPr>
          <p:nvPr>
            <p:ph type="title"/>
          </p:nvPr>
        </p:nvSpPr>
        <p:spPr>
          <a:xfrm>
            <a:off x="838200" y="857250"/>
            <a:ext cx="5257800" cy="5143499"/>
          </a:xfrm>
        </p:spPr>
        <p:txBody>
          <a:bodyPr anchor="ctr">
            <a:normAutofit/>
          </a:bodyPr>
          <a:lstStyle/>
          <a:p>
            <a:r>
              <a:rPr lang="pt-BR" sz="4400">
                <a:gradFill flip="none" rotWithShape="1">
                  <a:gsLst>
                    <a:gs pos="0">
                      <a:schemeClr val="accent5">
                        <a:alpha val="70000"/>
                      </a:schemeClr>
                    </a:gs>
                    <a:gs pos="100000">
                      <a:schemeClr val="accent1">
                        <a:alpha val="70000"/>
                      </a:schemeClr>
                    </a:gs>
                  </a:gsLst>
                  <a:lin ang="0" scaled="1"/>
                  <a:tileRect/>
                </a:gradFill>
              </a:rPr>
              <a:t>Iluminismo</a:t>
            </a:r>
          </a:p>
        </p:txBody>
      </p:sp>
      <p:sp>
        <p:nvSpPr>
          <p:cNvPr id="3" name="Espaço Reservado para Conteúdo 2">
            <a:extLst>
              <a:ext uri="{FF2B5EF4-FFF2-40B4-BE49-F238E27FC236}">
                <a16:creationId xmlns:a16="http://schemas.microsoft.com/office/drawing/2014/main" id="{A97B8C3A-390A-4326-813E-36A456533135}"/>
              </a:ext>
            </a:extLst>
          </p:cNvPr>
          <p:cNvSpPr>
            <a:spLocks noGrp="1"/>
          </p:cNvSpPr>
          <p:nvPr>
            <p:ph idx="1"/>
          </p:nvPr>
        </p:nvSpPr>
        <p:spPr>
          <a:xfrm>
            <a:off x="6334124" y="857251"/>
            <a:ext cx="5019675" cy="5143500"/>
          </a:xfrm>
        </p:spPr>
        <p:txBody>
          <a:bodyPr anchor="ctr">
            <a:normAutofit/>
          </a:bodyPr>
          <a:lstStyle/>
          <a:p>
            <a:r>
              <a:rPr lang="pt-BR" sz="2400" dirty="0">
                <a:solidFill>
                  <a:schemeClr val="tx2">
                    <a:alpha val="60000"/>
                  </a:schemeClr>
                </a:solidFill>
              </a:rPr>
              <a:t>Movimento intelectual, político e social, cuja função era criticar as sociedades absolutistas, e oferecer uma alternativa ao modelo de sociedade tido como desigual e injusta.</a:t>
            </a:r>
          </a:p>
        </p:txBody>
      </p:sp>
    </p:spTree>
    <p:extLst>
      <p:ext uri="{BB962C8B-B14F-4D97-AF65-F5344CB8AC3E}">
        <p14:creationId xmlns:p14="http://schemas.microsoft.com/office/powerpoint/2010/main" val="3015434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ame 20">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ço Reservado para Conteúdo 5">
            <a:extLst>
              <a:ext uri="{FF2B5EF4-FFF2-40B4-BE49-F238E27FC236}">
                <a16:creationId xmlns:a16="http://schemas.microsoft.com/office/drawing/2014/main" id="{19FC6779-E509-4734-92A0-49D6E19FFC27}"/>
              </a:ext>
            </a:extLst>
          </p:cNvPr>
          <p:cNvSpPr>
            <a:spLocks noGrp="1"/>
          </p:cNvSpPr>
          <p:nvPr>
            <p:ph idx="1"/>
          </p:nvPr>
        </p:nvSpPr>
        <p:spPr>
          <a:xfrm>
            <a:off x="838198" y="1325216"/>
            <a:ext cx="6388040" cy="5030953"/>
          </a:xfrm>
        </p:spPr>
        <p:txBody>
          <a:bodyPr>
            <a:normAutofit/>
          </a:bodyPr>
          <a:lstStyle/>
          <a:p>
            <a:pPr>
              <a:buFont typeface="Arial" panose="020B0604020202020204" pitchFamily="34" charset="0"/>
              <a:buChar char="•"/>
            </a:pPr>
            <a:r>
              <a:rPr lang="pt-BR" sz="1600" b="1" i="1" dirty="0">
                <a:solidFill>
                  <a:srgbClr val="444444"/>
                </a:solidFill>
                <a:effectLst/>
                <a:latin typeface="NewsGothicMt"/>
              </a:rPr>
              <a:t>Principais obras:</a:t>
            </a:r>
            <a:br>
              <a:rPr lang="pt-BR" sz="1600" b="1" i="1" dirty="0">
                <a:solidFill>
                  <a:srgbClr val="444444"/>
                </a:solidFill>
                <a:effectLst/>
                <a:latin typeface="NewsGothicMt"/>
              </a:rPr>
            </a:br>
            <a:br>
              <a:rPr lang="pt-BR" sz="1600" b="1" i="1" dirty="0">
                <a:solidFill>
                  <a:srgbClr val="444444"/>
                </a:solidFill>
                <a:effectLst/>
                <a:latin typeface="NewsGothicMt"/>
              </a:rPr>
            </a:br>
            <a:r>
              <a:rPr lang="pt-BR" sz="1600" b="1" i="1" dirty="0">
                <a:solidFill>
                  <a:srgbClr val="444444"/>
                </a:solidFill>
                <a:effectLst/>
                <a:latin typeface="NewsGothicMt"/>
              </a:rPr>
              <a:t>O contrato social:</a:t>
            </a:r>
            <a:r>
              <a:rPr lang="pt-BR" sz="1600" b="0" i="0" dirty="0">
                <a:solidFill>
                  <a:srgbClr val="444444"/>
                </a:solidFill>
                <a:effectLst/>
                <a:latin typeface="NewsGothicMt"/>
              </a:rPr>
              <a:t> nessa obra, o filósofo dedica-se a demonstrar como seria o estado de natureza e como o pacto social colocou-se como momento de mudança para que a sociedade passasse a viver de maneira a contemplar o convívio social por meio de normas jurídicas e morais.</a:t>
            </a:r>
          </a:p>
          <a:p>
            <a:pPr algn="just">
              <a:buFont typeface="Arial" panose="020B0604020202020204" pitchFamily="34" charset="0"/>
              <a:buChar char="•"/>
            </a:pPr>
            <a:r>
              <a:rPr lang="pt-BR" sz="1600" b="1" i="1" dirty="0">
                <a:solidFill>
                  <a:srgbClr val="444444"/>
                </a:solidFill>
                <a:effectLst/>
                <a:latin typeface="NewsGothicMt"/>
              </a:rPr>
              <a:t>Sobre a origem da desigualdade entre os homens:</a:t>
            </a:r>
            <a:r>
              <a:rPr lang="pt-BR" sz="1600" b="0" i="0" dirty="0">
                <a:solidFill>
                  <a:srgbClr val="444444"/>
                </a:solidFill>
                <a:effectLst/>
                <a:latin typeface="NewsGothicMt"/>
              </a:rPr>
              <a:t> nesse livro, Rousseau mostra como a propriedade privada tornou-se o meio de corrupção primeiro entre os seres humanos, iniciando a desigualdade entre as pessoas e rompendo com a lei de natureza.</a:t>
            </a:r>
          </a:p>
          <a:p>
            <a:pPr algn="just">
              <a:buFont typeface="Arial" panose="020B0604020202020204" pitchFamily="34" charset="0"/>
              <a:buChar char="•"/>
            </a:pPr>
            <a:r>
              <a:rPr lang="pt-BR" sz="1600" b="1" i="1" dirty="0">
                <a:solidFill>
                  <a:srgbClr val="444444"/>
                </a:solidFill>
                <a:effectLst/>
                <a:latin typeface="NewsGothicMt"/>
              </a:rPr>
              <a:t>Emílio</a:t>
            </a:r>
            <a:r>
              <a:rPr lang="pt-BR" sz="1600" b="0" i="0" dirty="0">
                <a:solidFill>
                  <a:srgbClr val="444444"/>
                </a:solidFill>
                <a:effectLst/>
                <a:latin typeface="NewsGothicMt"/>
              </a:rPr>
              <a:t>: esse livro é um ensaio sobre a educação ou como os adultos deveriam educar as crianças para que elas se tornassem pessoas mais livres, em contanto com sua natureza, e melhores cidadãos.</a:t>
            </a:r>
          </a:p>
          <a:p>
            <a:endParaRPr lang="pt-BR" sz="1800" dirty="0">
              <a:solidFill>
                <a:schemeClr val="tx2">
                  <a:alpha val="60000"/>
                </a:schemeClr>
              </a:solidFill>
            </a:endParaRPr>
          </a:p>
        </p:txBody>
      </p:sp>
      <p:pic>
        <p:nvPicPr>
          <p:cNvPr id="5" name="Espaço Reservado para Conteúdo 4" descr="Placa de comércio na calçada&#10;&#10;Descrição gerada automaticamente com confiança média">
            <a:extLst>
              <a:ext uri="{FF2B5EF4-FFF2-40B4-BE49-F238E27FC236}">
                <a16:creationId xmlns:a16="http://schemas.microsoft.com/office/drawing/2014/main" id="{49AD3984-DD57-48AC-8D87-83FAEFE58322}"/>
              </a:ext>
            </a:extLst>
          </p:cNvPr>
          <p:cNvPicPr>
            <a:picLocks noChangeAspect="1"/>
          </p:cNvPicPr>
          <p:nvPr/>
        </p:nvPicPr>
        <p:blipFill rotWithShape="1">
          <a:blip r:embed="rId2">
            <a:extLst>
              <a:ext uri="{28A0092B-C50C-407E-A947-70E740481C1C}">
                <a14:useLocalDpi xmlns:a14="http://schemas.microsoft.com/office/drawing/2010/main" val="0"/>
              </a:ext>
            </a:extLst>
          </a:blip>
          <a:srcRect t="2414" b="18914"/>
          <a:stretch/>
        </p:blipFill>
        <p:spPr>
          <a:xfrm>
            <a:off x="7712765" y="2171226"/>
            <a:ext cx="3989660" cy="4184944"/>
          </a:xfrm>
          <a:prstGeom prst="rect">
            <a:avLst/>
          </a:prstGeom>
        </p:spPr>
      </p:pic>
      <p:sp>
        <p:nvSpPr>
          <p:cNvPr id="7" name="CaixaDeTexto 6">
            <a:extLst>
              <a:ext uri="{FF2B5EF4-FFF2-40B4-BE49-F238E27FC236}">
                <a16:creationId xmlns:a16="http://schemas.microsoft.com/office/drawing/2014/main" id="{B353DEAD-48D4-475B-9848-C45550CBCC79}"/>
              </a:ext>
            </a:extLst>
          </p:cNvPr>
          <p:cNvSpPr txBox="1"/>
          <p:nvPr/>
        </p:nvSpPr>
        <p:spPr>
          <a:xfrm>
            <a:off x="1364973" y="6356169"/>
            <a:ext cx="5986179" cy="461665"/>
          </a:xfrm>
          <a:prstGeom prst="rect">
            <a:avLst/>
          </a:prstGeom>
          <a:noFill/>
        </p:spPr>
        <p:txBody>
          <a:bodyPr wrap="square" rtlCol="0">
            <a:spAutoFit/>
          </a:bodyPr>
          <a:lstStyle/>
          <a:p>
            <a:pPr algn="r"/>
            <a:r>
              <a:rPr lang="pt-BR" sz="1200" dirty="0"/>
              <a:t>Disponível em: https://mundoeducacao.uol.com.br/filosofia/jean-jacques-rousseau.htm</a:t>
            </a:r>
          </a:p>
        </p:txBody>
      </p:sp>
    </p:spTree>
    <p:extLst>
      <p:ext uri="{BB962C8B-B14F-4D97-AF65-F5344CB8AC3E}">
        <p14:creationId xmlns:p14="http://schemas.microsoft.com/office/powerpoint/2010/main" val="258040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ame 9">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E31BD8D-BAF0-4603-859E-C4EE7D2F85B8}"/>
              </a:ext>
            </a:extLst>
          </p:cNvPr>
          <p:cNvSpPr>
            <a:spLocks noGrp="1"/>
          </p:cNvSpPr>
          <p:nvPr>
            <p:ph type="title"/>
          </p:nvPr>
        </p:nvSpPr>
        <p:spPr>
          <a:xfrm>
            <a:off x="838200" y="857250"/>
            <a:ext cx="5257800" cy="5143499"/>
          </a:xfrm>
        </p:spPr>
        <p:txBody>
          <a:bodyPr anchor="ctr">
            <a:normAutofit/>
          </a:bodyPr>
          <a:lstStyle/>
          <a:p>
            <a:r>
              <a:rPr lang="pt-BR" sz="4400">
                <a:gradFill flip="none" rotWithShape="1">
                  <a:gsLst>
                    <a:gs pos="0">
                      <a:schemeClr val="accent5">
                        <a:alpha val="70000"/>
                      </a:schemeClr>
                    </a:gs>
                    <a:gs pos="100000">
                      <a:schemeClr val="accent1">
                        <a:alpha val="70000"/>
                      </a:schemeClr>
                    </a:gs>
                  </a:gsLst>
                  <a:lin ang="0" scaled="1"/>
                  <a:tileRect/>
                </a:gradFill>
              </a:rPr>
              <a:t>Características Gerais</a:t>
            </a:r>
          </a:p>
        </p:txBody>
      </p:sp>
      <p:sp>
        <p:nvSpPr>
          <p:cNvPr id="3" name="Espaço Reservado para Conteúdo 2">
            <a:extLst>
              <a:ext uri="{FF2B5EF4-FFF2-40B4-BE49-F238E27FC236}">
                <a16:creationId xmlns:a16="http://schemas.microsoft.com/office/drawing/2014/main" id="{9A0EC1ED-2561-4658-AFA0-232850AC917E}"/>
              </a:ext>
            </a:extLst>
          </p:cNvPr>
          <p:cNvSpPr>
            <a:spLocks noGrp="1"/>
          </p:cNvSpPr>
          <p:nvPr>
            <p:ph idx="1"/>
          </p:nvPr>
        </p:nvSpPr>
        <p:spPr>
          <a:xfrm>
            <a:off x="6334124" y="857251"/>
            <a:ext cx="5019675" cy="5143500"/>
          </a:xfrm>
        </p:spPr>
        <p:txBody>
          <a:bodyPr anchor="ctr">
            <a:normAutofit/>
          </a:bodyPr>
          <a:lstStyle/>
          <a:p>
            <a:r>
              <a:rPr lang="pt-BR" sz="2400" dirty="0">
                <a:solidFill>
                  <a:schemeClr val="tx2">
                    <a:alpha val="60000"/>
                  </a:schemeClr>
                </a:solidFill>
              </a:rPr>
              <a:t>Humanismo</a:t>
            </a:r>
          </a:p>
          <a:p>
            <a:r>
              <a:rPr lang="pt-BR" sz="2400" dirty="0">
                <a:solidFill>
                  <a:schemeClr val="tx2">
                    <a:alpha val="60000"/>
                  </a:schemeClr>
                </a:solidFill>
              </a:rPr>
              <a:t>Racionalismo</a:t>
            </a:r>
          </a:p>
          <a:p>
            <a:r>
              <a:rPr lang="pt-BR" sz="2400" dirty="0">
                <a:solidFill>
                  <a:schemeClr val="tx2">
                    <a:alpha val="60000"/>
                  </a:schemeClr>
                </a:solidFill>
              </a:rPr>
              <a:t>Laicismo</a:t>
            </a:r>
          </a:p>
          <a:p>
            <a:r>
              <a:rPr lang="pt-BR" sz="2400" dirty="0">
                <a:solidFill>
                  <a:schemeClr val="tx2">
                    <a:alpha val="60000"/>
                  </a:schemeClr>
                </a:solidFill>
              </a:rPr>
              <a:t>Igualdade de direitos (isonomia jurídica)</a:t>
            </a:r>
          </a:p>
        </p:txBody>
      </p:sp>
    </p:spTree>
    <p:extLst>
      <p:ext uri="{BB962C8B-B14F-4D97-AF65-F5344CB8AC3E}">
        <p14:creationId xmlns:p14="http://schemas.microsoft.com/office/powerpoint/2010/main" val="168124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A2477EE-FBE5-4DB7-8438-DE1CAC61A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04ACB3C-F542-4070-9FD4-F93546E85B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8211C5AC-A2EB-47D2-B916-B62F1804D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0903C48-F3CB-46DC-868F-22C26E74B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895600" y="152400"/>
            <a:ext cx="6857999" cy="6857998"/>
          </a:xfrm>
          <a:prstGeom prst="ellipse">
            <a:avLst/>
          </a:prstGeom>
          <a:gradFill>
            <a:gsLst>
              <a:gs pos="0">
                <a:schemeClr val="accent1">
                  <a:lumMod val="20000"/>
                  <a:lumOff val="80000"/>
                  <a:alpha val="2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3832E2B8-96F8-4CE7-A822-3B81F593F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6390" y="1346474"/>
            <a:ext cx="5589934" cy="5737916"/>
          </a:xfrm>
          <a:prstGeom prst="ellipse">
            <a:avLst/>
          </a:prstGeom>
          <a:gradFill>
            <a:gsLst>
              <a:gs pos="0">
                <a:schemeClr val="accent1">
                  <a:alpha val="2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C27BF1D-32EC-4EC1-9CBE-168F4E63E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592022" y="346669"/>
            <a:ext cx="5760743" cy="5737917"/>
          </a:xfrm>
          <a:prstGeom prst="ellipse">
            <a:avLst/>
          </a:prstGeom>
          <a:gradFill>
            <a:gsLst>
              <a:gs pos="0">
                <a:schemeClr val="accent1">
                  <a:alpha val="20000"/>
                </a:schemeClr>
              </a:gs>
              <a:gs pos="100000">
                <a:schemeClr val="accent5">
                  <a:alpha val="2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ame 18">
            <a:extLst>
              <a:ext uri="{FF2B5EF4-FFF2-40B4-BE49-F238E27FC236}">
                <a16:creationId xmlns:a16="http://schemas.microsoft.com/office/drawing/2014/main" id="{39965751-DC22-488D-94B6-350461BCC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a:extLst>
              <a:ext uri="{FF2B5EF4-FFF2-40B4-BE49-F238E27FC236}">
                <a16:creationId xmlns:a16="http://schemas.microsoft.com/office/drawing/2014/main" id="{306F6423-8D99-4B25-959D-2AE2568F7B84}"/>
              </a:ext>
            </a:extLst>
          </p:cNvPr>
          <p:cNvPicPr>
            <a:picLocks noChangeAspect="1"/>
          </p:cNvPicPr>
          <p:nvPr/>
        </p:nvPicPr>
        <p:blipFill>
          <a:blip r:embed="rId2"/>
          <a:stretch>
            <a:fillRect/>
          </a:stretch>
        </p:blipFill>
        <p:spPr>
          <a:xfrm>
            <a:off x="2604932" y="511818"/>
            <a:ext cx="7439334" cy="5399516"/>
          </a:xfrm>
          <a:prstGeom prst="rect">
            <a:avLst/>
          </a:prstGeom>
        </p:spPr>
      </p:pic>
      <p:sp>
        <p:nvSpPr>
          <p:cNvPr id="5" name="CaixaDeTexto 4">
            <a:extLst>
              <a:ext uri="{FF2B5EF4-FFF2-40B4-BE49-F238E27FC236}">
                <a16:creationId xmlns:a16="http://schemas.microsoft.com/office/drawing/2014/main" id="{A72F1E0B-494B-41A5-816B-22240D9AA018}"/>
              </a:ext>
            </a:extLst>
          </p:cNvPr>
          <p:cNvSpPr txBox="1"/>
          <p:nvPr/>
        </p:nvSpPr>
        <p:spPr>
          <a:xfrm>
            <a:off x="5113860" y="6015334"/>
            <a:ext cx="2979149" cy="461665"/>
          </a:xfrm>
          <a:prstGeom prst="rect">
            <a:avLst/>
          </a:prstGeom>
          <a:noFill/>
        </p:spPr>
        <p:txBody>
          <a:bodyPr wrap="none" rtlCol="0">
            <a:spAutoFit/>
          </a:bodyPr>
          <a:lstStyle/>
          <a:p>
            <a:r>
              <a:rPr lang="pt-BR" sz="2400" dirty="0"/>
              <a:t>“A tertúlia” - Diderot</a:t>
            </a:r>
          </a:p>
        </p:txBody>
      </p:sp>
    </p:spTree>
    <p:extLst>
      <p:ext uri="{BB962C8B-B14F-4D97-AF65-F5344CB8AC3E}">
        <p14:creationId xmlns:p14="http://schemas.microsoft.com/office/powerpoint/2010/main" val="3691774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ame 17">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C0E8C14-85F5-4465-8D17-C879A01AF98C}"/>
              </a:ext>
            </a:extLst>
          </p:cNvPr>
          <p:cNvSpPr>
            <a:spLocks noGrp="1"/>
          </p:cNvSpPr>
          <p:nvPr>
            <p:ph type="title"/>
          </p:nvPr>
        </p:nvSpPr>
        <p:spPr>
          <a:xfrm>
            <a:off x="838200" y="857251"/>
            <a:ext cx="5890590" cy="2076450"/>
          </a:xfrm>
        </p:spPr>
        <p:txBody>
          <a:bodyPr anchor="b">
            <a:normAutofit/>
          </a:bodyPr>
          <a:lstStyle/>
          <a:p>
            <a:r>
              <a:rPr lang="pt-BR" sz="4400" dirty="0">
                <a:gradFill flip="none" rotWithShape="1">
                  <a:gsLst>
                    <a:gs pos="0">
                      <a:schemeClr val="accent5">
                        <a:alpha val="70000"/>
                      </a:schemeClr>
                    </a:gs>
                    <a:gs pos="100000">
                      <a:schemeClr val="accent1">
                        <a:alpha val="70000"/>
                      </a:schemeClr>
                    </a:gs>
                  </a:gsLst>
                  <a:lin ang="0" scaled="1"/>
                  <a:tileRect/>
                </a:gradFill>
              </a:rPr>
              <a:t>John Locke</a:t>
            </a:r>
          </a:p>
        </p:txBody>
      </p:sp>
      <p:sp>
        <p:nvSpPr>
          <p:cNvPr id="8" name="Content Placeholder 7">
            <a:extLst>
              <a:ext uri="{FF2B5EF4-FFF2-40B4-BE49-F238E27FC236}">
                <a16:creationId xmlns:a16="http://schemas.microsoft.com/office/drawing/2014/main" id="{BAAB6DCC-A82F-484E-B7F4-7F93A662B5EA}"/>
              </a:ext>
            </a:extLst>
          </p:cNvPr>
          <p:cNvSpPr>
            <a:spLocks noGrp="1"/>
          </p:cNvSpPr>
          <p:nvPr>
            <p:ph idx="1"/>
          </p:nvPr>
        </p:nvSpPr>
        <p:spPr>
          <a:xfrm>
            <a:off x="838199" y="3190875"/>
            <a:ext cx="6013175" cy="3178547"/>
          </a:xfrm>
        </p:spPr>
        <p:txBody>
          <a:bodyPr>
            <a:normAutofit/>
          </a:bodyPr>
          <a:lstStyle/>
          <a:p>
            <a:r>
              <a:rPr lang="en-US" sz="1800" dirty="0">
                <a:solidFill>
                  <a:schemeClr val="tx2">
                    <a:alpha val="60000"/>
                  </a:schemeClr>
                </a:solidFill>
              </a:rPr>
              <a:t>1632 – 1704</a:t>
            </a:r>
          </a:p>
          <a:p>
            <a:r>
              <a:rPr lang="en-US" sz="1800" dirty="0">
                <a:solidFill>
                  <a:schemeClr val="tx2">
                    <a:alpha val="60000"/>
                  </a:schemeClr>
                </a:solidFill>
              </a:rPr>
              <a:t>Um dos </a:t>
            </a:r>
            <a:r>
              <a:rPr lang="en-US" sz="1800" dirty="0" err="1">
                <a:solidFill>
                  <a:schemeClr val="tx2">
                    <a:alpha val="60000"/>
                  </a:schemeClr>
                </a:solidFill>
              </a:rPr>
              <a:t>primeiros</a:t>
            </a:r>
            <a:r>
              <a:rPr lang="en-US" sz="1800" dirty="0">
                <a:solidFill>
                  <a:schemeClr val="tx2">
                    <a:alpha val="60000"/>
                  </a:schemeClr>
                </a:solidFill>
              </a:rPr>
              <a:t> </a:t>
            </a:r>
            <a:r>
              <a:rPr lang="en-US" sz="1800" dirty="0" err="1">
                <a:solidFill>
                  <a:schemeClr val="tx2">
                    <a:alpha val="60000"/>
                  </a:schemeClr>
                </a:solidFill>
              </a:rPr>
              <a:t>pensadores</a:t>
            </a:r>
            <a:r>
              <a:rPr lang="en-US" sz="1800" dirty="0">
                <a:solidFill>
                  <a:schemeClr val="tx2">
                    <a:alpha val="60000"/>
                  </a:schemeClr>
                </a:solidFill>
              </a:rPr>
              <a:t> </a:t>
            </a:r>
            <a:r>
              <a:rPr lang="en-US" sz="1800" dirty="0" err="1">
                <a:solidFill>
                  <a:schemeClr val="tx2">
                    <a:alpha val="60000"/>
                  </a:schemeClr>
                </a:solidFill>
              </a:rPr>
              <a:t>ilunimistas</a:t>
            </a:r>
            <a:r>
              <a:rPr lang="en-US" sz="1800" dirty="0">
                <a:solidFill>
                  <a:schemeClr val="tx2">
                    <a:alpha val="60000"/>
                  </a:schemeClr>
                </a:solidFill>
              </a:rPr>
              <a:t>, o </a:t>
            </a:r>
            <a:r>
              <a:rPr lang="en-US" sz="1800" dirty="0" err="1">
                <a:solidFill>
                  <a:schemeClr val="tx2">
                    <a:alpha val="60000"/>
                  </a:schemeClr>
                </a:solidFill>
              </a:rPr>
              <a:t>inglês</a:t>
            </a:r>
            <a:r>
              <a:rPr lang="en-US" sz="1800" dirty="0">
                <a:solidFill>
                  <a:schemeClr val="tx2">
                    <a:alpha val="60000"/>
                  </a:schemeClr>
                </a:solidFill>
              </a:rPr>
              <a:t>, John Locke </a:t>
            </a:r>
            <a:r>
              <a:rPr lang="en-US" sz="1800" dirty="0" err="1">
                <a:solidFill>
                  <a:schemeClr val="tx2">
                    <a:alpha val="60000"/>
                  </a:schemeClr>
                </a:solidFill>
              </a:rPr>
              <a:t>defendia</a:t>
            </a:r>
            <a:r>
              <a:rPr lang="en-US" sz="1800" dirty="0">
                <a:solidFill>
                  <a:schemeClr val="tx2">
                    <a:alpha val="60000"/>
                  </a:schemeClr>
                </a:solidFill>
              </a:rPr>
              <a:t> que </a:t>
            </a:r>
            <a:r>
              <a:rPr lang="en-US" sz="1800" dirty="0" err="1">
                <a:solidFill>
                  <a:schemeClr val="tx2">
                    <a:alpha val="60000"/>
                  </a:schemeClr>
                </a:solidFill>
              </a:rPr>
              <a:t>todo</a:t>
            </a:r>
            <a:r>
              <a:rPr lang="en-US" sz="1800" dirty="0">
                <a:solidFill>
                  <a:schemeClr val="tx2">
                    <a:alpha val="60000"/>
                  </a:schemeClr>
                </a:solidFill>
              </a:rPr>
              <a:t> </a:t>
            </a:r>
            <a:r>
              <a:rPr lang="en-US" sz="1800" dirty="0" err="1">
                <a:solidFill>
                  <a:schemeClr val="tx2">
                    <a:alpha val="60000"/>
                  </a:schemeClr>
                </a:solidFill>
              </a:rPr>
              <a:t>individuo</a:t>
            </a:r>
            <a:r>
              <a:rPr lang="en-US" sz="1800" dirty="0">
                <a:solidFill>
                  <a:schemeClr val="tx2">
                    <a:alpha val="60000"/>
                  </a:schemeClr>
                </a:solidFill>
              </a:rPr>
              <a:t> </a:t>
            </a:r>
            <a:r>
              <a:rPr lang="en-US" sz="1800" dirty="0" err="1">
                <a:solidFill>
                  <a:schemeClr val="tx2">
                    <a:alpha val="60000"/>
                  </a:schemeClr>
                </a:solidFill>
              </a:rPr>
              <a:t>possuía</a:t>
            </a:r>
            <a:r>
              <a:rPr lang="en-US" sz="1800" dirty="0">
                <a:solidFill>
                  <a:schemeClr val="tx2">
                    <a:alpha val="60000"/>
                  </a:schemeClr>
                </a:solidFill>
              </a:rPr>
              <a:t> </a:t>
            </a:r>
            <a:r>
              <a:rPr lang="en-US" sz="1800" b="1" dirty="0" err="1">
                <a:solidFill>
                  <a:schemeClr val="tx2">
                    <a:alpha val="60000"/>
                  </a:schemeClr>
                </a:solidFill>
              </a:rPr>
              <a:t>direitos</a:t>
            </a:r>
            <a:r>
              <a:rPr lang="en-US" sz="1800" b="1" dirty="0">
                <a:solidFill>
                  <a:schemeClr val="tx2">
                    <a:alpha val="60000"/>
                  </a:schemeClr>
                </a:solidFill>
              </a:rPr>
              <a:t> </a:t>
            </a:r>
            <a:r>
              <a:rPr lang="en-US" sz="1800" b="1" dirty="0" err="1">
                <a:solidFill>
                  <a:schemeClr val="tx2">
                    <a:alpha val="60000"/>
                  </a:schemeClr>
                </a:solidFill>
              </a:rPr>
              <a:t>humanos</a:t>
            </a:r>
            <a:r>
              <a:rPr lang="en-US" sz="1800" b="1" dirty="0">
                <a:solidFill>
                  <a:schemeClr val="tx2">
                    <a:alpha val="60000"/>
                  </a:schemeClr>
                </a:solidFill>
              </a:rPr>
              <a:t> </a:t>
            </a:r>
            <a:r>
              <a:rPr lang="en-US" sz="1800" b="1" dirty="0" err="1">
                <a:solidFill>
                  <a:schemeClr val="tx2">
                    <a:alpha val="60000"/>
                  </a:schemeClr>
                </a:solidFill>
              </a:rPr>
              <a:t>naturais</a:t>
            </a:r>
            <a:r>
              <a:rPr lang="en-US" sz="1800" b="1" dirty="0">
                <a:solidFill>
                  <a:schemeClr val="tx2">
                    <a:alpha val="60000"/>
                  </a:schemeClr>
                </a:solidFill>
              </a:rPr>
              <a:t>, </a:t>
            </a:r>
            <a:r>
              <a:rPr lang="en-US" sz="1800" dirty="0" err="1">
                <a:solidFill>
                  <a:schemeClr val="tx2">
                    <a:alpha val="60000"/>
                  </a:schemeClr>
                </a:solidFill>
              </a:rPr>
              <a:t>como</a:t>
            </a:r>
            <a:r>
              <a:rPr lang="en-US" sz="1800" dirty="0">
                <a:solidFill>
                  <a:schemeClr val="tx2">
                    <a:alpha val="60000"/>
                  </a:schemeClr>
                </a:solidFill>
              </a:rPr>
              <a:t> a </a:t>
            </a:r>
            <a:r>
              <a:rPr lang="en-US" sz="1800" dirty="0" err="1">
                <a:solidFill>
                  <a:schemeClr val="tx2">
                    <a:alpha val="60000"/>
                  </a:schemeClr>
                </a:solidFill>
              </a:rPr>
              <a:t>vida</a:t>
            </a:r>
            <a:r>
              <a:rPr lang="en-US" sz="1800" dirty="0">
                <a:solidFill>
                  <a:schemeClr val="tx2">
                    <a:alpha val="60000"/>
                  </a:schemeClr>
                </a:solidFill>
              </a:rPr>
              <a:t>, Liberdade e a </a:t>
            </a:r>
            <a:r>
              <a:rPr lang="en-US" sz="1800" dirty="0" err="1">
                <a:solidFill>
                  <a:schemeClr val="tx2">
                    <a:alpha val="60000"/>
                  </a:schemeClr>
                </a:solidFill>
              </a:rPr>
              <a:t>propriedade</a:t>
            </a:r>
            <a:r>
              <a:rPr lang="en-US" sz="1800" dirty="0">
                <a:solidFill>
                  <a:schemeClr val="tx2">
                    <a:alpha val="60000"/>
                  </a:schemeClr>
                </a:solidFill>
              </a:rPr>
              <a:t>.</a:t>
            </a:r>
          </a:p>
          <a:p>
            <a:r>
              <a:rPr lang="en-US" sz="1800" dirty="0">
                <a:solidFill>
                  <a:schemeClr val="tx2">
                    <a:alpha val="60000"/>
                  </a:schemeClr>
                </a:solidFill>
              </a:rPr>
              <a:t>Para Locke, era </a:t>
            </a:r>
            <a:r>
              <a:rPr lang="en-US" sz="1800" dirty="0" err="1">
                <a:solidFill>
                  <a:schemeClr val="tx2">
                    <a:alpha val="60000"/>
                  </a:schemeClr>
                </a:solidFill>
              </a:rPr>
              <a:t>dever</a:t>
            </a:r>
            <a:r>
              <a:rPr lang="en-US" sz="1800" dirty="0">
                <a:solidFill>
                  <a:schemeClr val="tx2">
                    <a:alpha val="60000"/>
                  </a:schemeClr>
                </a:solidFill>
              </a:rPr>
              <a:t> do Estado </a:t>
            </a:r>
            <a:r>
              <a:rPr lang="en-US" sz="1800" dirty="0" err="1">
                <a:solidFill>
                  <a:schemeClr val="tx2">
                    <a:alpha val="60000"/>
                  </a:schemeClr>
                </a:solidFill>
              </a:rPr>
              <a:t>garantir</a:t>
            </a:r>
            <a:r>
              <a:rPr lang="en-US" sz="1800" dirty="0">
                <a:solidFill>
                  <a:schemeClr val="tx2">
                    <a:alpha val="60000"/>
                  </a:schemeClr>
                </a:solidFill>
              </a:rPr>
              <a:t> </a:t>
            </a:r>
            <a:r>
              <a:rPr lang="en-US" sz="1800" dirty="0" err="1">
                <a:solidFill>
                  <a:schemeClr val="tx2">
                    <a:alpha val="60000"/>
                  </a:schemeClr>
                </a:solidFill>
              </a:rPr>
              <a:t>ao</a:t>
            </a:r>
            <a:r>
              <a:rPr lang="en-US" sz="1800" dirty="0">
                <a:solidFill>
                  <a:schemeClr val="tx2">
                    <a:alpha val="60000"/>
                  </a:schemeClr>
                </a:solidFill>
              </a:rPr>
              <a:t> </a:t>
            </a:r>
            <a:r>
              <a:rPr lang="en-US" sz="1800" dirty="0" err="1">
                <a:solidFill>
                  <a:schemeClr val="tx2">
                    <a:alpha val="60000"/>
                  </a:schemeClr>
                </a:solidFill>
              </a:rPr>
              <a:t>povo</a:t>
            </a:r>
            <a:r>
              <a:rPr lang="en-US" sz="1800" dirty="0">
                <a:solidFill>
                  <a:schemeClr val="tx2">
                    <a:alpha val="60000"/>
                  </a:schemeClr>
                </a:solidFill>
              </a:rPr>
              <a:t> o </a:t>
            </a:r>
            <a:r>
              <a:rPr lang="en-US" sz="1800" dirty="0" err="1">
                <a:solidFill>
                  <a:schemeClr val="tx2">
                    <a:alpha val="60000"/>
                  </a:schemeClr>
                </a:solidFill>
              </a:rPr>
              <a:t>acesso</a:t>
            </a:r>
            <a:r>
              <a:rPr lang="en-US" sz="1800" dirty="0">
                <a:solidFill>
                  <a:schemeClr val="tx2">
                    <a:alpha val="60000"/>
                  </a:schemeClr>
                </a:solidFill>
              </a:rPr>
              <a:t> à </a:t>
            </a:r>
            <a:r>
              <a:rPr lang="en-US" sz="1800" dirty="0" err="1">
                <a:solidFill>
                  <a:schemeClr val="tx2">
                    <a:alpha val="60000"/>
                  </a:schemeClr>
                </a:solidFill>
              </a:rPr>
              <a:t>esses</a:t>
            </a:r>
            <a:r>
              <a:rPr lang="en-US" sz="1800" dirty="0">
                <a:solidFill>
                  <a:schemeClr val="tx2">
                    <a:alpha val="60000"/>
                  </a:schemeClr>
                </a:solidFill>
              </a:rPr>
              <a:t> </a:t>
            </a:r>
            <a:r>
              <a:rPr lang="en-US" sz="1800" dirty="0" err="1">
                <a:solidFill>
                  <a:schemeClr val="tx2">
                    <a:alpha val="60000"/>
                  </a:schemeClr>
                </a:solidFill>
              </a:rPr>
              <a:t>direitos</a:t>
            </a:r>
            <a:r>
              <a:rPr lang="en-US" sz="1800" dirty="0">
                <a:solidFill>
                  <a:schemeClr val="tx2">
                    <a:alpha val="60000"/>
                  </a:schemeClr>
                </a:solidFill>
              </a:rPr>
              <a:t>, </a:t>
            </a:r>
            <a:r>
              <a:rPr lang="en-US" sz="1800" dirty="0" err="1">
                <a:solidFill>
                  <a:schemeClr val="tx2">
                    <a:alpha val="60000"/>
                  </a:schemeClr>
                </a:solidFill>
              </a:rPr>
              <a:t>tidos</a:t>
            </a:r>
            <a:r>
              <a:rPr lang="en-US" sz="1800" dirty="0">
                <a:solidFill>
                  <a:schemeClr val="tx2">
                    <a:alpha val="60000"/>
                  </a:schemeClr>
                </a:solidFill>
              </a:rPr>
              <a:t> </a:t>
            </a:r>
            <a:r>
              <a:rPr lang="en-US" sz="1800" dirty="0" err="1">
                <a:solidFill>
                  <a:schemeClr val="tx2">
                    <a:alpha val="60000"/>
                  </a:schemeClr>
                </a:solidFill>
              </a:rPr>
              <a:t>como</a:t>
            </a:r>
            <a:r>
              <a:rPr lang="en-US" sz="1800" dirty="0">
                <a:solidFill>
                  <a:schemeClr val="tx2">
                    <a:alpha val="60000"/>
                  </a:schemeClr>
                </a:solidFill>
              </a:rPr>
              <a:t> </a:t>
            </a:r>
            <a:r>
              <a:rPr lang="en-US" sz="1800" dirty="0" err="1">
                <a:solidFill>
                  <a:schemeClr val="tx2">
                    <a:alpha val="60000"/>
                  </a:schemeClr>
                </a:solidFill>
              </a:rPr>
              <a:t>naturais</a:t>
            </a:r>
            <a:r>
              <a:rPr lang="en-US" sz="1800" dirty="0">
                <a:solidFill>
                  <a:schemeClr val="tx2">
                    <a:alpha val="60000"/>
                  </a:schemeClr>
                </a:solidFill>
              </a:rPr>
              <a:t>, </a:t>
            </a:r>
            <a:r>
              <a:rPr lang="en-US" sz="1800" dirty="0" err="1">
                <a:solidFill>
                  <a:schemeClr val="tx2">
                    <a:alpha val="60000"/>
                  </a:schemeClr>
                </a:solidFill>
              </a:rPr>
              <a:t>ou</a:t>
            </a:r>
            <a:r>
              <a:rPr lang="en-US" sz="1800" dirty="0">
                <a:solidFill>
                  <a:schemeClr val="tx2">
                    <a:alpha val="60000"/>
                  </a:schemeClr>
                </a:solidFill>
              </a:rPr>
              <a:t> </a:t>
            </a:r>
            <a:r>
              <a:rPr lang="en-US" sz="1800" dirty="0" err="1">
                <a:solidFill>
                  <a:schemeClr val="tx2">
                    <a:alpha val="60000"/>
                  </a:schemeClr>
                </a:solidFill>
              </a:rPr>
              <a:t>seja</a:t>
            </a:r>
            <a:r>
              <a:rPr lang="en-US" sz="1800" dirty="0">
                <a:solidFill>
                  <a:schemeClr val="tx2">
                    <a:alpha val="60000"/>
                  </a:schemeClr>
                </a:solidFill>
              </a:rPr>
              <a:t>, de </a:t>
            </a:r>
            <a:r>
              <a:rPr lang="en-US" sz="1800" dirty="0" err="1">
                <a:solidFill>
                  <a:schemeClr val="tx2">
                    <a:alpha val="60000"/>
                  </a:schemeClr>
                </a:solidFill>
              </a:rPr>
              <a:t>nascimento</a:t>
            </a:r>
            <a:r>
              <a:rPr lang="en-US" sz="1800" dirty="0">
                <a:solidFill>
                  <a:schemeClr val="tx2">
                    <a:alpha val="60000"/>
                  </a:schemeClr>
                </a:solidFill>
              </a:rPr>
              <a:t>.</a:t>
            </a:r>
          </a:p>
        </p:txBody>
      </p:sp>
      <p:pic>
        <p:nvPicPr>
          <p:cNvPr id="4" name="Espaço Reservado para Conteúdo 3">
            <a:extLst>
              <a:ext uri="{FF2B5EF4-FFF2-40B4-BE49-F238E27FC236}">
                <a16:creationId xmlns:a16="http://schemas.microsoft.com/office/drawing/2014/main" id="{760C2EF0-106D-422B-9E18-DF91CCD617AC}"/>
              </a:ext>
            </a:extLst>
          </p:cNvPr>
          <p:cNvPicPr>
            <a:picLocks noChangeAspect="1"/>
          </p:cNvPicPr>
          <p:nvPr/>
        </p:nvPicPr>
        <p:blipFill rotWithShape="1">
          <a:blip r:embed="rId2"/>
          <a:srcRect l="2636" r="9571" b="-1"/>
          <a:stretch/>
        </p:blipFill>
        <p:spPr>
          <a:xfrm>
            <a:off x="7236477" y="488577"/>
            <a:ext cx="4465948" cy="5880845"/>
          </a:xfrm>
          <a:prstGeom prst="rect">
            <a:avLst/>
          </a:prstGeom>
        </p:spPr>
      </p:pic>
    </p:spTree>
    <p:extLst>
      <p:ext uri="{BB962C8B-B14F-4D97-AF65-F5344CB8AC3E}">
        <p14:creationId xmlns:p14="http://schemas.microsoft.com/office/powerpoint/2010/main" val="2926461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7FB605-B9F3-424D-919D-7451106791FC}"/>
              </a:ext>
            </a:extLst>
          </p:cNvPr>
          <p:cNvSpPr>
            <a:spLocks noGrp="1"/>
          </p:cNvSpPr>
          <p:nvPr>
            <p:ph type="title"/>
          </p:nvPr>
        </p:nvSpPr>
        <p:spPr/>
        <p:txBody>
          <a:bodyPr/>
          <a:lstStyle/>
          <a:p>
            <a:r>
              <a:rPr lang="pt-BR" dirty="0"/>
              <a:t>Direitos Naturais</a:t>
            </a:r>
          </a:p>
        </p:txBody>
      </p:sp>
      <p:sp>
        <p:nvSpPr>
          <p:cNvPr id="3" name="Espaço Reservado para Conteúdo 2">
            <a:extLst>
              <a:ext uri="{FF2B5EF4-FFF2-40B4-BE49-F238E27FC236}">
                <a16:creationId xmlns:a16="http://schemas.microsoft.com/office/drawing/2014/main" id="{7428C413-ED82-42FB-9276-9174106563FF}"/>
              </a:ext>
            </a:extLst>
          </p:cNvPr>
          <p:cNvSpPr>
            <a:spLocks noGrp="1"/>
          </p:cNvSpPr>
          <p:nvPr>
            <p:ph idx="1"/>
          </p:nvPr>
        </p:nvSpPr>
        <p:spPr>
          <a:xfrm>
            <a:off x="838200" y="2178656"/>
            <a:ext cx="10515600" cy="4102873"/>
          </a:xfrm>
        </p:spPr>
        <p:txBody>
          <a:bodyPr>
            <a:normAutofit fontScale="70000" lnSpcReduction="20000"/>
          </a:bodyPr>
          <a:lstStyle/>
          <a:p>
            <a:r>
              <a:rPr lang="pt-BR" dirty="0"/>
              <a:t>Direito a vida</a:t>
            </a:r>
          </a:p>
          <a:p>
            <a:r>
              <a:rPr lang="pt-BR" dirty="0"/>
              <a:t>Direito a liberdade</a:t>
            </a:r>
          </a:p>
          <a:p>
            <a:r>
              <a:rPr lang="pt-BR" dirty="0"/>
              <a:t>Direito a propriedade</a:t>
            </a:r>
          </a:p>
          <a:p>
            <a:r>
              <a:rPr lang="pt-BR" dirty="0">
                <a:solidFill>
                  <a:srgbClr val="FF0000">
                    <a:alpha val="70000"/>
                  </a:srgbClr>
                </a:solidFill>
              </a:rPr>
              <a:t>*</a:t>
            </a:r>
            <a:r>
              <a:rPr lang="pt-BR" dirty="0"/>
              <a:t>Direito a revolta</a:t>
            </a:r>
          </a:p>
          <a:p>
            <a:endParaRPr lang="pt-BR" dirty="0"/>
          </a:p>
          <a:p>
            <a:pPr algn="l"/>
            <a:r>
              <a:rPr lang="pt-BR" dirty="0"/>
              <a:t>“</a:t>
            </a:r>
            <a:r>
              <a:rPr lang="pt-BR" b="0" i="0" dirty="0">
                <a:solidFill>
                  <a:srgbClr val="333333"/>
                </a:solidFill>
                <a:effectLst/>
                <a:latin typeface="Arial" panose="020B0604020202020204" pitchFamily="34" charset="0"/>
              </a:rPr>
              <a:t>Art. 5º - Todos são iguais perante a lei, sem distinção de qualquer natureza, garantindo-se aos brasileiros e aos estrangeiros residentes no País a inviolabilidade do direito à vida, à liberdade, à igualdade, à segurança e à propriedade...”</a:t>
            </a:r>
          </a:p>
          <a:p>
            <a:pPr algn="r"/>
            <a:r>
              <a:rPr lang="pt-BR" sz="2000" dirty="0">
                <a:solidFill>
                  <a:srgbClr val="333333"/>
                </a:solidFill>
                <a:latin typeface="Arial" panose="020B0604020202020204" pitchFamily="34" charset="0"/>
              </a:rPr>
              <a:t>Constituição brasileira</a:t>
            </a:r>
            <a:endParaRPr lang="pt-BR" sz="2000" b="0" i="0" dirty="0">
              <a:solidFill>
                <a:srgbClr val="333333"/>
              </a:solidFill>
              <a:effectLst/>
              <a:latin typeface="Arial" panose="020B0604020202020204" pitchFamily="34" charset="0"/>
            </a:endParaRPr>
          </a:p>
          <a:p>
            <a:pPr algn="r"/>
            <a:r>
              <a:rPr lang="pt-BR" sz="2600" dirty="0"/>
              <a:t>https://www.senado.leg.br/atividade/const/con1988/con1988_15.12.2016/art_5_.asp</a:t>
            </a:r>
            <a:br>
              <a:rPr lang="pt-BR" dirty="0"/>
            </a:br>
            <a:endParaRPr lang="pt-BR" dirty="0"/>
          </a:p>
        </p:txBody>
      </p:sp>
    </p:spTree>
    <p:extLst>
      <p:ext uri="{BB962C8B-B14F-4D97-AF65-F5344CB8AC3E}">
        <p14:creationId xmlns:p14="http://schemas.microsoft.com/office/powerpoint/2010/main" val="398206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A949BDF-2F4B-4A35-81EE-F9228F8DCC76}"/>
              </a:ext>
            </a:extLst>
          </p:cNvPr>
          <p:cNvSpPr>
            <a:spLocks noGrp="1"/>
          </p:cNvSpPr>
          <p:nvPr>
            <p:ph idx="1"/>
          </p:nvPr>
        </p:nvSpPr>
        <p:spPr/>
        <p:txBody>
          <a:bodyPr/>
          <a:lstStyle/>
          <a:p>
            <a:r>
              <a:rPr lang="pt-BR" dirty="0">
                <a:solidFill>
                  <a:srgbClr val="FF0000">
                    <a:alpha val="70000"/>
                  </a:srgbClr>
                </a:solidFill>
              </a:rPr>
              <a:t>Direito à Revolta</a:t>
            </a:r>
            <a:br>
              <a:rPr lang="pt-BR" sz="2000" dirty="0">
                <a:solidFill>
                  <a:srgbClr val="FF0000">
                    <a:alpha val="70000"/>
                  </a:srgbClr>
                </a:solidFill>
              </a:rPr>
            </a:br>
            <a:br>
              <a:rPr lang="pt-BR" sz="2000" dirty="0">
                <a:solidFill>
                  <a:srgbClr val="FF0000">
                    <a:alpha val="70000"/>
                  </a:srgbClr>
                </a:solidFill>
              </a:rPr>
            </a:br>
            <a:r>
              <a:rPr lang="pt-BR" sz="2000" dirty="0">
                <a:solidFill>
                  <a:schemeClr val="tx1">
                    <a:lumMod val="85000"/>
                    <a:lumOff val="15000"/>
                    <a:alpha val="70000"/>
                  </a:schemeClr>
                </a:solidFill>
              </a:rPr>
              <a:t>De acordo com Locke, um bom governo dá acesso a esses direitos naturais (jusnaturalistas). Quando o governo não garante acesso de sua população a esses direitos, a população então têm acesso do direito à Revolta</a:t>
            </a:r>
            <a:br>
              <a:rPr lang="pt-BR" sz="2000" dirty="0">
                <a:solidFill>
                  <a:schemeClr val="tx1">
                    <a:lumMod val="85000"/>
                    <a:lumOff val="15000"/>
                    <a:alpha val="70000"/>
                  </a:schemeClr>
                </a:solidFill>
              </a:rPr>
            </a:br>
            <a:br>
              <a:rPr lang="pt-BR" sz="2000" dirty="0">
                <a:solidFill>
                  <a:schemeClr val="tx1">
                    <a:lumMod val="85000"/>
                    <a:lumOff val="15000"/>
                    <a:alpha val="70000"/>
                  </a:schemeClr>
                </a:solidFill>
              </a:rPr>
            </a:br>
            <a:r>
              <a:rPr lang="pt-BR" sz="2000" dirty="0">
                <a:solidFill>
                  <a:schemeClr val="tx1">
                    <a:lumMod val="85000"/>
                    <a:lumOff val="15000"/>
                    <a:alpha val="70000"/>
                  </a:schemeClr>
                </a:solidFill>
              </a:rPr>
              <a:t>Base do </a:t>
            </a:r>
            <a:r>
              <a:rPr lang="pt-BR" sz="2000" u="sng" dirty="0">
                <a:solidFill>
                  <a:srgbClr val="FF0000">
                    <a:alpha val="70000"/>
                  </a:srgbClr>
                </a:solidFill>
              </a:rPr>
              <a:t>Liberalismo Jurídico</a:t>
            </a:r>
            <a:r>
              <a:rPr lang="pt-BR" sz="2000" dirty="0">
                <a:solidFill>
                  <a:srgbClr val="FF0000">
                    <a:alpha val="70000"/>
                  </a:srgbClr>
                </a:solidFill>
              </a:rPr>
              <a:t>, </a:t>
            </a:r>
            <a:r>
              <a:rPr lang="pt-BR" sz="2000" dirty="0">
                <a:solidFill>
                  <a:schemeClr val="tx1">
                    <a:lumMod val="75000"/>
                    <a:lumOff val="25000"/>
                    <a:alpha val="70000"/>
                  </a:schemeClr>
                </a:solidFill>
              </a:rPr>
              <a:t>ou seja somos livres para buscarmos nossos direitos </a:t>
            </a:r>
            <a:br>
              <a:rPr lang="pt-BR" dirty="0">
                <a:solidFill>
                  <a:srgbClr val="FF0000">
                    <a:alpha val="70000"/>
                  </a:srgbClr>
                </a:solidFill>
              </a:rPr>
            </a:br>
            <a:br>
              <a:rPr lang="pt-BR" dirty="0">
                <a:solidFill>
                  <a:srgbClr val="FF0000">
                    <a:alpha val="70000"/>
                  </a:srgbClr>
                </a:solidFill>
              </a:rPr>
            </a:br>
            <a:endParaRPr lang="pt-BR" dirty="0">
              <a:solidFill>
                <a:srgbClr val="FF0000">
                  <a:alpha val="70000"/>
                </a:srgbClr>
              </a:solidFill>
            </a:endParaRPr>
          </a:p>
        </p:txBody>
      </p:sp>
    </p:spTree>
    <p:extLst>
      <p:ext uri="{BB962C8B-B14F-4D97-AF65-F5344CB8AC3E}">
        <p14:creationId xmlns:p14="http://schemas.microsoft.com/office/powerpoint/2010/main" val="2903083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C6E2120-8C55-4DBC-B8B0-C781A3AE6D70}"/>
              </a:ext>
            </a:extLst>
          </p:cNvPr>
          <p:cNvSpPr>
            <a:spLocks noGrp="1"/>
          </p:cNvSpPr>
          <p:nvPr>
            <p:ph idx="1"/>
          </p:nvPr>
        </p:nvSpPr>
        <p:spPr/>
        <p:txBody>
          <a:bodyPr>
            <a:normAutofit/>
          </a:bodyPr>
          <a:lstStyle/>
          <a:p>
            <a:r>
              <a:rPr lang="pt-BR" dirty="0"/>
              <a:t>Locke é defensor da teoria do </a:t>
            </a:r>
            <a:r>
              <a:rPr lang="pt-BR" sz="3200" dirty="0">
                <a:solidFill>
                  <a:srgbClr val="FF0000">
                    <a:alpha val="70000"/>
                  </a:srgbClr>
                </a:solidFill>
                <a:effectLst>
                  <a:outerShdw blurRad="38100" dist="38100" dir="2700000" algn="tl">
                    <a:srgbClr val="000000">
                      <a:alpha val="43137"/>
                    </a:srgbClr>
                  </a:outerShdw>
                </a:effectLst>
              </a:rPr>
              <a:t>Jus</a:t>
            </a:r>
            <a:r>
              <a:rPr lang="pt-BR" sz="3200" u="sng" dirty="0">
                <a:solidFill>
                  <a:srgbClr val="FF0000">
                    <a:alpha val="70000"/>
                  </a:srgbClr>
                </a:solidFill>
                <a:effectLst>
                  <a:outerShdw blurRad="38100" dist="38100" dir="2700000" algn="tl">
                    <a:srgbClr val="000000">
                      <a:alpha val="43137"/>
                    </a:srgbClr>
                  </a:outerShdw>
                </a:effectLst>
              </a:rPr>
              <a:t>naturalismo</a:t>
            </a:r>
          </a:p>
          <a:p>
            <a:endParaRPr lang="pt-BR" sz="3200" dirty="0">
              <a:solidFill>
                <a:srgbClr val="FF0000">
                  <a:alpha val="70000"/>
                </a:srgbClr>
              </a:solidFill>
              <a:effectLst>
                <a:outerShdw blurRad="38100" dist="38100" dir="2700000" algn="tl">
                  <a:srgbClr val="000000">
                    <a:alpha val="43137"/>
                  </a:srgbClr>
                </a:outerShdw>
              </a:effectLst>
            </a:endParaRPr>
          </a:p>
          <a:p>
            <a:r>
              <a:rPr lang="pt-BR" sz="3200" dirty="0">
                <a:solidFill>
                  <a:srgbClr val="FF0000">
                    <a:alpha val="70000"/>
                  </a:srgbClr>
                </a:solidFill>
                <a:effectLst>
                  <a:outerShdw blurRad="38100" dist="38100" dir="2700000" algn="tl">
                    <a:srgbClr val="000000">
                      <a:alpha val="43137"/>
                    </a:srgbClr>
                  </a:outerShdw>
                </a:effectLst>
              </a:rPr>
              <a:t>                                 Direito                        Natural</a:t>
            </a:r>
          </a:p>
          <a:p>
            <a:endParaRPr lang="pt-BR" sz="2000" dirty="0">
              <a:solidFill>
                <a:srgbClr val="FF0000">
                  <a:alpha val="70000"/>
                </a:srgbClr>
              </a:solidFill>
              <a:effectLst>
                <a:outerShdw blurRad="38100" dist="38100" dir="2700000" algn="tl">
                  <a:srgbClr val="000000">
                    <a:alpha val="43137"/>
                  </a:srgbClr>
                </a:outerShdw>
              </a:effectLst>
            </a:endParaRPr>
          </a:p>
          <a:p>
            <a:r>
              <a:rPr lang="pt-BR" dirty="0"/>
              <a:t>Há alguns direitos que são concedidos ao ser humano logo que nasce, ou seja são direitos naturais, universais e </a:t>
            </a:r>
            <a:r>
              <a:rPr lang="pt-BR" dirty="0">
                <a:solidFill>
                  <a:srgbClr val="FF0000">
                    <a:alpha val="70000"/>
                  </a:srgbClr>
                </a:solidFill>
              </a:rPr>
              <a:t>inalienáveis </a:t>
            </a:r>
            <a:endParaRPr lang="pt-BR" dirty="0">
              <a:solidFill>
                <a:srgbClr val="FF0000">
                  <a:alpha val="70000"/>
                </a:srgbClr>
              </a:solidFill>
              <a:effectLst>
                <a:outerShdw blurRad="38100" dist="38100" dir="2700000" algn="tl">
                  <a:srgbClr val="000000">
                    <a:alpha val="43137"/>
                  </a:srgbClr>
                </a:outerShdw>
              </a:effectLst>
            </a:endParaRPr>
          </a:p>
        </p:txBody>
      </p:sp>
      <p:sp>
        <p:nvSpPr>
          <p:cNvPr id="4" name="Seta: para a Esquerda e para Cima 3">
            <a:extLst>
              <a:ext uri="{FF2B5EF4-FFF2-40B4-BE49-F238E27FC236}">
                <a16:creationId xmlns:a16="http://schemas.microsoft.com/office/drawing/2014/main" id="{F03B521B-4161-4CE2-9D68-2D20FE4FABB6}"/>
              </a:ext>
            </a:extLst>
          </p:cNvPr>
          <p:cNvSpPr/>
          <p:nvPr/>
        </p:nvSpPr>
        <p:spPr>
          <a:xfrm>
            <a:off x="6096000" y="2703442"/>
            <a:ext cx="463826" cy="1258957"/>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o Explicativo: Seta para a Direita 5">
            <a:extLst>
              <a:ext uri="{FF2B5EF4-FFF2-40B4-BE49-F238E27FC236}">
                <a16:creationId xmlns:a16="http://schemas.microsoft.com/office/drawing/2014/main" id="{B1E06CF1-181C-4408-A0C2-445A37742899}"/>
              </a:ext>
            </a:extLst>
          </p:cNvPr>
          <p:cNvSpPr/>
          <p:nvPr/>
        </p:nvSpPr>
        <p:spPr>
          <a:xfrm>
            <a:off x="7566989" y="2703442"/>
            <a:ext cx="715619" cy="1258957"/>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20352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12">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B3C19C1-2CBC-46DA-BEB9-27AE4232E5CF}"/>
              </a:ext>
            </a:extLst>
          </p:cNvPr>
          <p:cNvSpPr>
            <a:spLocks noGrp="1"/>
          </p:cNvSpPr>
          <p:nvPr>
            <p:ph type="title"/>
          </p:nvPr>
        </p:nvSpPr>
        <p:spPr>
          <a:xfrm>
            <a:off x="838199" y="857251"/>
            <a:ext cx="4581525" cy="2076450"/>
          </a:xfrm>
        </p:spPr>
        <p:txBody>
          <a:bodyPr anchor="b">
            <a:normAutofit/>
          </a:bodyPr>
          <a:lstStyle/>
          <a:p>
            <a:r>
              <a:rPr lang="pt-BR" sz="4400" dirty="0">
                <a:gradFill flip="none" rotWithShape="1">
                  <a:gsLst>
                    <a:gs pos="0">
                      <a:schemeClr val="accent5">
                        <a:alpha val="70000"/>
                      </a:schemeClr>
                    </a:gs>
                    <a:gs pos="100000">
                      <a:schemeClr val="accent1">
                        <a:alpha val="70000"/>
                      </a:schemeClr>
                    </a:gs>
                  </a:gsLst>
                  <a:lin ang="0" scaled="1"/>
                  <a:tileRect/>
                </a:gradFill>
              </a:rPr>
              <a:t>Montesquieu</a:t>
            </a:r>
          </a:p>
        </p:txBody>
      </p:sp>
      <p:sp>
        <p:nvSpPr>
          <p:cNvPr id="8" name="Content Placeholder 7">
            <a:extLst>
              <a:ext uri="{FF2B5EF4-FFF2-40B4-BE49-F238E27FC236}">
                <a16:creationId xmlns:a16="http://schemas.microsoft.com/office/drawing/2014/main" id="{E64870D4-C868-4697-9323-D783E3268530}"/>
              </a:ext>
            </a:extLst>
          </p:cNvPr>
          <p:cNvSpPr>
            <a:spLocks noGrp="1"/>
          </p:cNvSpPr>
          <p:nvPr>
            <p:ph idx="1"/>
          </p:nvPr>
        </p:nvSpPr>
        <p:spPr>
          <a:xfrm>
            <a:off x="838199" y="3190875"/>
            <a:ext cx="4581526" cy="2986087"/>
          </a:xfrm>
        </p:spPr>
        <p:txBody>
          <a:bodyPr>
            <a:normAutofit fontScale="92500"/>
          </a:bodyPr>
          <a:lstStyle/>
          <a:p>
            <a:pPr algn="just"/>
            <a:r>
              <a:rPr lang="en-US" sz="1800" dirty="0">
                <a:solidFill>
                  <a:schemeClr val="tx2">
                    <a:alpha val="60000"/>
                  </a:schemeClr>
                </a:solidFill>
              </a:rPr>
              <a:t>1689-1755</a:t>
            </a:r>
          </a:p>
          <a:p>
            <a:pPr>
              <a:buFont typeface="Wingdings" panose="05000000000000000000" pitchFamily="2" charset="2"/>
              <a:buChar char="q"/>
            </a:pPr>
            <a:r>
              <a:rPr lang="en-US" sz="2000" dirty="0">
                <a:solidFill>
                  <a:schemeClr val="tx2">
                    <a:alpha val="60000"/>
                  </a:schemeClr>
                </a:solidFill>
              </a:rPr>
              <a:t>Montesquieu, </a:t>
            </a:r>
            <a:r>
              <a:rPr lang="en-US" sz="2000" dirty="0" err="1">
                <a:solidFill>
                  <a:schemeClr val="tx2">
                    <a:alpha val="60000"/>
                  </a:schemeClr>
                </a:solidFill>
              </a:rPr>
              <a:t>defendeu</a:t>
            </a:r>
            <a:r>
              <a:rPr lang="en-US" sz="2000" dirty="0">
                <a:solidFill>
                  <a:schemeClr val="tx2">
                    <a:alpha val="60000"/>
                  </a:schemeClr>
                </a:solidFill>
              </a:rPr>
              <a:t> a </a:t>
            </a:r>
            <a:r>
              <a:rPr lang="en-US" sz="2000" dirty="0" err="1">
                <a:solidFill>
                  <a:schemeClr val="tx2">
                    <a:alpha val="60000"/>
                  </a:schemeClr>
                </a:solidFill>
              </a:rPr>
              <a:t>tripartição</a:t>
            </a:r>
            <a:r>
              <a:rPr lang="en-US" sz="2000" dirty="0">
                <a:solidFill>
                  <a:schemeClr val="tx2">
                    <a:alpha val="60000"/>
                  </a:schemeClr>
                </a:solidFill>
              </a:rPr>
              <a:t> de </a:t>
            </a:r>
            <a:r>
              <a:rPr lang="en-US" sz="2000" dirty="0" err="1">
                <a:solidFill>
                  <a:schemeClr val="tx2">
                    <a:alpha val="60000"/>
                  </a:schemeClr>
                </a:solidFill>
              </a:rPr>
              <a:t>poderes</a:t>
            </a:r>
            <a:r>
              <a:rPr lang="en-US" sz="2000" dirty="0">
                <a:solidFill>
                  <a:schemeClr val="tx2">
                    <a:alpha val="60000"/>
                  </a:schemeClr>
                </a:solidFill>
              </a:rPr>
              <a:t>, </a:t>
            </a:r>
            <a:r>
              <a:rPr lang="en-US" sz="2000" dirty="0" err="1">
                <a:solidFill>
                  <a:schemeClr val="tx2">
                    <a:alpha val="60000"/>
                  </a:schemeClr>
                </a:solidFill>
              </a:rPr>
              <a:t>sendo</a:t>
            </a:r>
            <a:r>
              <a:rPr lang="en-US" sz="2000" dirty="0">
                <a:solidFill>
                  <a:schemeClr val="tx2">
                    <a:alpha val="60000"/>
                  </a:schemeClr>
                </a:solidFill>
              </a:rPr>
              <a:t> </a:t>
            </a:r>
            <a:r>
              <a:rPr lang="en-US" sz="2000" dirty="0" err="1">
                <a:solidFill>
                  <a:schemeClr val="tx2">
                    <a:alpha val="60000"/>
                  </a:schemeClr>
                </a:solidFill>
              </a:rPr>
              <a:t>eles</a:t>
            </a:r>
            <a:r>
              <a:rPr lang="en-US" sz="2000" dirty="0">
                <a:solidFill>
                  <a:schemeClr val="tx2">
                    <a:alpha val="60000"/>
                  </a:schemeClr>
                </a:solidFill>
              </a:rPr>
              <a:t>: </a:t>
            </a:r>
            <a:br>
              <a:rPr lang="en-US" sz="2000" dirty="0">
                <a:solidFill>
                  <a:schemeClr val="tx2">
                    <a:alpha val="60000"/>
                  </a:schemeClr>
                </a:solidFill>
              </a:rPr>
            </a:br>
            <a:br>
              <a:rPr lang="en-US" sz="2000" dirty="0">
                <a:solidFill>
                  <a:schemeClr val="tx2">
                    <a:alpha val="60000"/>
                  </a:schemeClr>
                </a:solidFill>
              </a:rPr>
            </a:br>
            <a:r>
              <a:rPr lang="en-US" dirty="0">
                <a:solidFill>
                  <a:srgbClr val="FF0000">
                    <a:alpha val="60000"/>
                  </a:srgbClr>
                </a:solidFill>
              </a:rPr>
              <a:t>- </a:t>
            </a:r>
            <a:r>
              <a:rPr lang="en-US" dirty="0" err="1">
                <a:solidFill>
                  <a:srgbClr val="FF0000">
                    <a:alpha val="60000"/>
                  </a:srgbClr>
                </a:solidFill>
              </a:rPr>
              <a:t>Executivo</a:t>
            </a:r>
            <a:br>
              <a:rPr lang="en-US" dirty="0">
                <a:solidFill>
                  <a:srgbClr val="FF0000">
                    <a:alpha val="60000"/>
                  </a:srgbClr>
                </a:solidFill>
              </a:rPr>
            </a:br>
            <a:r>
              <a:rPr lang="en-US" dirty="0">
                <a:solidFill>
                  <a:srgbClr val="FF0000">
                    <a:alpha val="60000"/>
                  </a:srgbClr>
                </a:solidFill>
              </a:rPr>
              <a:t>- </a:t>
            </a:r>
            <a:r>
              <a:rPr lang="en-US" dirty="0" err="1">
                <a:solidFill>
                  <a:srgbClr val="FF0000">
                    <a:alpha val="60000"/>
                  </a:srgbClr>
                </a:solidFill>
              </a:rPr>
              <a:t>Legislativo</a:t>
            </a:r>
            <a:r>
              <a:rPr lang="en-US" dirty="0">
                <a:solidFill>
                  <a:schemeClr val="tx2">
                    <a:alpha val="60000"/>
                  </a:schemeClr>
                </a:solidFill>
              </a:rPr>
              <a:t> </a:t>
            </a:r>
            <a:br>
              <a:rPr lang="en-US" dirty="0">
                <a:solidFill>
                  <a:schemeClr val="tx2">
                    <a:alpha val="60000"/>
                  </a:schemeClr>
                </a:solidFill>
              </a:rPr>
            </a:br>
            <a:r>
              <a:rPr lang="en-US" dirty="0">
                <a:solidFill>
                  <a:srgbClr val="FF0000">
                    <a:alpha val="60000"/>
                  </a:srgbClr>
                </a:solidFill>
              </a:rPr>
              <a:t>- </a:t>
            </a:r>
            <a:r>
              <a:rPr lang="en-US" dirty="0" err="1">
                <a:solidFill>
                  <a:srgbClr val="FF0000">
                    <a:alpha val="60000"/>
                  </a:srgbClr>
                </a:solidFill>
              </a:rPr>
              <a:t>Judiciário</a:t>
            </a:r>
            <a:r>
              <a:rPr lang="en-US" sz="2000" dirty="0">
                <a:solidFill>
                  <a:schemeClr val="tx1">
                    <a:alpha val="60000"/>
                  </a:schemeClr>
                </a:solidFill>
              </a:rPr>
              <a:t>.</a:t>
            </a:r>
          </a:p>
        </p:txBody>
      </p:sp>
      <p:pic>
        <p:nvPicPr>
          <p:cNvPr id="4" name="Espaço Reservado para Conteúdo 3">
            <a:extLst>
              <a:ext uri="{FF2B5EF4-FFF2-40B4-BE49-F238E27FC236}">
                <a16:creationId xmlns:a16="http://schemas.microsoft.com/office/drawing/2014/main" id="{E1599C40-7266-4CFA-B335-9F0F95960276}"/>
              </a:ext>
            </a:extLst>
          </p:cNvPr>
          <p:cNvPicPr>
            <a:picLocks noChangeAspect="1"/>
          </p:cNvPicPr>
          <p:nvPr/>
        </p:nvPicPr>
        <p:blipFill rotWithShape="1">
          <a:blip r:embed="rId2"/>
          <a:srcRect r="1" b="13200"/>
          <a:stretch/>
        </p:blipFill>
        <p:spPr>
          <a:xfrm>
            <a:off x="6096000" y="488577"/>
            <a:ext cx="5606425" cy="5880845"/>
          </a:xfrm>
          <a:prstGeom prst="rect">
            <a:avLst/>
          </a:prstGeom>
        </p:spPr>
      </p:pic>
    </p:spTree>
    <p:extLst>
      <p:ext uri="{BB962C8B-B14F-4D97-AF65-F5344CB8AC3E}">
        <p14:creationId xmlns:p14="http://schemas.microsoft.com/office/powerpoint/2010/main" val="51423875"/>
      </p:ext>
    </p:extLst>
  </p:cSld>
  <p:clrMapOvr>
    <a:masterClrMapping/>
  </p:clrMapOvr>
</p:sld>
</file>

<file path=ppt/theme/theme1.xml><?xml version="1.0" encoding="utf-8"?>
<a:theme xmlns:a="http://schemas.openxmlformats.org/drawingml/2006/main" name="LuminousVTI">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docProps/app.xml><?xml version="1.0" encoding="utf-8"?>
<Properties xmlns="http://schemas.openxmlformats.org/officeDocument/2006/extended-properties" xmlns:vt="http://schemas.openxmlformats.org/officeDocument/2006/docPropsVTypes">
  <Template>TM04033917[[fn=Berlim]]</Template>
  <TotalTime>343</TotalTime>
  <Words>954</Words>
  <Application>Microsoft Office PowerPoint</Application>
  <PresentationFormat>Widescreen</PresentationFormat>
  <Paragraphs>55</Paragraphs>
  <Slides>20</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20</vt:i4>
      </vt:variant>
    </vt:vector>
  </HeadingPairs>
  <TitlesOfParts>
    <vt:vector size="26" baseType="lpstr">
      <vt:lpstr>Arial</vt:lpstr>
      <vt:lpstr>Avenir Next LT Pro</vt:lpstr>
      <vt:lpstr>NewsGothicMt</vt:lpstr>
      <vt:lpstr>Sabon Next LT</vt:lpstr>
      <vt:lpstr>Wingdings</vt:lpstr>
      <vt:lpstr>LuminousVTI</vt:lpstr>
      <vt:lpstr>ILUMINISMO</vt:lpstr>
      <vt:lpstr>Iluminismo</vt:lpstr>
      <vt:lpstr>Características Gerais</vt:lpstr>
      <vt:lpstr>Apresentação do PowerPoint</vt:lpstr>
      <vt:lpstr>John Locke</vt:lpstr>
      <vt:lpstr>Direitos Naturais</vt:lpstr>
      <vt:lpstr>Apresentação do PowerPoint</vt:lpstr>
      <vt:lpstr>Apresentação do PowerPoint</vt:lpstr>
      <vt:lpstr>Montesquieu</vt:lpstr>
      <vt:lpstr>Apresentação do PowerPoint</vt:lpstr>
      <vt:lpstr>Apresentação do PowerPoint</vt:lpstr>
      <vt:lpstr>Voltaire</vt:lpstr>
      <vt:lpstr>Apresentação do PowerPoint</vt:lpstr>
      <vt:lpstr>Apresentação do PowerPoint</vt:lpstr>
      <vt:lpstr>Jean Jacques Rousseau</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ILUMINISMO</dc:title>
  <dc:creator>Danielle Lemos</dc:creator>
  <cp:lastModifiedBy>emerson.bastos@colegiorodin.com.br</cp:lastModifiedBy>
  <cp:revision>20</cp:revision>
  <dcterms:created xsi:type="dcterms:W3CDTF">2021-02-04T01:31:49Z</dcterms:created>
  <dcterms:modified xsi:type="dcterms:W3CDTF">2023-01-20T00:59:14Z</dcterms:modified>
</cp:coreProperties>
</file>