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8" r:id="rId4"/>
    <p:sldId id="269" r:id="rId5"/>
    <p:sldId id="257" r:id="rId6"/>
    <p:sldId id="258" r:id="rId7"/>
    <p:sldId id="261" r:id="rId8"/>
    <p:sldId id="259" r:id="rId9"/>
    <p:sldId id="260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Bandeira azul vermelha e branca&#10;&#10;Descrição gerada automaticamente com confiança média">
            <a:extLst>
              <a:ext uri="{FF2B5EF4-FFF2-40B4-BE49-F238E27FC236}">
                <a16:creationId xmlns:a16="http://schemas.microsoft.com/office/drawing/2014/main" id="{3550411A-7F2E-4090-8AB0-D1BB08BD61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BF37E64-678E-4AAC-82EB-281D0E37B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40505"/>
            <a:ext cx="9232232" cy="241668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3737" y="3593432"/>
            <a:ext cx="7768073" cy="1195136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tx1"/>
                </a:solidFill>
              </a:rPr>
              <a:t>Independência</a:t>
            </a:r>
            <a:r>
              <a:rPr lang="en-US" sz="6000" dirty="0">
                <a:solidFill>
                  <a:schemeClr val="tx1"/>
                </a:solidFill>
              </a:rPr>
              <a:t> dos EUA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5453" y="4788568"/>
            <a:ext cx="7756356" cy="400939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en-US" sz="2000" dirty="0">
                <a:solidFill>
                  <a:schemeClr val="tx1"/>
                </a:solidFill>
              </a:rPr>
              <a:t>04/ 07/ 1774</a:t>
            </a:r>
          </a:p>
        </p:txBody>
      </p:sp>
      <p:sp>
        <p:nvSpPr>
          <p:cNvPr id="12" name="5-Point Star 12">
            <a:extLst>
              <a:ext uri="{FF2B5EF4-FFF2-40B4-BE49-F238E27FC236}">
                <a16:creationId xmlns:a16="http://schemas.microsoft.com/office/drawing/2014/main" id="{3F315017-1C57-42D9-9FFB-A9CFD97F9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590" y="3874678"/>
            <a:ext cx="788274" cy="730476"/>
          </a:xfrm>
          <a:prstGeom prst="star5">
            <a:avLst>
              <a:gd name="adj" fmla="val 25889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345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870AEB-5EA9-4601-953A-1A9EA8C9A06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C00000"/>
                </a:solidFill>
              </a:rPr>
              <a:t>Reação inglesa</a:t>
            </a:r>
            <a:br>
              <a:rPr lang="pt-BR" dirty="0"/>
            </a:br>
            <a:br>
              <a:rPr lang="pt-BR" dirty="0"/>
            </a:br>
            <a:r>
              <a:rPr lang="pt-BR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Leis coercitivas (Intoleráveis)</a:t>
            </a:r>
            <a:br>
              <a:rPr lang="pt-BR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pt-BR" dirty="0"/>
            </a:b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fechamento do porto de Boston</a:t>
            </a:r>
            <a:b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indenização pelo carregamento de chá perdido</a:t>
            </a:r>
            <a:b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limitação do espaço de avanço dos colonos</a:t>
            </a:r>
            <a:b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desarmamento dos colonos</a:t>
            </a:r>
          </a:p>
        </p:txBody>
      </p:sp>
    </p:spTree>
    <p:extLst>
      <p:ext uri="{BB962C8B-B14F-4D97-AF65-F5344CB8AC3E}">
        <p14:creationId xmlns:p14="http://schemas.microsoft.com/office/powerpoint/2010/main" val="2184804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4E4AD8-8168-4F00-A816-D9D2764C4C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985652"/>
            <a:ext cx="10394707" cy="4388933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Boicote a produtos ingleses – </a:t>
            </a:r>
            <a:r>
              <a:rPr lang="pt-BR" dirty="0">
                <a:solidFill>
                  <a:srgbClr val="C00000"/>
                </a:solidFill>
              </a:rPr>
              <a:t>1774</a:t>
            </a:r>
            <a:br>
              <a:rPr lang="pt-BR" dirty="0">
                <a:solidFill>
                  <a:srgbClr val="C00000"/>
                </a:solidFill>
              </a:rPr>
            </a:br>
            <a:r>
              <a:rPr lang="pt-BR" dirty="0"/>
              <a:t>Declaração de independência – </a:t>
            </a:r>
            <a:r>
              <a:rPr lang="pt-BR" dirty="0">
                <a:solidFill>
                  <a:srgbClr val="C00000"/>
                </a:solidFill>
              </a:rPr>
              <a:t>1776</a:t>
            </a:r>
            <a:br>
              <a:rPr lang="pt-BR" dirty="0"/>
            </a:br>
            <a:br>
              <a:rPr lang="pt-BR" dirty="0"/>
            </a:br>
            <a:r>
              <a:rPr lang="pt-BR" dirty="0"/>
              <a:t>Ideais iluministas (Locke, Montesquieu, Rousseau)</a:t>
            </a:r>
            <a:br>
              <a:rPr lang="pt-BR" dirty="0"/>
            </a:br>
            <a:br>
              <a:rPr lang="pt-BR" dirty="0"/>
            </a:br>
            <a:r>
              <a:rPr lang="pt-BR" dirty="0"/>
              <a:t>Vitória das 13 colônias </a:t>
            </a:r>
            <a:br>
              <a:rPr lang="pt-BR" dirty="0"/>
            </a:br>
            <a:br>
              <a:rPr lang="pt-BR" dirty="0"/>
            </a:br>
            <a:r>
              <a:rPr lang="pt-BR" dirty="0"/>
              <a:t>                                                               França</a:t>
            </a:r>
            <a:br>
              <a:rPr lang="pt-BR" dirty="0"/>
            </a:br>
            <a:r>
              <a:rPr lang="pt-BR" dirty="0">
                <a:solidFill>
                  <a:srgbClr val="C00000"/>
                </a:solidFill>
              </a:rPr>
              <a:t>Apoio   </a:t>
            </a:r>
            <a:r>
              <a:rPr lang="pt-BR" dirty="0"/>
              <a:t>                                         </a:t>
            </a:r>
            <a:br>
              <a:rPr lang="pt-BR" dirty="0"/>
            </a:br>
            <a:r>
              <a:rPr lang="pt-BR" dirty="0"/>
              <a:t>                                                               </a:t>
            </a:r>
            <a:r>
              <a:rPr lang="pt-BR" dirty="0" err="1"/>
              <a:t>espanha</a:t>
            </a:r>
            <a:br>
              <a:rPr lang="pt-BR" dirty="0"/>
            </a:br>
            <a:br>
              <a:rPr lang="pt-BR" dirty="0"/>
            </a:br>
            <a:br>
              <a:rPr lang="pt-BR" dirty="0"/>
            </a:br>
            <a:r>
              <a:rPr lang="pt-BR" dirty="0"/>
              <a:t>Reconhecimento da Inglaterra em 1783 </a:t>
            </a:r>
            <a:br>
              <a:rPr lang="pt-BR" dirty="0"/>
            </a:br>
            <a:endParaRPr lang="pt-BR" dirty="0"/>
          </a:p>
        </p:txBody>
      </p:sp>
      <p:sp>
        <p:nvSpPr>
          <p:cNvPr id="5" name="Chave Esquerda 4">
            <a:extLst>
              <a:ext uri="{FF2B5EF4-FFF2-40B4-BE49-F238E27FC236}">
                <a16:creationId xmlns:a16="http://schemas.microsoft.com/office/drawing/2014/main" id="{8E35FBBA-0D67-4C11-B85E-0193FDCACD1D}"/>
              </a:ext>
            </a:extLst>
          </p:cNvPr>
          <p:cNvSpPr/>
          <p:nvPr/>
        </p:nvSpPr>
        <p:spPr>
          <a:xfrm>
            <a:off x="2113807" y="3180118"/>
            <a:ext cx="1377537" cy="86936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9441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FC3522-D40A-4D44-8446-442041314D9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622852"/>
            <a:ext cx="10394707" cy="4751733"/>
          </a:xfrm>
        </p:spPr>
        <p:txBody>
          <a:bodyPr>
            <a:normAutofit lnSpcReduction="10000"/>
          </a:bodyPr>
          <a:lstStyle/>
          <a:p>
            <a:r>
              <a:rPr lang="pt-BR" dirty="0">
                <a:solidFill>
                  <a:srgbClr val="C00000"/>
                </a:solidFill>
              </a:rPr>
              <a:t>A Constituição de 1787</a:t>
            </a:r>
            <a:br>
              <a:rPr lang="pt-BR" dirty="0"/>
            </a:br>
            <a:br>
              <a:rPr lang="pt-BR" dirty="0"/>
            </a:br>
            <a:r>
              <a:rPr lang="pt-BR" dirty="0"/>
              <a:t>- 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República federativa presidencialista</a:t>
            </a:r>
            <a:b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t-BR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>
                <a:latin typeface="Calibri" panose="020F0502020204030204" pitchFamily="34" charset="0"/>
                <a:cs typeface="Calibri" panose="020F0502020204030204" pitchFamily="34" charset="0"/>
              </a:rPr>
              <a:t>- tripartição 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de poderes</a:t>
            </a:r>
            <a:b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t-BR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>
                <a:latin typeface="Calibri" panose="020F0502020204030204" pitchFamily="34" charset="0"/>
                <a:cs typeface="Calibri" panose="020F0502020204030204" pitchFamily="34" charset="0"/>
              </a:rPr>
              <a:t>- estado 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laico</a:t>
            </a:r>
            <a:b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t-BR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>
                <a:latin typeface="Calibri" panose="020F0502020204030204" pitchFamily="34" charset="0"/>
                <a:cs typeface="Calibri" panose="020F0502020204030204" pitchFamily="34" charset="0"/>
              </a:rPr>
              <a:t>- defesa 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da propriedade privada</a:t>
            </a:r>
            <a:b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t-BR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>
                <a:latin typeface="Calibri" panose="020F0502020204030204" pitchFamily="34" charset="0"/>
                <a:cs typeface="Calibri" panose="020F0502020204030204" pitchFamily="34" charset="0"/>
              </a:rPr>
              <a:t>- Posse 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de arma</a:t>
            </a:r>
            <a:b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t-BR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>
                <a:latin typeface="Calibri" panose="020F0502020204030204" pitchFamily="34" charset="0"/>
                <a:cs typeface="Calibri" panose="020F0502020204030204" pitchFamily="34" charset="0"/>
              </a:rPr>
              <a:t>- voto 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censitário</a:t>
            </a:r>
          </a:p>
        </p:txBody>
      </p:sp>
    </p:spTree>
    <p:extLst>
      <p:ext uri="{BB962C8B-B14F-4D97-AF65-F5344CB8AC3E}">
        <p14:creationId xmlns:p14="http://schemas.microsoft.com/office/powerpoint/2010/main" val="2329963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3AF785-3C8A-427B-9DEC-5A80BF5A60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662609"/>
            <a:ext cx="10393017" cy="4929807"/>
          </a:xfrm>
        </p:spPr>
        <p:txBody>
          <a:bodyPr/>
          <a:lstStyle/>
          <a:p>
            <a:r>
              <a:rPr lang="pt-BR" u="sng" dirty="0">
                <a:solidFill>
                  <a:srgbClr val="C00000"/>
                </a:solidFill>
              </a:rPr>
              <a:t>Considerações finais</a:t>
            </a:r>
            <a:br>
              <a:rPr lang="pt-BR" dirty="0"/>
            </a:br>
            <a:br>
              <a:rPr lang="pt-BR" dirty="0"/>
            </a:br>
            <a:r>
              <a:rPr lang="pt-BR" dirty="0"/>
              <a:t>A constituição dos </a:t>
            </a:r>
            <a:r>
              <a:rPr lang="pt-BR" dirty="0" err="1"/>
              <a:t>eua</a:t>
            </a:r>
            <a:r>
              <a:rPr lang="pt-BR" dirty="0"/>
              <a:t> embora tenha sido inspirada no movimento iluminista, foi omissa em relação a algumas questões essenciais, por exemplo:</a:t>
            </a:r>
            <a:br>
              <a:rPr lang="pt-BR" dirty="0"/>
            </a:br>
            <a:br>
              <a:rPr lang="pt-BR" dirty="0"/>
            </a:b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Manutenção da escravidão negra</a:t>
            </a:r>
            <a:b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                               Renda</a:t>
            </a:r>
            <a:b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Voto censitário                                  </a:t>
            </a:r>
            <a:b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                                </a:t>
            </a:r>
            <a:b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                               Gênero</a:t>
            </a:r>
            <a:b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indígenas e os nativos</a:t>
            </a:r>
          </a:p>
        </p:txBody>
      </p:sp>
      <p:sp>
        <p:nvSpPr>
          <p:cNvPr id="4" name="Chave Esquerda 3">
            <a:extLst>
              <a:ext uri="{FF2B5EF4-FFF2-40B4-BE49-F238E27FC236}">
                <a16:creationId xmlns:a16="http://schemas.microsoft.com/office/drawing/2014/main" id="{9AFD3D46-C910-48DF-BD97-4ED152033EB2}"/>
              </a:ext>
            </a:extLst>
          </p:cNvPr>
          <p:cNvSpPr/>
          <p:nvPr/>
        </p:nvSpPr>
        <p:spPr>
          <a:xfrm>
            <a:off x="3048000" y="3551582"/>
            <a:ext cx="1007165" cy="116619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964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4ED2C424-5870-46BF-B77E-0C113783B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67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B75501-2C4C-44D8-A541-FA33D7EF1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Torre com relógio em cima de uma superfície verde&#10;&#10;Descrição gerada automaticamente com confiança média">
            <a:extLst>
              <a:ext uri="{FF2B5EF4-FFF2-40B4-BE49-F238E27FC236}">
                <a16:creationId xmlns:a16="http://schemas.microsoft.com/office/drawing/2014/main" id="{A593926E-311E-4D8C-A116-813DF2868C6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4006850" y="643467"/>
            <a:ext cx="4178299" cy="557106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FFFC60C-C20A-4857-BE83-7B8E41F5A832}"/>
              </a:ext>
            </a:extLst>
          </p:cNvPr>
          <p:cNvSpPr txBox="1"/>
          <p:nvPr/>
        </p:nvSpPr>
        <p:spPr>
          <a:xfrm>
            <a:off x="8282609" y="5287617"/>
            <a:ext cx="3313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Estátua da Liberdade</a:t>
            </a:r>
            <a:b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Presente dado aos estadunidenses pelo governo francês (por ocasião do centenário da independência dos EUA).</a:t>
            </a:r>
          </a:p>
        </p:txBody>
      </p:sp>
    </p:spTree>
    <p:extLst>
      <p:ext uri="{BB962C8B-B14F-4D97-AF65-F5344CB8AC3E}">
        <p14:creationId xmlns:p14="http://schemas.microsoft.com/office/powerpoint/2010/main" val="1629110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1030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034" name="Rectangle 1033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5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036" name="Rectangle 1035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4ED2C424-5870-46BF-B77E-0C113783B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26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44B75501-2C4C-44D8-A541-FA33D7EF1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50D903C-7014-A9D1-25F6-294DF7DBDBDD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941" y="643467"/>
            <a:ext cx="9904117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883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2054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2058" name="Rectangle 2057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59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2060" name="Rectangle 2059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62" name="Rectangle 2061">
            <a:extLst>
              <a:ext uri="{FF2B5EF4-FFF2-40B4-BE49-F238E27FC236}">
                <a16:creationId xmlns:a16="http://schemas.microsoft.com/office/drawing/2014/main" id="{4ED2C424-5870-46BF-B77E-0C113783B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6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4" name="Rectangle 2063">
            <a:extLst>
              <a:ext uri="{FF2B5EF4-FFF2-40B4-BE49-F238E27FC236}">
                <a16:creationId xmlns:a16="http://schemas.microsoft.com/office/drawing/2014/main" id="{44B75501-2C4C-44D8-A541-FA33D7EF1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0B2C105-238D-99BA-68AF-01B63F36AE03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0467" y="643467"/>
            <a:ext cx="5571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346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3078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081" name="Group 3080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3082" name="Rectangle 3081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83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3084" name="Rectangle 3083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86" name="Rectangle 3085">
            <a:extLst>
              <a:ext uri="{FF2B5EF4-FFF2-40B4-BE49-F238E27FC236}">
                <a16:creationId xmlns:a16="http://schemas.microsoft.com/office/drawing/2014/main" id="{4ED2C424-5870-46BF-B77E-0C113783B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43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8" name="Rectangle 3087">
            <a:extLst>
              <a:ext uri="{FF2B5EF4-FFF2-40B4-BE49-F238E27FC236}">
                <a16:creationId xmlns:a16="http://schemas.microsoft.com/office/drawing/2014/main" id="{44B75501-2C4C-44D8-A541-FA33D7EF1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E1E3D80-AEEA-E571-F26B-BE4638AC00D7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1644" y="643467"/>
            <a:ext cx="3328711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E3AA6D0-A3F8-A420-9E43-066DF782566F}"/>
              </a:ext>
            </a:extLst>
          </p:cNvPr>
          <p:cNvSpPr txBox="1"/>
          <p:nvPr/>
        </p:nvSpPr>
        <p:spPr>
          <a:xfrm>
            <a:off x="7165299" y="6398255"/>
            <a:ext cx="5890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</a:rPr>
              <a:t>Monumento a Washington – Washington DC</a:t>
            </a:r>
          </a:p>
        </p:txBody>
      </p:sp>
    </p:spTree>
    <p:extLst>
      <p:ext uri="{BB962C8B-B14F-4D97-AF65-F5344CB8AC3E}">
        <p14:creationId xmlns:p14="http://schemas.microsoft.com/office/powerpoint/2010/main" val="441301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B3A010-38DE-405D-91DC-67888DA1C3A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Características Gerais</a:t>
            </a:r>
            <a:br>
              <a:rPr lang="pt-BR" dirty="0"/>
            </a:br>
            <a:br>
              <a:rPr lang="pt-BR" dirty="0"/>
            </a:b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primeira Colônia da América a conseguir sua independência</a:t>
            </a:r>
            <a:b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Influência dos ideais iluministas</a:t>
            </a:r>
            <a:b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Modelo inédito de governo </a:t>
            </a:r>
          </a:p>
        </p:txBody>
      </p:sp>
    </p:spTree>
    <p:extLst>
      <p:ext uri="{BB962C8B-B14F-4D97-AF65-F5344CB8AC3E}">
        <p14:creationId xmlns:p14="http://schemas.microsoft.com/office/powerpoint/2010/main" val="224006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4FEB85-EF58-4FAC-BECB-AF6283E7B9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Os colonos do norte da américa , viviam um certo grau de autonomia. Essa autonomia, foi chamada pelo historiador Edmund </a:t>
            </a:r>
            <a:r>
              <a:rPr lang="pt-BR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Burcke</a:t>
            </a:r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pt-BR" sz="1800" dirty="0">
                <a:solidFill>
                  <a:srgbClr val="C00000"/>
                </a:solidFill>
              </a:rPr>
              <a:t>negligência salutar </a:t>
            </a:r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(pois ate o século </a:t>
            </a:r>
            <a:r>
              <a:rPr lang="pt-BR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Xvii</a:t>
            </a:r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era bom para a coroa e para a colônia).</a:t>
            </a:r>
            <a:b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Essa situação terá fim após a </a:t>
            </a:r>
            <a:r>
              <a:rPr lang="pt-BR" sz="1800" dirty="0">
                <a:solidFill>
                  <a:srgbClr val="C00000"/>
                </a:solidFill>
              </a:rPr>
              <a:t>guerra dos sete anos</a:t>
            </a:r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quando a Inglaterra vai impor impostos aos colonos visando repor os custos militares com a guerra</a:t>
            </a:r>
          </a:p>
        </p:txBody>
      </p:sp>
    </p:spTree>
    <p:extLst>
      <p:ext uri="{BB962C8B-B14F-4D97-AF65-F5344CB8AC3E}">
        <p14:creationId xmlns:p14="http://schemas.microsoft.com/office/powerpoint/2010/main" val="2350495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4ED2C424-5870-46BF-B77E-0C113783B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C8B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B75501-2C4C-44D8-A541-FA33D7EF1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Diagrama, Mapa&#10;&#10;Descrição gerada automaticamente">
            <a:extLst>
              <a:ext uri="{FF2B5EF4-FFF2-40B4-BE49-F238E27FC236}">
                <a16:creationId xmlns:a16="http://schemas.microsoft.com/office/drawing/2014/main" id="{4F829A8E-F1E5-401D-A5F5-35821E0A55E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1656904" y="643467"/>
            <a:ext cx="887819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89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236717-42E1-4858-97EE-3B6BF602B64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u="sng" dirty="0">
                <a:solidFill>
                  <a:srgbClr val="C00000"/>
                </a:solidFill>
              </a:rPr>
              <a:t>Criação de Impostos</a:t>
            </a:r>
            <a:br>
              <a:rPr lang="pt-BR" u="sng" dirty="0">
                <a:solidFill>
                  <a:srgbClr val="C00000"/>
                </a:solidFill>
              </a:rPr>
            </a:br>
            <a:br>
              <a:rPr lang="pt-BR" u="sng" dirty="0">
                <a:solidFill>
                  <a:srgbClr val="C00000"/>
                </a:solidFill>
              </a:rPr>
            </a:b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Lei do selo</a:t>
            </a:r>
            <a:b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lei do açúcar                                                     Revolta dos colonos = Tea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party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boston</a:t>
            </a:r>
            <a:b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lei do chá</a:t>
            </a:r>
          </a:p>
        </p:txBody>
      </p:sp>
      <p:sp>
        <p:nvSpPr>
          <p:cNvPr id="4" name="Chave Direita 3">
            <a:extLst>
              <a:ext uri="{FF2B5EF4-FFF2-40B4-BE49-F238E27FC236}">
                <a16:creationId xmlns:a16="http://schemas.microsoft.com/office/drawing/2014/main" id="{5377E1EC-0B78-4BB6-A73A-2D5077CC08A9}"/>
              </a:ext>
            </a:extLst>
          </p:cNvPr>
          <p:cNvSpPr/>
          <p:nvPr/>
        </p:nvSpPr>
        <p:spPr>
          <a:xfrm>
            <a:off x="3526971" y="3265714"/>
            <a:ext cx="1163782" cy="173379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0262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Grupo de pessoas em navio&#10;&#10;Descrição gerada automaticamente com confiança baixa">
            <a:extLst>
              <a:ext uri="{FF2B5EF4-FFF2-40B4-BE49-F238E27FC236}">
                <a16:creationId xmlns:a16="http://schemas.microsoft.com/office/drawing/2014/main" id="{381E1353-74BA-40B2-B5D1-F6E4F9D6EDB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958" y="589824"/>
            <a:ext cx="7322620" cy="4789984"/>
          </a:xfrm>
        </p:spPr>
      </p:pic>
    </p:spTree>
    <p:extLst>
      <p:ext uri="{BB962C8B-B14F-4D97-AF65-F5344CB8AC3E}">
        <p14:creationId xmlns:p14="http://schemas.microsoft.com/office/powerpoint/2010/main" val="25799623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tf00001228_wac</Template>
  <TotalTime>414</TotalTime>
  <Words>330</Words>
  <Application>Microsoft Office PowerPoint</Application>
  <PresentationFormat>Widescreen</PresentationFormat>
  <Paragraphs>11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Abadi</vt:lpstr>
      <vt:lpstr>Arial</vt:lpstr>
      <vt:lpstr>Calibri</vt:lpstr>
      <vt:lpstr>Impact</vt:lpstr>
      <vt:lpstr>Wingdings</vt:lpstr>
      <vt:lpstr>Evento Principal</vt:lpstr>
      <vt:lpstr>Independência dos EUA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Independência dos EUA</dc:title>
  <dc:creator>Danielle Lemos</dc:creator>
  <cp:lastModifiedBy>emerson.bastos@colegiorodin.com.br</cp:lastModifiedBy>
  <cp:revision>14</cp:revision>
  <dcterms:created xsi:type="dcterms:W3CDTF">2021-02-14T23:30:22Z</dcterms:created>
  <dcterms:modified xsi:type="dcterms:W3CDTF">2023-02-17T02:12:24Z</dcterms:modified>
</cp:coreProperties>
</file>