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5" r:id="rId12"/>
    <p:sldId id="268" r:id="rId13"/>
    <p:sldId id="269" r:id="rId14"/>
    <p:sldId id="266" r:id="rId1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378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AE5C44-A4E0-486C-B0C2-0258BF4454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7C5AE22-C1DC-4B92-9951-8A6488B3AC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DED7844-2A63-4E84-AC97-171288C4A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6B162-63AE-4079-8E81-768EE5F91C02}" type="datetimeFigureOut">
              <a:rPr lang="pt-BR" smtClean="0"/>
              <a:t>23/07/2023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1BD6A07-0BEF-4C72-AEAF-F5B1934BA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AC2689E-752D-4C72-84A9-EE70E224B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D770-7347-41B6-BAE9-B928A33C61F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1692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7A7D16-5916-44D6-A7F0-2DD9DA7D9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44AA381-A30E-49A2-81D8-5894A44139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238EF64-2E4F-4024-8528-36F332CD5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6B162-63AE-4079-8E81-768EE5F91C02}" type="datetimeFigureOut">
              <a:rPr lang="pt-BR" smtClean="0"/>
              <a:t>23/07/2023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A9879B6-746B-4D57-975E-0BEEAAAFC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EE28AE3-461E-4D73-9434-9635E2469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D770-7347-41B6-BAE9-B928A33C61F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7795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8052E20-04DA-47CB-944D-82AC592CA3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BB86F12-AE69-4E29-879E-0ED762CA73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680C1E3-2854-4BBC-8739-04DB2EDBD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6B162-63AE-4079-8E81-768EE5F91C02}" type="datetimeFigureOut">
              <a:rPr lang="pt-BR" smtClean="0"/>
              <a:t>23/07/2023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8A61FCB-EEFF-4ED8-B28E-ECE0CD5EF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FFFC283-B98F-4083-AA93-D68E699CC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D770-7347-41B6-BAE9-B928A33C61F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8861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D53764-EF5B-4407-A015-AFAD5A91A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155A866-3C2D-4320-8DAE-9D5B650F3F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3DA9D77-5A6D-4B5E-9DC6-DE9CEA5D9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6B162-63AE-4079-8E81-768EE5F91C02}" type="datetimeFigureOut">
              <a:rPr lang="pt-BR" smtClean="0"/>
              <a:t>23/07/2023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F000C10-3910-456F-BA77-2590B12CF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6B0AD1A-D9C8-46FC-9F90-ACA2305FE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D770-7347-41B6-BAE9-B928A33C61F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6819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883AE0-4B63-4791-B6D4-7AE44DB63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619057B-31BD-43B6-88BB-EF758827FA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6C5E273-CC45-4184-83BF-A18D64B97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6B162-63AE-4079-8E81-768EE5F91C02}" type="datetimeFigureOut">
              <a:rPr lang="pt-BR" smtClean="0"/>
              <a:t>23/07/2023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A715A2A-5BB0-4138-B810-4EF2E8BF0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F3D7EC2-79B7-4052-9CB4-DDFBF2D68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D770-7347-41B6-BAE9-B928A33C61F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4557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EFCF93-EE8E-4B8A-B75A-6ED871C1E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29641D4-0083-4A60-9201-D920B960BB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6C3E13F-2EBB-4279-B68E-0B534BCD88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25EB731-5223-4320-BD41-93718DEE1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6B162-63AE-4079-8E81-768EE5F91C02}" type="datetimeFigureOut">
              <a:rPr lang="pt-BR" smtClean="0"/>
              <a:t>23/07/2023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07F715D-2D8A-4317-BC3A-67BFA4FE0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6609B00-4263-48E6-B27C-255D4BF4D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D770-7347-41B6-BAE9-B928A33C61F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3823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184728-3639-4C8F-93F9-55E55197F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A96E340-A6DD-4E30-B59A-51C72FC12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28AFC12-C896-4395-AD3F-1D1948D859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33A8BDF-3907-4424-A8C8-140680ADE9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4CD3DF0D-58B2-4DF4-8010-5F6C55D837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1066F346-6819-4F20-BA87-9F6DC335F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6B162-63AE-4079-8E81-768EE5F91C02}" type="datetimeFigureOut">
              <a:rPr lang="pt-BR" smtClean="0"/>
              <a:t>23/07/2023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FCB4BCB4-9E60-4DE0-8274-042C3EBA0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16DECF3-D20C-4594-AAB3-2A466E54E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D770-7347-41B6-BAE9-B928A33C61F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4070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2BEA71-F4B7-423B-9784-C5F59B323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3F628571-1368-45E5-BE20-75C7F568E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6B162-63AE-4079-8E81-768EE5F91C02}" type="datetimeFigureOut">
              <a:rPr lang="pt-BR" smtClean="0"/>
              <a:t>23/07/2023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8F268F0-133E-4038-A0D0-7856AC3D4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A417693-D31F-44BB-9AE1-786506CB6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D770-7347-41B6-BAE9-B928A33C61F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1270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FAC154E1-1641-4D0D-ABFD-8553A0D61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6B162-63AE-4079-8E81-768EE5F91C02}" type="datetimeFigureOut">
              <a:rPr lang="pt-BR" smtClean="0"/>
              <a:t>23/07/2023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AEF242F9-BCC4-4D9A-8DA3-4B94DD74F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4825184-1F60-4228-96F8-3C255267D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D770-7347-41B6-BAE9-B928A33C61F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3720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774E4C-3AC4-4905-BD84-2D2594454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27392C5-BBA6-4824-ADE8-1E4332CCA7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7D05D26-05C1-4C30-8548-2316D3DD2A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44B1C22-249B-4709-B6BC-94548A095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6B162-63AE-4079-8E81-768EE5F91C02}" type="datetimeFigureOut">
              <a:rPr lang="pt-BR" smtClean="0"/>
              <a:t>23/07/2023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8F4EA14-A3A9-4D11-B1EA-5019927E0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F1089C2-A38C-493C-BD6F-F0011157B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D770-7347-41B6-BAE9-B928A33C61F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075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C5EC91-B336-4D3C-924C-2D229629F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233421D5-4F9A-4287-AE85-72FB057F0F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05E72B3-E248-4127-A2C6-A728CD32A8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34B715D-4F34-4E54-A366-9F4A012EE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6B162-63AE-4079-8E81-768EE5F91C02}" type="datetimeFigureOut">
              <a:rPr lang="pt-BR" smtClean="0"/>
              <a:t>23/07/2023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45A6E7F-6C27-4EEF-8212-38A0CA3FC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DC904EA-CCA3-4C74-9949-5F056D606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D770-7347-41B6-BAE9-B928A33C61F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0396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65F01B2B-64A6-4922-AA76-B2BAF5148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F59DF73-9FBD-41CA-9D55-CB2CED1B05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F1FC4D6-3653-47DC-9F10-A5A2BA2670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86B162-63AE-4079-8E81-768EE5F91C02}" type="datetimeFigureOut">
              <a:rPr lang="pt-BR" smtClean="0"/>
              <a:t>23/07/2023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D98E63E-66BB-41A3-BE12-10A41122C9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577BB4F-1C2F-444D-B8EF-C674D3E53C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9D770-7347-41B6-BAE9-B928A33C61F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7978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midia4p.cartacapital.com.br/animai-vos-o-povo-bahiense-221-da-revolta-dos-buzios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ultirio.rj.gov.br/historia/modulo02/cipriano_barata.html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j04LJJM8bk" TargetMode="External"/><Relationship Id="rId2" Type="http://schemas.openxmlformats.org/officeDocument/2006/relationships/hyperlink" Target="https://www.youtube.com/watch?v=qSrWw-R5Ia4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uper.abril.com.br/historia/4-coisas-que-te-ensinaram-errado-sobre-a-inconfidencia-mineira/" TargetMode="External"/><Relationship Id="rId2" Type="http://schemas.openxmlformats.org/officeDocument/2006/relationships/hyperlink" Target="https://www.youtube.com/watch?v=9BJM9eosN0o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useudainconfidencia.museus.gov.br/curiosidades-mdinc-o-relogio-da-torre/" TargetMode="External"/><Relationship Id="rId4" Type="http://schemas.openxmlformats.org/officeDocument/2006/relationships/hyperlink" Target="https://www.youtube.com/watch?v=sZjHTDtopfU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Bandeira azul vermelha e branca&#10;&#10;Descrição gerada automaticamente">
            <a:extLst>
              <a:ext uri="{FF2B5EF4-FFF2-40B4-BE49-F238E27FC236}">
                <a16:creationId xmlns:a16="http://schemas.microsoft.com/office/drawing/2014/main" id="{AF14E6FA-1409-4AF2-BEC4-2A5E0AEB4A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91" b="1022"/>
          <a:stretch/>
        </p:blipFill>
        <p:spPr>
          <a:xfrm>
            <a:off x="20" y="-393886"/>
            <a:ext cx="12191980" cy="6857990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474277C-8159-45CC-BB05-1BF01A1AFE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2910" y="5242675"/>
            <a:ext cx="4301238" cy="1115918"/>
          </a:xfrm>
        </p:spPr>
        <p:txBody>
          <a:bodyPr>
            <a:normAutofit/>
          </a:bodyPr>
          <a:lstStyle/>
          <a:p>
            <a:r>
              <a:rPr lang="pt-BR" sz="2000" dirty="0"/>
              <a:t>Brasil - Final do Século XVIII</a:t>
            </a:r>
            <a:br>
              <a:rPr lang="pt-BR" sz="2000" dirty="0"/>
            </a:br>
            <a:r>
              <a:rPr lang="pt-BR" sz="2000" b="1" dirty="0"/>
              <a:t>Inconfidência Mineira</a:t>
            </a:r>
            <a:br>
              <a:rPr lang="pt-BR" sz="2000" dirty="0"/>
            </a:br>
            <a:r>
              <a:rPr lang="pt-BR" sz="2000" dirty="0"/>
              <a:t>21 de abril de 1789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2977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96E40CB-9B66-404F-A6E7-9E41500E8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6422848" cy="3785419"/>
          </a:xfrm>
        </p:spPr>
        <p:txBody>
          <a:bodyPr>
            <a:normAutofit/>
          </a:bodyPr>
          <a:lstStyle/>
          <a:p>
            <a:r>
              <a:rPr lang="pt-BR" sz="1800" dirty="0"/>
              <a:t>A </a:t>
            </a:r>
            <a:r>
              <a:rPr lang="pt-BR" sz="1800" dirty="0">
                <a:solidFill>
                  <a:srgbClr val="C00000"/>
                </a:solidFill>
              </a:rPr>
              <a:t>Conjuração Baiana </a:t>
            </a:r>
            <a:r>
              <a:rPr lang="pt-BR" sz="1800" dirty="0"/>
              <a:t>ou </a:t>
            </a:r>
            <a:r>
              <a:rPr lang="pt-BR" sz="1800" b="1" dirty="0"/>
              <a:t>Revolta dos Alfaiates</a:t>
            </a:r>
            <a:r>
              <a:rPr lang="pt-BR" sz="1800" dirty="0"/>
              <a:t>, foi um movimento de carácter popular e revolucionário, que tinha como finalidade a proclamação de uma república </a:t>
            </a:r>
            <a:r>
              <a:rPr lang="pt-BR" sz="1800" dirty="0" err="1"/>
              <a:t>bahiense</a:t>
            </a:r>
            <a:endParaRPr lang="pt-BR" sz="1800" dirty="0"/>
          </a:p>
          <a:p>
            <a:endParaRPr lang="pt-BR" sz="1800" dirty="0"/>
          </a:p>
          <a:p>
            <a:r>
              <a:rPr lang="pt-BR" sz="1800" dirty="0"/>
              <a:t>O movimento foi organizado por intelectuais, e contou com a participação de várias </a:t>
            </a:r>
            <a:r>
              <a:rPr lang="pt-BR" sz="1800" dirty="0">
                <a:solidFill>
                  <a:srgbClr val="C00000"/>
                </a:solidFill>
              </a:rPr>
              <a:t>classes sociais</a:t>
            </a:r>
            <a:r>
              <a:rPr lang="pt-BR" sz="1800" dirty="0"/>
              <a:t>, entre as quais destacam-se as </a:t>
            </a:r>
            <a:r>
              <a:rPr lang="pt-BR" sz="1800" b="1" dirty="0"/>
              <a:t>mulheres</a:t>
            </a:r>
            <a:r>
              <a:rPr lang="pt-BR" sz="1800" dirty="0"/>
              <a:t>, os </a:t>
            </a:r>
            <a:r>
              <a:rPr lang="pt-BR" sz="1800" b="1" dirty="0"/>
              <a:t>negros</a:t>
            </a:r>
            <a:r>
              <a:rPr lang="pt-BR" sz="1800" dirty="0"/>
              <a:t> libertos e os </a:t>
            </a:r>
            <a:r>
              <a:rPr lang="pt-BR" sz="1800" b="1" dirty="0"/>
              <a:t>escravizados</a:t>
            </a:r>
          </a:p>
          <a:p>
            <a:endParaRPr lang="pt-BR" sz="1800" dirty="0"/>
          </a:p>
          <a:p>
            <a:r>
              <a:rPr lang="pt-BR" sz="1800" dirty="0"/>
              <a:t>O movimento dialogava diretamente com a Revolução francesa, e aspirava uma </a:t>
            </a:r>
            <a:r>
              <a:rPr lang="pt-BR" sz="1800" dirty="0">
                <a:solidFill>
                  <a:srgbClr val="C00000"/>
                </a:solidFill>
              </a:rPr>
              <a:t>república democrática</a:t>
            </a:r>
            <a:r>
              <a:rPr lang="pt-BR" sz="1800" dirty="0"/>
              <a:t>, com participação das classes mais baixas e a </a:t>
            </a:r>
            <a:r>
              <a:rPr lang="pt-BR" sz="1800" b="1" dirty="0"/>
              <a:t>abolição da escravidão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1C59EDF-5A1E-404D-B55D-8AEA5D8D6D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410" y="0"/>
            <a:ext cx="4636008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9">
            <a:extLst>
              <a:ext uri="{FF2B5EF4-FFF2-40B4-BE49-F238E27FC236}">
                <a16:creationId xmlns:a16="http://schemas.microsoft.com/office/drawing/2014/main" id="{FEE0385D-4151-43AA-9C6B-0365E10317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1042" y="557784"/>
            <a:ext cx="366674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m 4" descr="Imagem em preto e branco de rosto de pessoa&#10;&#10;Descrição gerada automaticamente">
            <a:extLst>
              <a:ext uri="{FF2B5EF4-FFF2-40B4-BE49-F238E27FC236}">
                <a16:creationId xmlns:a16="http://schemas.microsoft.com/office/drawing/2014/main" id="{94200C21-9A40-47E7-9351-49F8613EED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082" y="881985"/>
            <a:ext cx="3026664" cy="3699256"/>
          </a:xfrm>
          <a:prstGeom prst="rect">
            <a:avLst/>
          </a:prstGeom>
          <a:effectLst/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FEE636BA-1F1E-4F7B-8B0F-B3706861FEA4}"/>
              </a:ext>
            </a:extLst>
          </p:cNvPr>
          <p:cNvSpPr txBox="1"/>
          <p:nvPr/>
        </p:nvSpPr>
        <p:spPr>
          <a:xfrm>
            <a:off x="8121869" y="4905441"/>
            <a:ext cx="36204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t-BR" sz="1600" b="1" dirty="0"/>
              <a:t>Cipriano Barata</a:t>
            </a:r>
            <a:r>
              <a:rPr lang="pt-BR" sz="1600" dirty="0"/>
              <a:t> – Um dos principais intelectuais do movimento, também ficou conhecido como médico dos pobres </a:t>
            </a:r>
            <a:endParaRPr lang="pt-BR" sz="1600"/>
          </a:p>
        </p:txBody>
      </p:sp>
    </p:spTree>
    <p:extLst>
      <p:ext uri="{BB962C8B-B14F-4D97-AF65-F5344CB8AC3E}">
        <p14:creationId xmlns:p14="http://schemas.microsoft.com/office/powerpoint/2010/main" val="41926352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87F69AB-2350-44E3-9076-00265B93F3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0" y="1"/>
            <a:ext cx="972709" cy="1935307"/>
            <a:chOff x="10918968" y="713127"/>
            <a:chExt cx="1273032" cy="2532832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D70652AA-1C81-481C-856B-9037143754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A2FF99B6-37BA-4650-B01D-799F02E31E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5" name="Espaço Reservado para Conteúdo 4" descr="Grupo de pessoas na frente de um edifício antigo&#10;&#10;Descrição gerada automaticamente">
            <a:extLst>
              <a:ext uri="{FF2B5EF4-FFF2-40B4-BE49-F238E27FC236}">
                <a16:creationId xmlns:a16="http://schemas.microsoft.com/office/drawing/2014/main" id="{54DF3B22-037B-4019-9D1E-A596957A51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93" r="-1" b="-1"/>
          <a:stretch/>
        </p:blipFill>
        <p:spPr>
          <a:xfrm>
            <a:off x="643467" y="1782981"/>
            <a:ext cx="6253214" cy="3295617"/>
          </a:xfrm>
          <a:prstGeom prst="rect">
            <a:avLst/>
          </a:prstGeom>
        </p:spPr>
      </p:pic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B9ECCA1C-BA34-489F-9239-E6B1AB591E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4052" y="1782981"/>
            <a:ext cx="4004479" cy="43939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u="sng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Sugestão</a:t>
            </a:r>
            <a:r>
              <a:rPr lang="en-US" sz="200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</a:t>
            </a:r>
            <a:r>
              <a:rPr lang="en-US" sz="2000" b="1" u="sng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leitura</a:t>
            </a:r>
            <a:r>
              <a:rPr lang="en-US" sz="200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</a:p>
          <a:p>
            <a:endParaRPr lang="en-US" sz="2000" dirty="0"/>
          </a:p>
          <a:p>
            <a:r>
              <a:rPr lang="en-US" sz="2000" dirty="0">
                <a:hlinkClick r:id="rId3"/>
              </a:rPr>
              <a:t>https://midia4p.cartacapital.com.br/animai-vos-o-povo-bahiense-221-da-revolta-dos-buzios/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>
                <a:hlinkClick r:id="rId4"/>
              </a:rPr>
              <a:t>http://www.multirio.rj.gov.br/historia/modulo02/cipriano_barata.html</a:t>
            </a:r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EA7D759-6BEF-4CBD-A325-BCFA77832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177940" y="4601497"/>
            <a:ext cx="1014060" cy="2017580"/>
            <a:chOff x="11177940" y="4601497"/>
            <a:chExt cx="1014060" cy="2017580"/>
          </a:xfrm>
        </p:grpSpPr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317405EC-53E3-473A-8B42-B9475D057B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1067618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C03F2370-11B5-4E16-8AE5-B4854408B4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27850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CaixaDeTexto 5">
            <a:extLst>
              <a:ext uri="{FF2B5EF4-FFF2-40B4-BE49-F238E27FC236}">
                <a16:creationId xmlns:a16="http://schemas.microsoft.com/office/drawing/2014/main" id="{53E5B4BF-0B64-4C58-94D1-974B13AA9605}"/>
              </a:ext>
            </a:extLst>
          </p:cNvPr>
          <p:cNvSpPr txBox="1"/>
          <p:nvPr/>
        </p:nvSpPr>
        <p:spPr>
          <a:xfrm>
            <a:off x="643466" y="5078598"/>
            <a:ext cx="62532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                                                                            </a:t>
            </a:r>
            <a:r>
              <a:rPr lang="pt-BR" sz="1600" b="1" dirty="0"/>
              <a:t>Johann Moritz </a:t>
            </a:r>
            <a:r>
              <a:rPr lang="pt-BR" sz="1600" b="1" dirty="0" err="1"/>
              <a:t>Rugendas</a:t>
            </a:r>
            <a:br>
              <a:rPr lang="pt-BR" sz="1600" dirty="0"/>
            </a:br>
            <a:br>
              <a:rPr lang="pt-BR" dirty="0"/>
            </a:br>
            <a:r>
              <a:rPr lang="pt-BR" dirty="0"/>
              <a:t>Praça do hospício de nossa senhora da piedade – Local onde ocorreu o enforcamento dos líderes da conjuração</a:t>
            </a:r>
          </a:p>
        </p:txBody>
      </p:sp>
    </p:spTree>
    <p:extLst>
      <p:ext uri="{BB962C8B-B14F-4D97-AF65-F5344CB8AC3E}">
        <p14:creationId xmlns:p14="http://schemas.microsoft.com/office/powerpoint/2010/main" val="35579857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595945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m 4" descr="Pessoas andando na frente de um prédio&#10;&#10;Descrição gerada automaticamente">
            <a:extLst>
              <a:ext uri="{FF2B5EF4-FFF2-40B4-BE49-F238E27FC236}">
                <a16:creationId xmlns:a16="http://schemas.microsoft.com/office/drawing/2014/main" id="{F4FE87B5-7B2B-474A-9314-331B380BC2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4" b="2"/>
          <a:stretch/>
        </p:blipFill>
        <p:spPr>
          <a:xfrm>
            <a:off x="327547" y="2454903"/>
            <a:ext cx="7058306" cy="4080254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08858DD1-5325-4945-9FA0-723F713C4F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t-BR" sz="2000" b="1" i="1">
                <a:solidFill>
                  <a:srgbClr val="FFFFFF"/>
                </a:solidFill>
                <a:effectLst/>
                <a:latin typeface="NoyhBook"/>
              </a:rPr>
              <a:t>“Animai-vos, ó povo bahiense. Está para chegar o tempo feliz da nossa liberdade. O tempo em que todos seremos irmãos. O tempo em que todos seremos iguais”.</a:t>
            </a:r>
          </a:p>
          <a:p>
            <a:endParaRPr lang="pt-BR" sz="2000" b="1" i="1">
              <a:solidFill>
                <a:srgbClr val="FFFFFF"/>
              </a:solidFill>
              <a:latin typeface="NoyhBook"/>
            </a:endParaRPr>
          </a:p>
          <a:p>
            <a:endParaRPr lang="en-US" sz="2000">
              <a:solidFill>
                <a:srgbClr val="FFFFFF"/>
              </a:solidFill>
            </a:endParaRPr>
          </a:p>
          <a:p>
            <a:endParaRPr lang="pt-BR" sz="2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1488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1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5742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3">
            <a:extLst>
              <a:ext uri="{FF2B5EF4-FFF2-40B4-BE49-F238E27FC236}">
                <a16:creationId xmlns:a16="http://schemas.microsoft.com/office/drawing/2014/main" id="{36D30126-6314-4A93-B27E-5C66CF7819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9184" y="2432305"/>
            <a:ext cx="7056669" cy="4102852"/>
          </a:xfrm>
          <a:prstGeom prst="rect">
            <a:avLst/>
          </a:prstGeom>
          <a:solidFill>
            <a:srgbClr val="7F7F7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Content Placeholder 8">
            <a:extLst>
              <a:ext uri="{FF2B5EF4-FFF2-40B4-BE49-F238E27FC236}">
                <a16:creationId xmlns:a16="http://schemas.microsoft.com/office/drawing/2014/main" id="{A89008FD-16B7-4DF5-A29F-B6396EF206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2572" y="917725"/>
            <a:ext cx="3486820" cy="525778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t-BR" sz="2000" dirty="0">
                <a:solidFill>
                  <a:srgbClr val="FFFFFF"/>
                </a:solidFill>
              </a:rPr>
              <a:t>Cipriano Barata era, segundo o historiador Amaro Quintas, </a:t>
            </a:r>
          </a:p>
          <a:p>
            <a:pPr marL="0" indent="0">
              <a:buNone/>
            </a:pPr>
            <a:r>
              <a:rPr lang="pt-BR" sz="2000" dirty="0">
                <a:solidFill>
                  <a:srgbClr val="FFFFFF"/>
                </a:solidFill>
              </a:rPr>
              <a:t>(...) "</a:t>
            </a:r>
            <a:r>
              <a:rPr lang="pt-BR" sz="2000" dirty="0" err="1">
                <a:solidFill>
                  <a:srgbClr val="FFFFFF"/>
                </a:solidFill>
              </a:rPr>
              <a:t>irriquieto</a:t>
            </a:r>
            <a:r>
              <a:rPr lang="pt-BR" sz="2000" dirty="0">
                <a:solidFill>
                  <a:srgbClr val="FFFFFF"/>
                </a:solidFill>
              </a:rPr>
              <a:t> e combativo". Constava inclusive que por repudiar traços de qualquer outra Metrópole, usava roupas feitas apenas com tecidos do Brasil.</a:t>
            </a:r>
          </a:p>
          <a:p>
            <a:pPr marL="0" indent="0">
              <a:buNone/>
            </a:pPr>
            <a:r>
              <a:rPr lang="pt-BR" sz="2000" dirty="0">
                <a:solidFill>
                  <a:srgbClr val="FFFFFF"/>
                </a:solidFill>
              </a:rPr>
              <a:t> Era também conhecido como "homem de todas as revoluções" pois estivera na Conjuração Baiana de 1798 e na Revolução Pernambucana de 1817.</a:t>
            </a:r>
          </a:p>
          <a:p>
            <a:pPr marL="0" indent="0">
              <a:buNone/>
            </a:pPr>
            <a:r>
              <a:rPr lang="en-US" sz="1200" dirty="0"/>
              <a:t>http://www.multirio.rj.gov.br/historia/modulo02/cipriano_barata.html</a:t>
            </a:r>
          </a:p>
        </p:txBody>
      </p:sp>
      <p:pic>
        <p:nvPicPr>
          <p:cNvPr id="7" name="Imagem 6" descr="Foto editada de rosto de pessoa&#10;&#10;Descrição gerada automaticamente com confiança média">
            <a:extLst>
              <a:ext uri="{FF2B5EF4-FFF2-40B4-BE49-F238E27FC236}">
                <a16:creationId xmlns:a16="http://schemas.microsoft.com/office/drawing/2014/main" id="{025B3D1F-A878-43B4-9261-C5D6FC361D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886" y="2459736"/>
            <a:ext cx="2863010" cy="4010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9122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7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E66A49C-A2E5-403E-8AB8-6C08B3C5B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8064" y="2853879"/>
            <a:ext cx="9637776" cy="2714771"/>
          </a:xfrm>
        </p:spPr>
        <p:txBody>
          <a:bodyPr>
            <a:normAutofit/>
          </a:bodyPr>
          <a:lstStyle/>
          <a:p>
            <a:r>
              <a:rPr lang="pt-BR" sz="1900" dirty="0"/>
              <a:t>Sugestões de arquivos</a:t>
            </a:r>
          </a:p>
          <a:p>
            <a:pPr marL="0" indent="0">
              <a:buNone/>
            </a:pPr>
            <a:endParaRPr lang="pt-BR" sz="1900" dirty="0"/>
          </a:p>
          <a:p>
            <a:pPr marL="0" indent="0">
              <a:buNone/>
            </a:pPr>
            <a:r>
              <a:rPr lang="pt-BR" sz="1900" dirty="0"/>
              <a:t>Revolta dos Alfaiates – parte 1</a:t>
            </a:r>
          </a:p>
          <a:p>
            <a:pPr marL="0" indent="0">
              <a:buNone/>
            </a:pPr>
            <a:r>
              <a:rPr lang="pt-BR" sz="1900" dirty="0">
                <a:hlinkClick r:id="rId2"/>
              </a:rPr>
              <a:t>https://www.youtube.com/watch?v=qSrWw-R5Ia4</a:t>
            </a:r>
            <a:endParaRPr lang="pt-BR" sz="1900" dirty="0"/>
          </a:p>
          <a:p>
            <a:pPr marL="0" indent="0">
              <a:buNone/>
            </a:pPr>
            <a:endParaRPr lang="pt-BR" sz="1900" dirty="0"/>
          </a:p>
          <a:p>
            <a:pPr marL="0" indent="0">
              <a:buNone/>
            </a:pPr>
            <a:r>
              <a:rPr lang="pt-BR" sz="1900" dirty="0"/>
              <a:t>Revolta dos Alfaiates - Parte 2</a:t>
            </a:r>
          </a:p>
          <a:p>
            <a:pPr marL="0" indent="0">
              <a:buNone/>
            </a:pPr>
            <a:r>
              <a:rPr lang="pt-BR" sz="1900" dirty="0">
                <a:hlinkClick r:id="rId3"/>
              </a:rPr>
              <a:t>https://www.youtube.com/watch?v=dj04LJJM8bk</a:t>
            </a:r>
            <a:endParaRPr lang="pt-BR" sz="1900" dirty="0"/>
          </a:p>
          <a:p>
            <a:pPr marL="0" indent="0">
              <a:buNone/>
            </a:pPr>
            <a:endParaRPr lang="pt-BR" sz="1900" dirty="0"/>
          </a:p>
        </p:txBody>
      </p:sp>
    </p:spTree>
    <p:extLst>
      <p:ext uri="{BB962C8B-B14F-4D97-AF65-F5344CB8AC3E}">
        <p14:creationId xmlns:p14="http://schemas.microsoft.com/office/powerpoint/2010/main" val="4100475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D21898E-86C0-4C8A-A76C-DF33E844C8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9542" y="0"/>
            <a:ext cx="10432916" cy="6858000"/>
          </a:xfrm>
          <a:custGeom>
            <a:avLst/>
            <a:gdLst>
              <a:gd name="connsiteX0" fmla="*/ 1287962 w 10432916"/>
              <a:gd name="connsiteY0" fmla="*/ 0 h 6858000"/>
              <a:gd name="connsiteX1" fmla="*/ 9144956 w 10432916"/>
              <a:gd name="connsiteY1" fmla="*/ 0 h 6858000"/>
              <a:gd name="connsiteX2" fmla="*/ 9241731 w 10432916"/>
              <a:gd name="connsiteY2" fmla="*/ 111692 h 6858000"/>
              <a:gd name="connsiteX3" fmla="*/ 10432916 w 10432916"/>
              <a:gd name="connsiteY3" fmla="*/ 3429001 h 6858000"/>
              <a:gd name="connsiteX4" fmla="*/ 9241730 w 10432916"/>
              <a:gd name="connsiteY4" fmla="*/ 6746310 h 6858000"/>
              <a:gd name="connsiteX5" fmla="*/ 9144957 w 10432916"/>
              <a:gd name="connsiteY5" fmla="*/ 6858000 h 6858000"/>
              <a:gd name="connsiteX6" fmla="*/ 1287959 w 10432916"/>
              <a:gd name="connsiteY6" fmla="*/ 6858000 h 6858000"/>
              <a:gd name="connsiteX7" fmla="*/ 1191186 w 10432916"/>
              <a:gd name="connsiteY7" fmla="*/ 6746310 h 6858000"/>
              <a:gd name="connsiteX8" fmla="*/ 0 w 10432916"/>
              <a:gd name="connsiteY8" fmla="*/ 3429001 h 6858000"/>
              <a:gd name="connsiteX9" fmla="*/ 1191186 w 10432916"/>
              <a:gd name="connsiteY9" fmla="*/ 11169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432916" h="6858000">
                <a:moveTo>
                  <a:pt x="1287962" y="0"/>
                </a:moveTo>
                <a:lnTo>
                  <a:pt x="9144956" y="0"/>
                </a:lnTo>
                <a:lnTo>
                  <a:pt x="9241731" y="111692"/>
                </a:lnTo>
                <a:cubicBezTo>
                  <a:pt x="9985889" y="1013175"/>
                  <a:pt x="10432916" y="2168897"/>
                  <a:pt x="10432916" y="3429001"/>
                </a:cubicBezTo>
                <a:cubicBezTo>
                  <a:pt x="10432916" y="4689105"/>
                  <a:pt x="9985889" y="5844827"/>
                  <a:pt x="9241730" y="6746310"/>
                </a:cubicBezTo>
                <a:lnTo>
                  <a:pt x="9144957" y="6858000"/>
                </a:lnTo>
                <a:lnTo>
                  <a:pt x="1287959" y="6858000"/>
                </a:lnTo>
                <a:lnTo>
                  <a:pt x="1191186" y="6746310"/>
                </a:lnTo>
                <a:cubicBezTo>
                  <a:pt x="447027" y="5844827"/>
                  <a:pt x="0" y="4689105"/>
                  <a:pt x="0" y="3429001"/>
                </a:cubicBezTo>
                <a:cubicBezTo>
                  <a:pt x="0" y="2168897"/>
                  <a:pt x="447027" y="1013175"/>
                  <a:pt x="1191186" y="11169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C8F04BD-D093-45D0-B54C-50FDB308B4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4942" y="0"/>
            <a:ext cx="9922116" cy="6858000"/>
          </a:xfrm>
          <a:custGeom>
            <a:avLst/>
            <a:gdLst>
              <a:gd name="connsiteX0" fmla="*/ 1378575 w 9922116"/>
              <a:gd name="connsiteY0" fmla="*/ 0 h 6858000"/>
              <a:gd name="connsiteX1" fmla="*/ 8543542 w 9922116"/>
              <a:gd name="connsiteY1" fmla="*/ 0 h 6858000"/>
              <a:gd name="connsiteX2" fmla="*/ 8633323 w 9922116"/>
              <a:gd name="connsiteY2" fmla="*/ 94145 h 6858000"/>
              <a:gd name="connsiteX3" fmla="*/ 9922116 w 9922116"/>
              <a:gd name="connsiteY3" fmla="*/ 3429001 h 6858000"/>
              <a:gd name="connsiteX4" fmla="*/ 8633323 w 9922116"/>
              <a:gd name="connsiteY4" fmla="*/ 6763858 h 6858000"/>
              <a:gd name="connsiteX5" fmla="*/ 8543544 w 9922116"/>
              <a:gd name="connsiteY5" fmla="*/ 6858000 h 6858000"/>
              <a:gd name="connsiteX6" fmla="*/ 1378573 w 9922116"/>
              <a:gd name="connsiteY6" fmla="*/ 6858000 h 6858000"/>
              <a:gd name="connsiteX7" fmla="*/ 1288793 w 9922116"/>
              <a:gd name="connsiteY7" fmla="*/ 6763858 h 6858000"/>
              <a:gd name="connsiteX8" fmla="*/ 0 w 9922116"/>
              <a:gd name="connsiteY8" fmla="*/ 3429001 h 6858000"/>
              <a:gd name="connsiteX9" fmla="*/ 1288793 w 9922116"/>
              <a:gd name="connsiteY9" fmla="*/ 941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22116" h="6858000">
                <a:moveTo>
                  <a:pt x="1378575" y="0"/>
                </a:moveTo>
                <a:lnTo>
                  <a:pt x="8543542" y="0"/>
                </a:lnTo>
                <a:lnTo>
                  <a:pt x="8633323" y="94145"/>
                </a:lnTo>
                <a:cubicBezTo>
                  <a:pt x="9434072" y="974941"/>
                  <a:pt x="9922116" y="2144991"/>
                  <a:pt x="9922116" y="3429001"/>
                </a:cubicBezTo>
                <a:cubicBezTo>
                  <a:pt x="9922116" y="4713011"/>
                  <a:pt x="9434072" y="5883061"/>
                  <a:pt x="8633323" y="6763858"/>
                </a:cubicBezTo>
                <a:lnTo>
                  <a:pt x="8543544" y="6858000"/>
                </a:lnTo>
                <a:lnTo>
                  <a:pt x="1378573" y="6858000"/>
                </a:lnTo>
                <a:lnTo>
                  <a:pt x="1288793" y="6763858"/>
                </a:lnTo>
                <a:cubicBezTo>
                  <a:pt x="488044" y="5883061"/>
                  <a:pt x="0" y="4713011"/>
                  <a:pt x="0" y="3429001"/>
                </a:cubicBezTo>
                <a:cubicBezTo>
                  <a:pt x="0" y="2144991"/>
                  <a:pt x="488044" y="974941"/>
                  <a:pt x="1288793" y="94145"/>
                </a:cubicBez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7B83B10-67BB-4794-907C-E216D989A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5569" y="1956816"/>
            <a:ext cx="7860863" cy="4024884"/>
          </a:xfrm>
        </p:spPr>
        <p:txBody>
          <a:bodyPr anchor="t">
            <a:normAutofit fontScale="85000" lnSpcReduction="20000"/>
          </a:bodyPr>
          <a:lstStyle/>
          <a:p>
            <a:r>
              <a:rPr lang="pt-BR" sz="2400" dirty="0"/>
              <a:t>Sugestões:</a:t>
            </a:r>
            <a:br>
              <a:rPr lang="pt-BR" sz="2400" dirty="0"/>
            </a:br>
            <a:br>
              <a:rPr lang="pt-BR" sz="2400" dirty="0"/>
            </a:br>
            <a:r>
              <a:rPr lang="pt-BR" sz="2400" dirty="0"/>
              <a:t>Inconfidência Mineira – TV Brasil</a:t>
            </a:r>
            <a:br>
              <a:rPr lang="pt-BR" sz="2400" dirty="0"/>
            </a:br>
            <a:r>
              <a:rPr lang="pt-BR" sz="2400" dirty="0">
                <a:hlinkClick r:id="rId2"/>
              </a:rPr>
              <a:t>https://www.youtube.com/watch?v=9BJM9eosN0o</a:t>
            </a:r>
            <a:endParaRPr lang="pt-BR" sz="2400" dirty="0"/>
          </a:p>
          <a:p>
            <a:endParaRPr lang="pt-BR" sz="2400" dirty="0"/>
          </a:p>
          <a:p>
            <a:r>
              <a:rPr lang="pt-BR" sz="2400" dirty="0"/>
              <a:t>Super Interessante</a:t>
            </a:r>
            <a:br>
              <a:rPr lang="pt-BR" sz="2400" dirty="0"/>
            </a:br>
            <a:r>
              <a:rPr lang="pt-BR" sz="2400" dirty="0">
                <a:hlinkClick r:id="rId3"/>
              </a:rPr>
              <a:t>https://super.abril.com.br/historia/4-coisas-que-te-ensinaram-errado-sobre-a-inconfidencia-mineira/</a:t>
            </a:r>
            <a:endParaRPr lang="pt-BR" sz="2400" dirty="0"/>
          </a:p>
          <a:p>
            <a:endParaRPr lang="pt-BR" sz="2400" dirty="0"/>
          </a:p>
          <a:p>
            <a:r>
              <a:rPr lang="pt-BR" sz="2400" dirty="0"/>
              <a:t>TV Senado – A Inconfidência Mineira</a:t>
            </a:r>
            <a:br>
              <a:rPr lang="pt-BR" sz="2400" dirty="0"/>
            </a:br>
            <a:r>
              <a:rPr lang="pt-BR" sz="2400" dirty="0">
                <a:hlinkClick r:id="rId4"/>
              </a:rPr>
              <a:t>https://www.youtube.com/watch?v=sZjHTDtopfU</a:t>
            </a:r>
            <a:br>
              <a:rPr lang="pt-BR" sz="2400" dirty="0"/>
            </a:br>
            <a:br>
              <a:rPr lang="pt-BR" sz="2400" dirty="0"/>
            </a:br>
            <a:r>
              <a:rPr lang="pt-BR" sz="2400" dirty="0"/>
              <a:t>Museu da Inconfidência</a:t>
            </a:r>
          </a:p>
          <a:p>
            <a:r>
              <a:rPr lang="pt-BR" sz="2400" dirty="0">
                <a:hlinkClick r:id="rId5"/>
              </a:rPr>
              <a:t>https://museudainconfidencia.museus.gov.br/curiosidades-mdinc-o-relogio-da-torre/</a:t>
            </a:r>
            <a:endParaRPr lang="pt-BR" sz="2400" dirty="0"/>
          </a:p>
          <a:p>
            <a:endParaRPr lang="pt-BR" sz="2400" dirty="0"/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4390428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13E2071-DB94-4589-9F4C-E38179E00B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r>
              <a:rPr lang="pt-BR" sz="2400" dirty="0"/>
              <a:t>1ª Revolta separatista ocorrida na américa portuguesa “Brasil”</a:t>
            </a:r>
            <a:br>
              <a:rPr lang="pt-BR" sz="2400" dirty="0"/>
            </a:br>
            <a:endParaRPr lang="pt-BR" sz="2400" dirty="0"/>
          </a:p>
          <a:p>
            <a:r>
              <a:rPr lang="pt-BR" sz="2400" dirty="0"/>
              <a:t>Promovida pela elite econômica de Minas Gerais e Classe Média</a:t>
            </a:r>
          </a:p>
          <a:p>
            <a:endParaRPr lang="pt-BR" sz="2400" dirty="0"/>
          </a:p>
          <a:p>
            <a:r>
              <a:rPr lang="pt-BR" sz="2400" dirty="0"/>
              <a:t>Desejavam a separação e a independência da região das Minas Gerais</a:t>
            </a:r>
          </a:p>
        </p:txBody>
      </p:sp>
    </p:spTree>
    <p:extLst>
      <p:ext uri="{BB962C8B-B14F-4D97-AF65-F5344CB8AC3E}">
        <p14:creationId xmlns:p14="http://schemas.microsoft.com/office/powerpoint/2010/main" val="3450609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F879AC3-D4CE-493C-ADC7-06205677F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36F0DFD-0954-464F-BF12-DD2E6F6E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983504" cy="6858000"/>
          </a:xfrm>
          <a:custGeom>
            <a:avLst/>
            <a:gdLst>
              <a:gd name="connsiteX0" fmla="*/ 0 w 1983504"/>
              <a:gd name="connsiteY0" fmla="*/ 0 h 6858000"/>
              <a:gd name="connsiteX1" fmla="*/ 1376658 w 1983504"/>
              <a:gd name="connsiteY1" fmla="*/ 0 h 6858000"/>
              <a:gd name="connsiteX2" fmla="*/ 1690650 w 1983504"/>
              <a:gd name="connsiteY2" fmla="*/ 110269 h 6858000"/>
              <a:gd name="connsiteX3" fmla="*/ 1645361 w 1983504"/>
              <a:gd name="connsiteY3" fmla="*/ 135168 h 6858000"/>
              <a:gd name="connsiteX4" fmla="*/ 1373640 w 1983504"/>
              <a:gd name="connsiteY4" fmla="*/ 71141 h 6858000"/>
              <a:gd name="connsiteX5" fmla="*/ 1319295 w 1983504"/>
              <a:gd name="connsiteY5" fmla="*/ 88927 h 6858000"/>
              <a:gd name="connsiteX6" fmla="*/ 1346468 w 1983504"/>
              <a:gd name="connsiteY6" fmla="*/ 163625 h 6858000"/>
              <a:gd name="connsiteX7" fmla="*/ 1464213 w 1983504"/>
              <a:gd name="connsiteY7" fmla="*/ 192082 h 6858000"/>
              <a:gd name="connsiteX8" fmla="*/ 1648381 w 1983504"/>
              <a:gd name="connsiteY8" fmla="*/ 373491 h 6858000"/>
              <a:gd name="connsiteX9" fmla="*/ 1370620 w 1983504"/>
              <a:gd name="connsiteY9" fmla="*/ 352148 h 6858000"/>
              <a:gd name="connsiteX10" fmla="*/ 1322314 w 1983504"/>
              <a:gd name="connsiteY10" fmla="*/ 394834 h 6858000"/>
              <a:gd name="connsiteX11" fmla="*/ 1304199 w 1983504"/>
              <a:gd name="connsiteY11" fmla="*/ 451747 h 6858000"/>
              <a:gd name="connsiteX12" fmla="*/ 1222682 w 1983504"/>
              <a:gd name="connsiteY12" fmla="*/ 359262 h 6858000"/>
              <a:gd name="connsiteX13" fmla="*/ 1153242 w 1983504"/>
              <a:gd name="connsiteY13" fmla="*/ 334364 h 6858000"/>
              <a:gd name="connsiteX14" fmla="*/ 1132108 w 1983504"/>
              <a:gd name="connsiteY14" fmla="*/ 416176 h 6858000"/>
              <a:gd name="connsiteX15" fmla="*/ 1195509 w 1983504"/>
              <a:gd name="connsiteY15" fmla="*/ 505101 h 6858000"/>
              <a:gd name="connsiteX16" fmla="*/ 1364582 w 1983504"/>
              <a:gd name="connsiteY16" fmla="*/ 558458 h 6858000"/>
              <a:gd name="connsiteX17" fmla="*/ 1183434 w 1983504"/>
              <a:gd name="connsiteY17" fmla="*/ 558458 h 6858000"/>
              <a:gd name="connsiteX18" fmla="*/ 975114 w 1983504"/>
              <a:gd name="connsiteY18" fmla="*/ 522887 h 6858000"/>
              <a:gd name="connsiteX19" fmla="*/ 754716 w 1983504"/>
              <a:gd name="connsiteY19" fmla="*/ 533558 h 6858000"/>
              <a:gd name="connsiteX20" fmla="*/ 546395 w 1983504"/>
              <a:gd name="connsiteY20" fmla="*/ 462417 h 6858000"/>
              <a:gd name="connsiteX21" fmla="*/ 335056 w 1983504"/>
              <a:gd name="connsiteY21" fmla="*/ 465975 h 6858000"/>
              <a:gd name="connsiteX22" fmla="*/ 1270988 w 1983504"/>
              <a:gd name="connsiteY22" fmla="*/ 910606 h 6858000"/>
              <a:gd name="connsiteX23" fmla="*/ 1225701 w 1983504"/>
              <a:gd name="connsiteY23" fmla="*/ 921277 h 6858000"/>
              <a:gd name="connsiteX24" fmla="*/ 1165318 w 1983504"/>
              <a:gd name="connsiteY24" fmla="*/ 949734 h 6858000"/>
              <a:gd name="connsiteX25" fmla="*/ 1210606 w 1983504"/>
              <a:gd name="connsiteY25" fmla="*/ 1006647 h 6858000"/>
              <a:gd name="connsiteX26" fmla="*/ 1455156 w 1983504"/>
              <a:gd name="connsiteY26" fmla="*/ 1113358 h 6858000"/>
              <a:gd name="connsiteX27" fmla="*/ 1515538 w 1983504"/>
              <a:gd name="connsiteY27" fmla="*/ 1220069 h 6858000"/>
              <a:gd name="connsiteX28" fmla="*/ 1440060 w 1983504"/>
              <a:gd name="connsiteY28" fmla="*/ 1209399 h 6858000"/>
              <a:gd name="connsiteX29" fmla="*/ 1373640 w 1983504"/>
              <a:gd name="connsiteY29" fmla="*/ 1230741 h 6858000"/>
              <a:gd name="connsiteX30" fmla="*/ 1400810 w 1983504"/>
              <a:gd name="connsiteY30" fmla="*/ 1365909 h 6858000"/>
              <a:gd name="connsiteX31" fmla="*/ 1748012 w 1983504"/>
              <a:gd name="connsiteY31" fmla="*/ 1540204 h 6858000"/>
              <a:gd name="connsiteX32" fmla="*/ 1778203 w 1983504"/>
              <a:gd name="connsiteY32" fmla="*/ 1597117 h 6858000"/>
              <a:gd name="connsiteX33" fmla="*/ 1735936 w 1983504"/>
              <a:gd name="connsiteY33" fmla="*/ 1636245 h 6858000"/>
              <a:gd name="connsiteX34" fmla="*/ 1624228 w 1983504"/>
              <a:gd name="connsiteY34" fmla="*/ 1657587 h 6858000"/>
              <a:gd name="connsiteX35" fmla="*/ 1781223 w 1983504"/>
              <a:gd name="connsiteY35" fmla="*/ 1849668 h 6858000"/>
              <a:gd name="connsiteX36" fmla="*/ 1838587 w 1983504"/>
              <a:gd name="connsiteY36" fmla="*/ 1903025 h 6858000"/>
              <a:gd name="connsiteX37" fmla="*/ 1938218 w 1983504"/>
              <a:gd name="connsiteY37" fmla="*/ 1984836 h 6858000"/>
              <a:gd name="connsiteX38" fmla="*/ 1938218 w 1983504"/>
              <a:gd name="connsiteY38" fmla="*/ 2013292 h 6858000"/>
              <a:gd name="connsiteX39" fmla="*/ 1805376 w 1983504"/>
              <a:gd name="connsiteY39" fmla="*/ 2102219 h 6858000"/>
              <a:gd name="connsiteX40" fmla="*/ 1563844 w 1983504"/>
              <a:gd name="connsiteY40" fmla="*/ 2077320 h 6858000"/>
              <a:gd name="connsiteX41" fmla="*/ 1920104 w 1983504"/>
              <a:gd name="connsiteY41" fmla="*/ 2208931 h 6858000"/>
              <a:gd name="connsiteX42" fmla="*/ 766792 w 1983504"/>
              <a:gd name="connsiteY42" fmla="*/ 1892353 h 6858000"/>
              <a:gd name="connsiteX43" fmla="*/ 839252 w 1983504"/>
              <a:gd name="connsiteY43" fmla="*/ 1974165 h 6858000"/>
              <a:gd name="connsiteX44" fmla="*/ 1243816 w 1983504"/>
              <a:gd name="connsiteY44" fmla="*/ 2191146 h 6858000"/>
              <a:gd name="connsiteX45" fmla="*/ 1358543 w 1983504"/>
              <a:gd name="connsiteY45" fmla="*/ 2326314 h 6858000"/>
              <a:gd name="connsiteX46" fmla="*/ 1479310 w 1983504"/>
              <a:gd name="connsiteY46" fmla="*/ 2401012 h 6858000"/>
              <a:gd name="connsiteX47" fmla="*/ 1648381 w 1983504"/>
              <a:gd name="connsiteY47" fmla="*/ 2401012 h 6858000"/>
              <a:gd name="connsiteX48" fmla="*/ 1769146 w 1983504"/>
              <a:gd name="connsiteY48" fmla="*/ 2518395 h 6858000"/>
              <a:gd name="connsiteX49" fmla="*/ 1645361 w 1983504"/>
              <a:gd name="connsiteY49" fmla="*/ 2543294 h 6858000"/>
              <a:gd name="connsiteX50" fmla="*/ 1500444 w 1983504"/>
              <a:gd name="connsiteY50" fmla="*/ 2525509 h 6858000"/>
              <a:gd name="connsiteX51" fmla="*/ 1337410 w 1983504"/>
              <a:gd name="connsiteY51" fmla="*/ 2564636 h 6858000"/>
              <a:gd name="connsiteX52" fmla="*/ 1186452 w 1983504"/>
              <a:gd name="connsiteY52" fmla="*/ 2532623 h 6858000"/>
              <a:gd name="connsiteX53" fmla="*/ 1005304 w 1983504"/>
              <a:gd name="connsiteY53" fmla="*/ 2553965 h 6858000"/>
              <a:gd name="connsiteX54" fmla="*/ 947940 w 1983504"/>
              <a:gd name="connsiteY54" fmla="*/ 2692689 h 6858000"/>
              <a:gd name="connsiteX55" fmla="*/ 929826 w 1983504"/>
              <a:gd name="connsiteY55" fmla="*/ 2703362 h 6858000"/>
              <a:gd name="connsiteX56" fmla="*/ 594701 w 1983504"/>
              <a:gd name="connsiteY56" fmla="*/ 2923898 h 6858000"/>
              <a:gd name="connsiteX57" fmla="*/ 501108 w 1983504"/>
              <a:gd name="connsiteY57" fmla="*/ 2941684 h 6858000"/>
              <a:gd name="connsiteX58" fmla="*/ 1053610 w 1983504"/>
              <a:gd name="connsiteY58" fmla="*/ 3329402 h 6858000"/>
              <a:gd name="connsiteX59" fmla="*/ 682256 w 1983504"/>
              <a:gd name="connsiteY59" fmla="*/ 3229805 h 6858000"/>
              <a:gd name="connsiteX60" fmla="*/ 630932 w 1983504"/>
              <a:gd name="connsiteY60" fmla="*/ 3393429 h 6858000"/>
              <a:gd name="connsiteX61" fmla="*/ 806041 w 1983504"/>
              <a:gd name="connsiteY61" fmla="*/ 3539269 h 6858000"/>
              <a:gd name="connsiteX62" fmla="*/ 869444 w 1983504"/>
              <a:gd name="connsiteY62" fmla="*/ 3827390 h 6858000"/>
              <a:gd name="connsiteX63" fmla="*/ 839252 w 1983504"/>
              <a:gd name="connsiteY63" fmla="*/ 4090612 h 6858000"/>
              <a:gd name="connsiteX64" fmla="*/ 763774 w 1983504"/>
              <a:gd name="connsiteY64" fmla="*/ 4172424 h 6858000"/>
              <a:gd name="connsiteX65" fmla="*/ 655085 w 1983504"/>
              <a:gd name="connsiteY65" fmla="*/ 4321821 h 6858000"/>
              <a:gd name="connsiteX66" fmla="*/ 588662 w 1983504"/>
              <a:gd name="connsiteY66" fmla="*/ 4414305 h 6858000"/>
              <a:gd name="connsiteX67" fmla="*/ 356189 w 1983504"/>
              <a:gd name="connsiteY67" fmla="*/ 4378734 h 6858000"/>
              <a:gd name="connsiteX68" fmla="*/ 667160 w 1983504"/>
              <a:gd name="connsiteY68" fmla="*/ 4613499 h 6858000"/>
              <a:gd name="connsiteX69" fmla="*/ 416573 w 1983504"/>
              <a:gd name="connsiteY69" fmla="*/ 4585042 h 6858000"/>
              <a:gd name="connsiteX70" fmla="*/ 335056 w 1983504"/>
              <a:gd name="connsiteY70" fmla="*/ 4602828 h 6858000"/>
              <a:gd name="connsiteX71" fmla="*/ 380342 w 1983504"/>
              <a:gd name="connsiteY71" fmla="*/ 4677526 h 6858000"/>
              <a:gd name="connsiteX72" fmla="*/ 564510 w 1983504"/>
              <a:gd name="connsiteY72" fmla="*/ 4805580 h 6858000"/>
              <a:gd name="connsiteX73" fmla="*/ 944922 w 1983504"/>
              <a:gd name="connsiteY73" fmla="*/ 5154171 h 6858000"/>
              <a:gd name="connsiteX74" fmla="*/ 576586 w 1983504"/>
              <a:gd name="connsiteY74" fmla="*/ 4994104 h 6858000"/>
              <a:gd name="connsiteX75" fmla="*/ 963036 w 1983504"/>
              <a:gd name="connsiteY75" fmla="*/ 5353367 h 6858000"/>
              <a:gd name="connsiteX76" fmla="*/ 1047572 w 1983504"/>
              <a:gd name="connsiteY76" fmla="*/ 5474306 h 6858000"/>
              <a:gd name="connsiteX77" fmla="*/ 1222682 w 1983504"/>
              <a:gd name="connsiteY77" fmla="*/ 5769542 h 6858000"/>
              <a:gd name="connsiteX78" fmla="*/ 1213626 w 1983504"/>
              <a:gd name="connsiteY78" fmla="*/ 5801555 h 6858000"/>
              <a:gd name="connsiteX79" fmla="*/ 1014361 w 1983504"/>
              <a:gd name="connsiteY79" fmla="*/ 5755314 h 6858000"/>
              <a:gd name="connsiteX80" fmla="*/ 1274008 w 1983504"/>
              <a:gd name="connsiteY80" fmla="*/ 6004307 h 6858000"/>
              <a:gd name="connsiteX81" fmla="*/ 1542711 w 1983504"/>
              <a:gd name="connsiteY81" fmla="*/ 6196388 h 6858000"/>
              <a:gd name="connsiteX82" fmla="*/ 1352504 w 1983504"/>
              <a:gd name="connsiteY82" fmla="*/ 6167932 h 6858000"/>
              <a:gd name="connsiteX83" fmla="*/ 1089840 w 1983504"/>
              <a:gd name="connsiteY83" fmla="*/ 6057663 h 6858000"/>
              <a:gd name="connsiteX84" fmla="*/ 999266 w 1983504"/>
              <a:gd name="connsiteY84" fmla="*/ 6100347 h 6858000"/>
              <a:gd name="connsiteX85" fmla="*/ 1246836 w 1983504"/>
              <a:gd name="connsiteY85" fmla="*/ 6281757 h 6858000"/>
              <a:gd name="connsiteX86" fmla="*/ 1388735 w 1983504"/>
              <a:gd name="connsiteY86" fmla="*/ 6367127 h 6858000"/>
              <a:gd name="connsiteX87" fmla="*/ 1446099 w 1983504"/>
              <a:gd name="connsiteY87" fmla="*/ 6431153 h 6858000"/>
              <a:gd name="connsiteX88" fmla="*/ 1609132 w 1983504"/>
              <a:gd name="connsiteY88" fmla="*/ 6658805 h 6858000"/>
              <a:gd name="connsiteX89" fmla="*/ 1983504 w 1983504"/>
              <a:gd name="connsiteY89" fmla="*/ 6858000 h 6858000"/>
              <a:gd name="connsiteX90" fmla="*/ 0 w 1983504"/>
              <a:gd name="connsiteY9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983504" h="6858000">
                <a:moveTo>
                  <a:pt x="0" y="0"/>
                </a:moveTo>
                <a:lnTo>
                  <a:pt x="1376658" y="0"/>
                </a:lnTo>
                <a:cubicBezTo>
                  <a:pt x="1482328" y="35571"/>
                  <a:pt x="1584980" y="78255"/>
                  <a:pt x="1690650" y="110269"/>
                </a:cubicBezTo>
                <a:cubicBezTo>
                  <a:pt x="1675553" y="145839"/>
                  <a:pt x="1660458" y="138725"/>
                  <a:pt x="1645361" y="135168"/>
                </a:cubicBezTo>
                <a:cubicBezTo>
                  <a:pt x="1554788" y="120941"/>
                  <a:pt x="1461194" y="110269"/>
                  <a:pt x="1373640" y="71141"/>
                </a:cubicBezTo>
                <a:cubicBezTo>
                  <a:pt x="1352504" y="64027"/>
                  <a:pt x="1328352" y="64027"/>
                  <a:pt x="1319295" y="88927"/>
                </a:cubicBezTo>
                <a:cubicBezTo>
                  <a:pt x="1304199" y="124497"/>
                  <a:pt x="1325332" y="145839"/>
                  <a:pt x="1346468" y="163625"/>
                </a:cubicBezTo>
                <a:cubicBezTo>
                  <a:pt x="1382696" y="195638"/>
                  <a:pt x="1424964" y="188525"/>
                  <a:pt x="1464213" y="192082"/>
                </a:cubicBezTo>
                <a:cubicBezTo>
                  <a:pt x="1572902" y="209867"/>
                  <a:pt x="1624228" y="259665"/>
                  <a:pt x="1648381" y="373491"/>
                </a:cubicBezTo>
                <a:cubicBezTo>
                  <a:pt x="1554788" y="327250"/>
                  <a:pt x="1461194" y="384162"/>
                  <a:pt x="1370620" y="352148"/>
                </a:cubicBezTo>
                <a:cubicBezTo>
                  <a:pt x="1346468" y="345034"/>
                  <a:pt x="1310237" y="355706"/>
                  <a:pt x="1322314" y="394834"/>
                </a:cubicBezTo>
                <a:cubicBezTo>
                  <a:pt x="1334390" y="430405"/>
                  <a:pt x="1373640" y="458860"/>
                  <a:pt x="1304199" y="451747"/>
                </a:cubicBezTo>
                <a:cubicBezTo>
                  <a:pt x="1252873" y="448189"/>
                  <a:pt x="1237778" y="405504"/>
                  <a:pt x="1222682" y="359262"/>
                </a:cubicBezTo>
                <a:cubicBezTo>
                  <a:pt x="1210606" y="334364"/>
                  <a:pt x="1177395" y="320135"/>
                  <a:pt x="1153242" y="334364"/>
                </a:cubicBezTo>
                <a:cubicBezTo>
                  <a:pt x="1123051" y="348592"/>
                  <a:pt x="1132108" y="387720"/>
                  <a:pt x="1132108" y="416176"/>
                </a:cubicBezTo>
                <a:cubicBezTo>
                  <a:pt x="1129088" y="469532"/>
                  <a:pt x="1153242" y="494431"/>
                  <a:pt x="1195509" y="505101"/>
                </a:cubicBezTo>
                <a:cubicBezTo>
                  <a:pt x="1246836" y="519330"/>
                  <a:pt x="1298160" y="537116"/>
                  <a:pt x="1364582" y="558458"/>
                </a:cubicBezTo>
                <a:cubicBezTo>
                  <a:pt x="1292122" y="594028"/>
                  <a:pt x="1237778" y="586915"/>
                  <a:pt x="1183434" y="558458"/>
                </a:cubicBezTo>
                <a:cubicBezTo>
                  <a:pt x="1117012" y="526444"/>
                  <a:pt x="1029458" y="483759"/>
                  <a:pt x="975114" y="522887"/>
                </a:cubicBezTo>
                <a:cubicBezTo>
                  <a:pt x="893597" y="579800"/>
                  <a:pt x="827176" y="544229"/>
                  <a:pt x="754716" y="533558"/>
                </a:cubicBezTo>
                <a:cubicBezTo>
                  <a:pt x="603758" y="512216"/>
                  <a:pt x="697352" y="480203"/>
                  <a:pt x="546395" y="462417"/>
                </a:cubicBezTo>
                <a:cubicBezTo>
                  <a:pt x="486012" y="455303"/>
                  <a:pt x="422610" y="426847"/>
                  <a:pt x="335056" y="465975"/>
                </a:cubicBezTo>
                <a:cubicBezTo>
                  <a:pt x="730563" y="672284"/>
                  <a:pt x="917750" y="658055"/>
                  <a:pt x="1270988" y="910606"/>
                </a:cubicBezTo>
                <a:cubicBezTo>
                  <a:pt x="1255893" y="935506"/>
                  <a:pt x="1240798" y="924835"/>
                  <a:pt x="1225701" y="921277"/>
                </a:cubicBezTo>
                <a:cubicBezTo>
                  <a:pt x="1201548" y="917720"/>
                  <a:pt x="1171356" y="903491"/>
                  <a:pt x="1165318" y="949734"/>
                </a:cubicBezTo>
                <a:cubicBezTo>
                  <a:pt x="1162298" y="985305"/>
                  <a:pt x="1180415" y="1003089"/>
                  <a:pt x="1210606" y="1006647"/>
                </a:cubicBezTo>
                <a:cubicBezTo>
                  <a:pt x="1298160" y="1020875"/>
                  <a:pt x="1376658" y="1070674"/>
                  <a:pt x="1455156" y="1113358"/>
                </a:cubicBezTo>
                <a:cubicBezTo>
                  <a:pt x="1491385" y="1131144"/>
                  <a:pt x="1530634" y="1156043"/>
                  <a:pt x="1515538" y="1220069"/>
                </a:cubicBezTo>
                <a:cubicBezTo>
                  <a:pt x="1485348" y="1237855"/>
                  <a:pt x="1464213" y="1212955"/>
                  <a:pt x="1440060" y="1209399"/>
                </a:cubicBezTo>
                <a:cubicBezTo>
                  <a:pt x="1415907" y="1205842"/>
                  <a:pt x="1358543" y="1220069"/>
                  <a:pt x="1373640" y="1230741"/>
                </a:cubicBezTo>
                <a:cubicBezTo>
                  <a:pt x="1443080" y="1269868"/>
                  <a:pt x="1316276" y="1365909"/>
                  <a:pt x="1400810" y="1365909"/>
                </a:cubicBezTo>
                <a:cubicBezTo>
                  <a:pt x="1539691" y="1365909"/>
                  <a:pt x="1615170" y="1536647"/>
                  <a:pt x="1748012" y="1540204"/>
                </a:cubicBezTo>
                <a:cubicBezTo>
                  <a:pt x="1769146" y="1540204"/>
                  <a:pt x="1778203" y="1572219"/>
                  <a:pt x="1778203" y="1597117"/>
                </a:cubicBezTo>
                <a:cubicBezTo>
                  <a:pt x="1778203" y="1629132"/>
                  <a:pt x="1757070" y="1632688"/>
                  <a:pt x="1735936" y="1636245"/>
                </a:cubicBezTo>
                <a:cubicBezTo>
                  <a:pt x="1702725" y="1639802"/>
                  <a:pt x="1666496" y="1597117"/>
                  <a:pt x="1624228" y="1657587"/>
                </a:cubicBezTo>
                <a:cubicBezTo>
                  <a:pt x="1702725" y="1693158"/>
                  <a:pt x="1784242" y="1728729"/>
                  <a:pt x="1781223" y="1849668"/>
                </a:cubicBezTo>
                <a:cubicBezTo>
                  <a:pt x="1781223" y="1881683"/>
                  <a:pt x="1814434" y="1895910"/>
                  <a:pt x="1838587" y="1903025"/>
                </a:cubicBezTo>
                <a:cubicBezTo>
                  <a:pt x="1880854" y="1917252"/>
                  <a:pt x="1914065" y="1938595"/>
                  <a:pt x="1938218" y="1984836"/>
                </a:cubicBezTo>
                <a:cubicBezTo>
                  <a:pt x="1938218" y="1995507"/>
                  <a:pt x="1938218" y="2002622"/>
                  <a:pt x="1938218" y="2013292"/>
                </a:cubicBezTo>
                <a:cubicBezTo>
                  <a:pt x="1932180" y="2123562"/>
                  <a:pt x="1871798" y="2120004"/>
                  <a:pt x="1805376" y="2102219"/>
                </a:cubicBezTo>
                <a:cubicBezTo>
                  <a:pt x="1726878" y="2080877"/>
                  <a:pt x="1648381" y="2038192"/>
                  <a:pt x="1563844" y="2077320"/>
                </a:cubicBezTo>
                <a:cubicBezTo>
                  <a:pt x="1681592" y="2130676"/>
                  <a:pt x="1811414" y="2134233"/>
                  <a:pt x="1920104" y="2208931"/>
                </a:cubicBezTo>
                <a:cubicBezTo>
                  <a:pt x="1515538" y="2223159"/>
                  <a:pt x="1159280" y="1984836"/>
                  <a:pt x="766792" y="1892353"/>
                </a:cubicBezTo>
                <a:cubicBezTo>
                  <a:pt x="778869" y="1952823"/>
                  <a:pt x="812080" y="1967051"/>
                  <a:pt x="839252" y="1974165"/>
                </a:cubicBezTo>
                <a:cubicBezTo>
                  <a:pt x="984170" y="2020407"/>
                  <a:pt x="1110974" y="2112891"/>
                  <a:pt x="1243816" y="2191146"/>
                </a:cubicBezTo>
                <a:cubicBezTo>
                  <a:pt x="1298160" y="2223159"/>
                  <a:pt x="1337410" y="2258731"/>
                  <a:pt x="1358543" y="2326314"/>
                </a:cubicBezTo>
                <a:cubicBezTo>
                  <a:pt x="1376658" y="2390340"/>
                  <a:pt x="1412888" y="2418796"/>
                  <a:pt x="1479310" y="2401012"/>
                </a:cubicBezTo>
                <a:cubicBezTo>
                  <a:pt x="1533654" y="2386784"/>
                  <a:pt x="1591018" y="2393898"/>
                  <a:pt x="1648381" y="2401012"/>
                </a:cubicBezTo>
                <a:cubicBezTo>
                  <a:pt x="1711782" y="2408126"/>
                  <a:pt x="1784242" y="2479267"/>
                  <a:pt x="1769146" y="2518395"/>
                </a:cubicBezTo>
                <a:cubicBezTo>
                  <a:pt x="1738956" y="2582422"/>
                  <a:pt x="1687630" y="2550408"/>
                  <a:pt x="1645361" y="2543294"/>
                </a:cubicBezTo>
                <a:cubicBezTo>
                  <a:pt x="1594036" y="2536181"/>
                  <a:pt x="1500444" y="2518395"/>
                  <a:pt x="1500444" y="2525509"/>
                </a:cubicBezTo>
                <a:cubicBezTo>
                  <a:pt x="1467232" y="2685576"/>
                  <a:pt x="1391754" y="2564636"/>
                  <a:pt x="1337410" y="2564636"/>
                </a:cubicBezTo>
                <a:cubicBezTo>
                  <a:pt x="1286084" y="2564636"/>
                  <a:pt x="1234759" y="2546851"/>
                  <a:pt x="1186452" y="2532623"/>
                </a:cubicBezTo>
                <a:cubicBezTo>
                  <a:pt x="1123051" y="2514837"/>
                  <a:pt x="1065688" y="2546851"/>
                  <a:pt x="1005304" y="2553965"/>
                </a:cubicBezTo>
                <a:cubicBezTo>
                  <a:pt x="950960" y="2561080"/>
                  <a:pt x="981150" y="2653563"/>
                  <a:pt x="947940" y="2692689"/>
                </a:cubicBezTo>
                <a:cubicBezTo>
                  <a:pt x="941903" y="2703362"/>
                  <a:pt x="935864" y="2703362"/>
                  <a:pt x="929826" y="2703362"/>
                </a:cubicBezTo>
                <a:cubicBezTo>
                  <a:pt x="911711" y="2980812"/>
                  <a:pt x="594701" y="2913227"/>
                  <a:pt x="594701" y="2923898"/>
                </a:cubicBezTo>
                <a:cubicBezTo>
                  <a:pt x="567529" y="2941684"/>
                  <a:pt x="534318" y="2899000"/>
                  <a:pt x="501108" y="2941684"/>
                </a:cubicBezTo>
                <a:cubicBezTo>
                  <a:pt x="643007" y="3137322"/>
                  <a:pt x="860386" y="3183563"/>
                  <a:pt x="1053610" y="3329402"/>
                </a:cubicBezTo>
                <a:cubicBezTo>
                  <a:pt x="893597" y="3379202"/>
                  <a:pt x="800002" y="3208463"/>
                  <a:pt x="682256" y="3229805"/>
                </a:cubicBezTo>
                <a:cubicBezTo>
                  <a:pt x="624893" y="3283162"/>
                  <a:pt x="796984" y="3368530"/>
                  <a:pt x="630932" y="3393429"/>
                </a:cubicBezTo>
                <a:cubicBezTo>
                  <a:pt x="703390" y="3439672"/>
                  <a:pt x="754716" y="3485914"/>
                  <a:pt x="806041" y="3539269"/>
                </a:cubicBezTo>
                <a:cubicBezTo>
                  <a:pt x="893597" y="3635309"/>
                  <a:pt x="911711" y="3699337"/>
                  <a:pt x="869444" y="3827390"/>
                </a:cubicBezTo>
                <a:cubicBezTo>
                  <a:pt x="842270" y="3912759"/>
                  <a:pt x="803022" y="3991015"/>
                  <a:pt x="839252" y="4090612"/>
                </a:cubicBezTo>
                <a:cubicBezTo>
                  <a:pt x="863405" y="4158196"/>
                  <a:pt x="854347" y="4204438"/>
                  <a:pt x="763774" y="4172424"/>
                </a:cubicBezTo>
                <a:cubicBezTo>
                  <a:pt x="667160" y="4140411"/>
                  <a:pt x="630932" y="4200882"/>
                  <a:pt x="655085" y="4321821"/>
                </a:cubicBezTo>
                <a:cubicBezTo>
                  <a:pt x="670179" y="4400076"/>
                  <a:pt x="655085" y="4424975"/>
                  <a:pt x="588662" y="4414305"/>
                </a:cubicBezTo>
                <a:cubicBezTo>
                  <a:pt x="516204" y="4403633"/>
                  <a:pt x="446764" y="4353835"/>
                  <a:pt x="356189" y="4378734"/>
                </a:cubicBezTo>
                <a:cubicBezTo>
                  <a:pt x="428648" y="4521016"/>
                  <a:pt x="582626" y="4478331"/>
                  <a:pt x="667160" y="4613499"/>
                </a:cubicBezTo>
                <a:cubicBezTo>
                  <a:pt x="567529" y="4613499"/>
                  <a:pt x="489031" y="4613499"/>
                  <a:pt x="416573" y="4585042"/>
                </a:cubicBezTo>
                <a:cubicBezTo>
                  <a:pt x="386381" y="4574373"/>
                  <a:pt x="353170" y="4560144"/>
                  <a:pt x="335056" y="4602828"/>
                </a:cubicBezTo>
                <a:cubicBezTo>
                  <a:pt x="313920" y="4652628"/>
                  <a:pt x="356189" y="4670412"/>
                  <a:pt x="380342" y="4677526"/>
                </a:cubicBezTo>
                <a:cubicBezTo>
                  <a:pt x="449784" y="4702425"/>
                  <a:pt x="504126" y="4759339"/>
                  <a:pt x="564510" y="4805580"/>
                </a:cubicBezTo>
                <a:cubicBezTo>
                  <a:pt x="694332" y="4905177"/>
                  <a:pt x="836233" y="4990547"/>
                  <a:pt x="944922" y="5154171"/>
                </a:cubicBezTo>
                <a:cubicBezTo>
                  <a:pt x="809060" y="5111487"/>
                  <a:pt x="706410" y="5011889"/>
                  <a:pt x="576586" y="4994104"/>
                </a:cubicBezTo>
                <a:cubicBezTo>
                  <a:pt x="688296" y="5143500"/>
                  <a:pt x="830194" y="5243097"/>
                  <a:pt x="963036" y="5353367"/>
                </a:cubicBezTo>
                <a:cubicBezTo>
                  <a:pt x="1002286" y="5385379"/>
                  <a:pt x="1041534" y="5406721"/>
                  <a:pt x="1047572" y="5474306"/>
                </a:cubicBezTo>
                <a:cubicBezTo>
                  <a:pt x="1065688" y="5605917"/>
                  <a:pt x="1113992" y="5712629"/>
                  <a:pt x="1222682" y="5769542"/>
                </a:cubicBezTo>
                <a:cubicBezTo>
                  <a:pt x="1222682" y="5769542"/>
                  <a:pt x="1216644" y="5790884"/>
                  <a:pt x="1213626" y="5801555"/>
                </a:cubicBezTo>
                <a:cubicBezTo>
                  <a:pt x="1147203" y="5805112"/>
                  <a:pt x="1095878" y="5726858"/>
                  <a:pt x="1014361" y="5755314"/>
                </a:cubicBezTo>
                <a:cubicBezTo>
                  <a:pt x="1095878" y="5862025"/>
                  <a:pt x="1162298" y="5954508"/>
                  <a:pt x="1274008" y="6004307"/>
                </a:cubicBezTo>
                <a:cubicBezTo>
                  <a:pt x="1364582" y="6043434"/>
                  <a:pt x="1476290" y="6068335"/>
                  <a:pt x="1542711" y="6196388"/>
                </a:cubicBezTo>
                <a:cubicBezTo>
                  <a:pt x="1467232" y="6221287"/>
                  <a:pt x="1409868" y="6189274"/>
                  <a:pt x="1352504" y="6167932"/>
                </a:cubicBezTo>
                <a:cubicBezTo>
                  <a:pt x="1264950" y="6132361"/>
                  <a:pt x="1177395" y="6093234"/>
                  <a:pt x="1089840" y="6057663"/>
                </a:cubicBezTo>
                <a:cubicBezTo>
                  <a:pt x="1056628" y="6043434"/>
                  <a:pt x="1020400" y="6036320"/>
                  <a:pt x="999266" y="6100347"/>
                </a:cubicBezTo>
                <a:cubicBezTo>
                  <a:pt x="1110974" y="6114575"/>
                  <a:pt x="1177395" y="6199945"/>
                  <a:pt x="1246836" y="6281757"/>
                </a:cubicBezTo>
                <a:cubicBezTo>
                  <a:pt x="1286084" y="6327999"/>
                  <a:pt x="1319295" y="6388469"/>
                  <a:pt x="1388735" y="6367127"/>
                </a:cubicBezTo>
                <a:cubicBezTo>
                  <a:pt x="1424964" y="6356456"/>
                  <a:pt x="1449118" y="6388469"/>
                  <a:pt x="1446099" y="6431153"/>
                </a:cubicBezTo>
                <a:cubicBezTo>
                  <a:pt x="1431002" y="6580550"/>
                  <a:pt x="1518558" y="6630349"/>
                  <a:pt x="1609132" y="6658805"/>
                </a:cubicBezTo>
                <a:cubicBezTo>
                  <a:pt x="1741974" y="6701489"/>
                  <a:pt x="1859720" y="6786859"/>
                  <a:pt x="198350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Espaço Reservado para Conteúdo 4" descr="Mapa&#10;&#10;Descrição gerada automaticamente">
            <a:extLst>
              <a:ext uri="{FF2B5EF4-FFF2-40B4-BE49-F238E27FC236}">
                <a16:creationId xmlns:a16="http://schemas.microsoft.com/office/drawing/2014/main" id="{86D48F2F-A011-4F28-9371-6C466A3D2D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398" y="391677"/>
            <a:ext cx="662936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986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 descr="Pintura de pessoas em volta&#10;&#10;Descrição gerada automaticamente com confiança média">
            <a:extLst>
              <a:ext uri="{FF2B5EF4-FFF2-40B4-BE49-F238E27FC236}">
                <a16:creationId xmlns:a16="http://schemas.microsoft.com/office/drawing/2014/main" id="{AFC3D5C4-F843-4C64-AE9E-3114AC05E6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93" r="-1" b="-1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0943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E0EC39B-5EE7-4D8A-AB0B-2390CFD1DC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643" y="1683026"/>
            <a:ext cx="10257183" cy="490330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dirty="0"/>
              <a:t> Motivos da Revolta</a:t>
            </a:r>
          </a:p>
          <a:p>
            <a:endParaRPr lang="pt-BR" dirty="0"/>
          </a:p>
          <a:p>
            <a:pPr>
              <a:buFontTx/>
              <a:buChar char="-"/>
            </a:pPr>
            <a:r>
              <a:rPr lang="pt-BR" sz="2200" dirty="0"/>
              <a:t>Insatisfação com o Pacto Colonial</a:t>
            </a:r>
          </a:p>
          <a:p>
            <a:pPr>
              <a:buFontTx/>
              <a:buChar char="-"/>
            </a:pPr>
            <a:r>
              <a:rPr lang="pt-BR" sz="2200" dirty="0"/>
              <a:t>Falta de investimento da metrópole na região                   </a:t>
            </a:r>
          </a:p>
          <a:p>
            <a:pPr>
              <a:buFontTx/>
              <a:buChar char="-"/>
            </a:pPr>
            <a:endParaRPr lang="pt-BR" dirty="0"/>
          </a:p>
          <a:p>
            <a:pPr marL="0" indent="0">
              <a:buNone/>
            </a:pPr>
            <a:r>
              <a:rPr lang="pt-BR" dirty="0"/>
              <a:t>                             </a:t>
            </a:r>
            <a:r>
              <a:rPr lang="pt-BR" sz="2200" dirty="0">
                <a:solidFill>
                  <a:srgbClr val="FF0000"/>
                </a:solidFill>
              </a:rPr>
              <a:t>Construção de Universidade</a:t>
            </a:r>
          </a:p>
          <a:p>
            <a:pPr marL="0" indent="0">
              <a:buNone/>
            </a:pPr>
            <a:r>
              <a:rPr lang="pt-BR" sz="2200" dirty="0"/>
              <a:t>                                      </a:t>
            </a:r>
            <a:r>
              <a:rPr lang="pt-BR" sz="2200" dirty="0">
                <a:solidFill>
                  <a:srgbClr val="FF0000"/>
                </a:solidFill>
              </a:rPr>
              <a:t>Mudança da capital para Minas</a:t>
            </a:r>
          </a:p>
          <a:p>
            <a:pPr>
              <a:buFontTx/>
              <a:buChar char="-"/>
            </a:pPr>
            <a:endParaRPr lang="pt-BR" dirty="0"/>
          </a:p>
          <a:p>
            <a:pPr>
              <a:buFontTx/>
              <a:buChar char="-"/>
            </a:pPr>
            <a:r>
              <a:rPr lang="pt-BR" sz="2400" dirty="0"/>
              <a:t>Alta taxa de imposto sobre o ouro</a:t>
            </a:r>
          </a:p>
          <a:p>
            <a:pPr>
              <a:buFontTx/>
              <a:buChar char="-"/>
            </a:pPr>
            <a:r>
              <a:rPr lang="pt-BR" sz="2400" dirty="0"/>
              <a:t>                                </a:t>
            </a:r>
            <a:r>
              <a:rPr lang="pt-BR" sz="2200" dirty="0">
                <a:solidFill>
                  <a:srgbClr val="FF0000"/>
                </a:solidFill>
              </a:rPr>
              <a:t>derrama</a:t>
            </a:r>
          </a:p>
          <a:p>
            <a:pPr marL="0" indent="0">
              <a:buNone/>
            </a:pPr>
            <a:r>
              <a:rPr lang="pt-BR" dirty="0"/>
              <a:t>                              </a:t>
            </a:r>
            <a:r>
              <a:rPr lang="pt-BR" sz="2200" dirty="0">
                <a:solidFill>
                  <a:srgbClr val="FF0000"/>
                </a:solidFill>
              </a:rPr>
              <a:t>devassa</a:t>
            </a:r>
          </a:p>
        </p:txBody>
      </p:sp>
      <p:sp>
        <p:nvSpPr>
          <p:cNvPr id="2" name="Chave Esquerda 1">
            <a:extLst>
              <a:ext uri="{FF2B5EF4-FFF2-40B4-BE49-F238E27FC236}">
                <a16:creationId xmlns:a16="http://schemas.microsoft.com/office/drawing/2014/main" id="{BE1B5A5F-D711-4B9A-8CD0-52E59827E455}"/>
              </a:ext>
            </a:extLst>
          </p:cNvPr>
          <p:cNvSpPr/>
          <p:nvPr/>
        </p:nvSpPr>
        <p:spPr>
          <a:xfrm>
            <a:off x="1414071" y="3988042"/>
            <a:ext cx="1195303" cy="63610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A9C023F0-72A9-442B-8BEE-A6A95074191D}"/>
              </a:ext>
            </a:extLst>
          </p:cNvPr>
          <p:cNvSpPr/>
          <p:nvPr/>
        </p:nvSpPr>
        <p:spPr>
          <a:xfrm>
            <a:off x="874643" y="1618279"/>
            <a:ext cx="3167270" cy="45153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have Esquerda 8">
            <a:extLst>
              <a:ext uri="{FF2B5EF4-FFF2-40B4-BE49-F238E27FC236}">
                <a16:creationId xmlns:a16="http://schemas.microsoft.com/office/drawing/2014/main" id="{60F6F3DA-628E-45AE-964B-7B0DDF903BAB}"/>
              </a:ext>
            </a:extLst>
          </p:cNvPr>
          <p:cNvSpPr/>
          <p:nvPr/>
        </p:nvSpPr>
        <p:spPr>
          <a:xfrm>
            <a:off x="1539967" y="5743954"/>
            <a:ext cx="1195303" cy="63610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7108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0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10F3087-34A6-486A-9E3B-416AC5993C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/>
              <a:t>Influências</a:t>
            </a:r>
            <a:br>
              <a:rPr lang="pt-BR" dirty="0"/>
            </a:br>
            <a:endParaRPr lang="pt-BR" dirty="0"/>
          </a:p>
          <a:p>
            <a:pPr marL="0" indent="0">
              <a:buNone/>
            </a:pPr>
            <a:r>
              <a:rPr lang="pt-BR" dirty="0"/>
              <a:t>- </a:t>
            </a:r>
            <a:r>
              <a:rPr lang="pt-BR" sz="2400" dirty="0"/>
              <a:t>Ideias iluministas</a:t>
            </a:r>
          </a:p>
          <a:p>
            <a:endParaRPr lang="pt-BR" dirty="0"/>
          </a:p>
          <a:p>
            <a:pPr marL="0" indent="0">
              <a:buNone/>
            </a:pPr>
            <a:r>
              <a:rPr lang="pt-BR" dirty="0"/>
              <a:t>- </a:t>
            </a:r>
            <a:r>
              <a:rPr lang="pt-BR" sz="2400" dirty="0"/>
              <a:t>Independência dos </a:t>
            </a:r>
            <a:r>
              <a:rPr lang="pt-BR" sz="2400" dirty="0">
                <a:solidFill>
                  <a:srgbClr val="FF0000"/>
                </a:solidFill>
              </a:rPr>
              <a:t>EUA </a:t>
            </a:r>
            <a:r>
              <a:rPr lang="pt-BR" sz="2400" dirty="0"/>
              <a:t> em 1776 </a:t>
            </a:r>
          </a:p>
        </p:txBody>
      </p:sp>
      <p:pic>
        <p:nvPicPr>
          <p:cNvPr id="6" name="Imagem 5" descr="Homem de terno e gravata&#10;&#10;Descrição gerada automaticamente">
            <a:extLst>
              <a:ext uri="{FF2B5EF4-FFF2-40B4-BE49-F238E27FC236}">
                <a16:creationId xmlns:a16="http://schemas.microsoft.com/office/drawing/2014/main" id="{45E5BAF3-4575-440C-97ED-13C13230C8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" b="25750"/>
          <a:stretch/>
        </p:blipFill>
        <p:spPr>
          <a:xfrm>
            <a:off x="6374920" y="758514"/>
            <a:ext cx="512223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13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A0957545-4C23-4C10-B0F9-59A79362E5AA}"/>
              </a:ext>
            </a:extLst>
          </p:cNvPr>
          <p:cNvSpPr/>
          <p:nvPr/>
        </p:nvSpPr>
        <p:spPr>
          <a:xfrm>
            <a:off x="848141" y="1815550"/>
            <a:ext cx="1762538" cy="49032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1495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6D56B42-15C7-4916-B843-5D926529E8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9" y="1782981"/>
            <a:ext cx="4008384" cy="439398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Conjuração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Baiana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1798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u="sng" dirty="0" err="1"/>
              <a:t>Influências</a:t>
            </a:r>
            <a:r>
              <a:rPr lang="en-US" sz="2000" u="sng" dirty="0"/>
              <a:t>:</a:t>
            </a:r>
          </a:p>
          <a:p>
            <a:r>
              <a:rPr lang="en-US" sz="2000" dirty="0" err="1"/>
              <a:t>Iluminismo</a:t>
            </a:r>
            <a:endParaRPr lang="en-US" sz="2000" dirty="0"/>
          </a:p>
          <a:p>
            <a:r>
              <a:rPr lang="en-US" sz="2000" dirty="0" err="1"/>
              <a:t>Independência</a:t>
            </a:r>
            <a:r>
              <a:rPr lang="en-US" sz="2000" dirty="0"/>
              <a:t> dos EUA</a:t>
            </a:r>
          </a:p>
          <a:p>
            <a:r>
              <a:rPr lang="en-US" sz="2000" dirty="0" err="1"/>
              <a:t>Revolução</a:t>
            </a:r>
            <a:r>
              <a:rPr lang="en-US" sz="2000" dirty="0"/>
              <a:t> </a:t>
            </a:r>
            <a:r>
              <a:rPr lang="en-US" sz="2000" dirty="0" err="1"/>
              <a:t>Francesa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C00000"/>
                </a:solidFill>
              </a:rPr>
              <a:t>(</a:t>
            </a:r>
            <a:r>
              <a:rPr lang="en-US" sz="2000" dirty="0" err="1">
                <a:solidFill>
                  <a:srgbClr val="C00000"/>
                </a:solidFill>
              </a:rPr>
              <a:t>fase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jacobina</a:t>
            </a:r>
            <a:r>
              <a:rPr lang="en-US" sz="2000" dirty="0">
                <a:solidFill>
                  <a:srgbClr val="C00000"/>
                </a:solidFill>
              </a:rPr>
              <a:t>)</a:t>
            </a:r>
          </a:p>
          <a:p>
            <a:endParaRPr lang="en-US" sz="2000" dirty="0"/>
          </a:p>
          <a:p>
            <a:endParaRPr lang="en-US" sz="200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Espaço Reservado para Conteúdo 4" descr="Logotipo&#10;&#10;Descrição gerada automaticamente com confiança média">
            <a:extLst>
              <a:ext uri="{FF2B5EF4-FFF2-40B4-BE49-F238E27FC236}">
                <a16:creationId xmlns:a16="http://schemas.microsoft.com/office/drawing/2014/main" id="{82CB9D53-EA75-4551-AFCF-F55758A49B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320" y="1921211"/>
            <a:ext cx="6253212" cy="4085431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29680447-4075-4CA2-B814-AC4B1D0BE4D9}"/>
              </a:ext>
            </a:extLst>
          </p:cNvPr>
          <p:cNvSpPr/>
          <p:nvPr/>
        </p:nvSpPr>
        <p:spPr>
          <a:xfrm>
            <a:off x="1014060" y="1815548"/>
            <a:ext cx="3239888" cy="44095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04684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D073016-B734-483B-8953-5BADEE145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8600" y="0"/>
            <a:ext cx="8157458" cy="6858000"/>
          </a:xfrm>
          <a:prstGeom prst="rect">
            <a:avLst/>
          </a:prstGeom>
          <a:gradFill>
            <a:gsLst>
              <a:gs pos="2000">
                <a:schemeClr val="accent1"/>
              </a:gs>
              <a:gs pos="78000">
                <a:schemeClr val="accent1">
                  <a:lumMod val="50000"/>
                </a:schemeClr>
              </a:gs>
              <a:gs pos="100000">
                <a:srgbClr val="000000">
                  <a:alpha val="85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0A7EAB6-59D3-4325-8DE6-E0CA4009C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4537" y="1839884"/>
            <a:ext cx="8157460" cy="5017687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  <a:alpha val="30000"/>
                </a:schemeClr>
              </a:gs>
              <a:gs pos="100000">
                <a:srgbClr val="000000">
                  <a:alpha val="44000"/>
                </a:srgb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063179" y="-33131"/>
            <a:ext cx="6857999" cy="6923403"/>
          </a:xfrm>
          <a:prstGeom prst="rect">
            <a:avLst/>
          </a:prstGeom>
          <a:gradFill>
            <a:gsLst>
              <a:gs pos="56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Espaço Reservado para Conteúdo 4" descr="Foto preta e branca de homens posando para foto&#10;&#10;Descrição gerada automaticamente">
            <a:extLst>
              <a:ext uri="{FF2B5EF4-FFF2-40B4-BE49-F238E27FC236}">
                <a16:creationId xmlns:a16="http://schemas.microsoft.com/office/drawing/2014/main" id="{6651C1EE-1D13-48AB-9532-6CBE6EB1C6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6"/>
          <a:stretch/>
        </p:blipFill>
        <p:spPr>
          <a:xfrm>
            <a:off x="812788" y="457200"/>
            <a:ext cx="10566424" cy="594360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3A477AFE-52CC-4F91-BC6D-9BF13E572597}"/>
              </a:ext>
            </a:extLst>
          </p:cNvPr>
          <p:cNvSpPr txBox="1"/>
          <p:nvPr/>
        </p:nvSpPr>
        <p:spPr>
          <a:xfrm>
            <a:off x="766526" y="56660"/>
            <a:ext cx="45088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Principais líderes da Conjuração</a:t>
            </a:r>
          </a:p>
        </p:txBody>
      </p:sp>
    </p:spTree>
    <p:extLst>
      <p:ext uri="{BB962C8B-B14F-4D97-AF65-F5344CB8AC3E}">
        <p14:creationId xmlns:p14="http://schemas.microsoft.com/office/powerpoint/2010/main" val="15883569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1011</TotalTime>
  <Words>509</Words>
  <Application>Microsoft Office PowerPoint</Application>
  <PresentationFormat>Widescreen</PresentationFormat>
  <Paragraphs>58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NoyhBook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Inconfidência Mineira e Conjuração Baiana</dc:title>
  <dc:creator>Danielle Lemos</dc:creator>
  <cp:lastModifiedBy>emerson.bastos@colegiorodin.com.br</cp:lastModifiedBy>
  <cp:revision>25</cp:revision>
  <dcterms:created xsi:type="dcterms:W3CDTF">2021-05-23T23:51:03Z</dcterms:created>
  <dcterms:modified xsi:type="dcterms:W3CDTF">2023-07-24T01:31:34Z</dcterms:modified>
</cp:coreProperties>
</file>