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4" r:id="rId11"/>
    <p:sldId id="276" r:id="rId12"/>
    <p:sldId id="275" r:id="rId13"/>
    <p:sldId id="264" r:id="rId14"/>
    <p:sldId id="265" r:id="rId15"/>
    <p:sldId id="266" r:id="rId16"/>
    <p:sldId id="268" r:id="rId17"/>
    <p:sldId id="271" r:id="rId18"/>
    <p:sldId id="272" r:id="rId19"/>
    <p:sldId id="269" r:id="rId20"/>
    <p:sldId id="270" r:id="rId21"/>
    <p:sldId id="273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5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6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0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2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3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2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7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5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90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pt.wikipedia.org/wiki/1807,_Friedland#/media/Ficheiro:1807,_Friedlan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globo.globo.com/sociedade/historia/analise-de-ossos-prova-que-soldados-de-napoleao-morreram-de-inanicao-cronica-em-1812-17122523" TargetMode="External"/><Relationship Id="rId2" Type="http://schemas.openxmlformats.org/officeDocument/2006/relationships/hyperlink" Target="https://www.youtube.com/watch?v=eyWCkH1rudg&amp;t=24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aventurasnahistoria.uol.com.br/noticias/historia-hoje/historia-napoleao-russia.p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N9-qSblJc" TargetMode="External"/><Relationship Id="rId2" Type="http://schemas.openxmlformats.org/officeDocument/2006/relationships/hyperlink" Target="https://www.youtube.com/watch?v=HX6jIKXmJ1k&amp;list=PLUQIgA95iSRk6Ul4BMtSbmICg0Shd7MUL&amp;index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globo.globo.com/sociedade/historia/diario-das-guerras-napoleonicas-descoberto-em-sebo-na-tasmania-19268442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B4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Cachorro pulando no ar&#10;&#10;Descrição gerada automaticamente">
            <a:extLst>
              <a:ext uri="{FF2B5EF4-FFF2-40B4-BE49-F238E27FC236}">
                <a16:creationId xmlns:a16="http://schemas.microsoft.com/office/drawing/2014/main" id="{1C85983D-348A-4822-B2F2-65BAAD6F8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60" y="643466"/>
            <a:ext cx="5536174" cy="5592094"/>
          </a:xfrm>
          <a:prstGeom prst="rect">
            <a:avLst/>
          </a:prstGeom>
        </p:spPr>
      </p:pic>
      <p:sp>
        <p:nvSpPr>
          <p:cNvPr id="11" name="Fluxograma: Conector fora de Página 10">
            <a:extLst>
              <a:ext uri="{FF2B5EF4-FFF2-40B4-BE49-F238E27FC236}">
                <a16:creationId xmlns:a16="http://schemas.microsoft.com/office/drawing/2014/main" id="{32FD4A2A-7304-4655-AEED-CA388B9B2146}"/>
              </a:ext>
            </a:extLst>
          </p:cNvPr>
          <p:cNvSpPr/>
          <p:nvPr/>
        </p:nvSpPr>
        <p:spPr>
          <a:xfrm>
            <a:off x="8877534" y="643466"/>
            <a:ext cx="2670999" cy="5472512"/>
          </a:xfrm>
          <a:prstGeom prst="flowChartOffpageConnector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Conector fora de Página 30">
            <a:extLst>
              <a:ext uri="{FF2B5EF4-FFF2-40B4-BE49-F238E27FC236}">
                <a16:creationId xmlns:a16="http://schemas.microsoft.com/office/drawing/2014/main" id="{30973C28-F1CF-4D4B-830E-654737D31A6D}"/>
              </a:ext>
            </a:extLst>
          </p:cNvPr>
          <p:cNvSpPr/>
          <p:nvPr/>
        </p:nvSpPr>
        <p:spPr>
          <a:xfrm>
            <a:off x="643467" y="643466"/>
            <a:ext cx="2684642" cy="5472512"/>
          </a:xfrm>
          <a:prstGeom prst="flowChartOffpageConnector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3280003-398E-4F2C-9343-9EBFDFD27184}"/>
              </a:ext>
            </a:extLst>
          </p:cNvPr>
          <p:cNvSpPr txBox="1"/>
          <p:nvPr/>
        </p:nvSpPr>
        <p:spPr>
          <a:xfrm>
            <a:off x="700058" y="5828514"/>
            <a:ext cx="283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Era               </a:t>
            </a:r>
            <a:r>
              <a:rPr lang="pt-BR" dirty="0" err="1">
                <a:solidFill>
                  <a:schemeClr val="bg1"/>
                </a:solidFill>
              </a:rPr>
              <a:t>Napole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558AE10-1654-49BF-87A2-A3863AD50F23}"/>
              </a:ext>
            </a:extLst>
          </p:cNvPr>
          <p:cNvSpPr txBox="1"/>
          <p:nvPr/>
        </p:nvSpPr>
        <p:spPr>
          <a:xfrm>
            <a:off x="8836501" y="5836251"/>
            <a:ext cx="26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ônica1799         1815</a:t>
            </a:r>
          </a:p>
        </p:txBody>
      </p:sp>
    </p:spTree>
    <p:extLst>
      <p:ext uri="{BB962C8B-B14F-4D97-AF65-F5344CB8AC3E}">
        <p14:creationId xmlns:p14="http://schemas.microsoft.com/office/powerpoint/2010/main" val="362079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Grupo de pessoas em cima de cavalo&#10;&#10;Descrição gerada automaticamente">
            <a:extLst>
              <a:ext uri="{FF2B5EF4-FFF2-40B4-BE49-F238E27FC236}">
                <a16:creationId xmlns:a16="http://schemas.microsoft.com/office/drawing/2014/main" id="{FFF88AE0-E6F0-4A03-BD5B-713C38006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1" b="140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0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Uma imagem contendo grupo, em pé, grande, velho&#10;&#10;Descrição gerada automaticamente">
            <a:extLst>
              <a:ext uri="{FF2B5EF4-FFF2-40B4-BE49-F238E27FC236}">
                <a16:creationId xmlns:a16="http://schemas.microsoft.com/office/drawing/2014/main" id="{B0FF67B8-21C1-4500-8079-636B44910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9996"/>
            <a:ext cx="10905066" cy="53980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4005313-593D-4C0F-88A8-B5852AC91654}"/>
              </a:ext>
            </a:extLst>
          </p:cNvPr>
          <p:cNvSpPr txBox="1"/>
          <p:nvPr/>
        </p:nvSpPr>
        <p:spPr>
          <a:xfrm>
            <a:off x="8140614" y="6428971"/>
            <a:ext cx="35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Batalha de </a:t>
            </a:r>
            <a:r>
              <a:rPr lang="pt-BR" dirty="0" err="1"/>
              <a:t>Austerlitz</a:t>
            </a:r>
            <a:r>
              <a:rPr lang="pt-BR" dirty="0"/>
              <a:t> - Áustria</a:t>
            </a:r>
          </a:p>
        </p:txBody>
      </p:sp>
    </p:spTree>
    <p:extLst>
      <p:ext uri="{BB962C8B-B14F-4D97-AF65-F5344CB8AC3E}">
        <p14:creationId xmlns:p14="http://schemas.microsoft.com/office/powerpoint/2010/main" val="257750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EC9974-2689-4D48-A4E6-A3D1D93B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0" y="2536031"/>
            <a:ext cx="3703319" cy="367193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 1804 à 18012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Auge das </a:t>
            </a:r>
            <a:r>
              <a:rPr lang="en-US" dirty="0" err="1">
                <a:solidFill>
                  <a:srgbClr val="FFFFFF"/>
                </a:solidFill>
              </a:rPr>
              <a:t>conquistas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napoleonicas</a:t>
            </a:r>
            <a:r>
              <a:rPr lang="en-US" dirty="0">
                <a:solidFill>
                  <a:srgbClr val="FFFFFF"/>
                </a:solidFill>
              </a:rPr>
              <a:t>.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Batalha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friedland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  <a:hlinkClick r:id="rId2"/>
              </a:rPr>
              <a:t>https://pt.wikipedia.org/wiki/1807,_Friedland#/media/Ficheiro:1807,_Friedland.jpg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 descr="Pessoas montadas em cavalos&#10;&#10;Descrição gerada automaticamente">
            <a:extLst>
              <a:ext uri="{FF2B5EF4-FFF2-40B4-BE49-F238E27FC236}">
                <a16:creationId xmlns:a16="http://schemas.microsoft.com/office/drawing/2014/main" id="{C9DC0D4E-34CC-4938-86AE-EA868F379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r="-1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76881E-17B7-4ED1-AB5C-E4E9CCF9671F}"/>
              </a:ext>
            </a:extLst>
          </p:cNvPr>
          <p:cNvSpPr txBox="1"/>
          <p:nvPr/>
        </p:nvSpPr>
        <p:spPr>
          <a:xfrm>
            <a:off x="8042148" y="6390565"/>
            <a:ext cx="353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Batalha de </a:t>
            </a:r>
            <a:r>
              <a:rPr lang="pt-BR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Friedland</a:t>
            </a: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- Rússia</a:t>
            </a:r>
          </a:p>
        </p:txBody>
      </p:sp>
    </p:spTree>
    <p:extLst>
      <p:ext uri="{BB962C8B-B14F-4D97-AF65-F5344CB8AC3E}">
        <p14:creationId xmlns:p14="http://schemas.microsoft.com/office/powerpoint/2010/main" val="422591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936332ED-50F0-43FB-854F-BAC4BF762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0" y="643467"/>
            <a:ext cx="79077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6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6D5B6D-264C-4075-BB61-7F48991D8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2" y="989143"/>
            <a:ext cx="11133728" cy="505384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</a:pPr>
            <a:r>
              <a:rPr lang="pt-BR" sz="2100" dirty="0"/>
              <a:t>A expansão territorial francesa foi espantosa, em pouco tempo </a:t>
            </a:r>
            <a:r>
              <a:rPr lang="pt-BR" sz="2100" dirty="0">
                <a:solidFill>
                  <a:srgbClr val="FF0000"/>
                </a:solidFill>
              </a:rPr>
              <a:t>Napoleão</a:t>
            </a:r>
            <a:r>
              <a:rPr lang="pt-BR" sz="2100" dirty="0"/>
              <a:t> havia construído um Império na Europa, com territórios na península itálica, passando por estados prussianos e austríacos.</a:t>
            </a:r>
          </a:p>
          <a:p>
            <a:pPr marL="324000" lvl="1" indent="0">
              <a:lnSpc>
                <a:spcPct val="110000"/>
              </a:lnSpc>
              <a:buNone/>
            </a:pPr>
            <a:endParaRPr lang="pt-BR" sz="900" dirty="0"/>
          </a:p>
          <a:p>
            <a:pPr lvl="1">
              <a:lnSpc>
                <a:spcPct val="110000"/>
              </a:lnSpc>
            </a:pPr>
            <a:r>
              <a:rPr lang="pt-BR" sz="2100" dirty="0"/>
              <a:t>Alguns dos países mantiveram a sua independência, porém passaram a ser aliados da França</a:t>
            </a:r>
          </a:p>
          <a:p>
            <a:pPr lvl="1">
              <a:lnSpc>
                <a:spcPct val="110000"/>
              </a:lnSpc>
            </a:pPr>
            <a:endParaRPr lang="pt-BR" sz="1000" dirty="0"/>
          </a:p>
          <a:p>
            <a:pPr lvl="1">
              <a:lnSpc>
                <a:spcPct val="110000"/>
              </a:lnSpc>
            </a:pPr>
            <a:r>
              <a:rPr lang="pt-BR" sz="2100" dirty="0"/>
              <a:t>Após a </a:t>
            </a:r>
            <a:r>
              <a:rPr lang="pt-BR" sz="2100" b="1" dirty="0"/>
              <a:t>batalha de </a:t>
            </a:r>
            <a:r>
              <a:rPr lang="pt-BR" sz="2100" b="1" dirty="0" err="1"/>
              <a:t>Austerlitz</a:t>
            </a:r>
            <a:r>
              <a:rPr lang="pt-BR" sz="2100" dirty="0"/>
              <a:t> na Áustria e posteriormente o acordo de paz com </a:t>
            </a:r>
            <a:r>
              <a:rPr lang="pt-BR" sz="2100" dirty="0">
                <a:solidFill>
                  <a:srgbClr val="FF0000"/>
                </a:solidFill>
              </a:rPr>
              <a:t>Alexandre I </a:t>
            </a:r>
            <a:r>
              <a:rPr lang="pt-BR" sz="2100" dirty="0"/>
              <a:t>da Rússia, fez com que Napoleão chegasse ao auge do seu poderio militar e prestígio entre os países europeus, isso por volta de 1810</a:t>
            </a:r>
          </a:p>
          <a:p>
            <a:pPr marL="324000" lvl="1" indent="0">
              <a:lnSpc>
                <a:spcPct val="110000"/>
              </a:lnSpc>
              <a:buNone/>
            </a:pPr>
            <a:endParaRPr lang="pt-BR" sz="1000" dirty="0"/>
          </a:p>
          <a:p>
            <a:pPr lvl="1">
              <a:lnSpc>
                <a:spcPct val="110000"/>
              </a:lnSpc>
            </a:pPr>
            <a:r>
              <a:rPr lang="pt-BR" sz="2100" dirty="0"/>
              <a:t>Inicialmente, as conquistas territoriais eram de certa forma, facilitadas. Uma parte da população destes países, viam em Napoleão a extensão dos ideais da Revolução francesa, portanto aliavam-se facilmente aos invasores. Após 1810, um sentimento </a:t>
            </a:r>
            <a:r>
              <a:rPr lang="pt-BR" sz="2100" dirty="0" err="1"/>
              <a:t>anti-francês</a:t>
            </a:r>
            <a:r>
              <a:rPr lang="pt-BR" sz="2100" dirty="0"/>
              <a:t> tornou-se cada vez mais frequente, a medida em que a população se dava conta de que o governo napoleônico se afastou dos ideais revolucionários.</a:t>
            </a:r>
            <a:br>
              <a:rPr lang="pt-BR" sz="2100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872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F45A0C-7A1F-48C8-8D13-21AFDA86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principais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objetivos</a:t>
            </a: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bloqueio</a:t>
            </a:r>
            <a:r>
              <a:rPr lang="en-US" dirty="0">
                <a:solidFill>
                  <a:srgbClr val="FFFFFF"/>
                </a:solidFill>
              </a:rPr>
              <a:t> continental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I) </a:t>
            </a:r>
            <a:r>
              <a:rPr lang="en-US" dirty="0" err="1">
                <a:solidFill>
                  <a:srgbClr val="FFFFFF"/>
                </a:solidFill>
              </a:rPr>
              <a:t>Enfraquecer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economicamente</a:t>
            </a:r>
            <a:r>
              <a:rPr lang="en-US" dirty="0">
                <a:solidFill>
                  <a:srgbClr val="FFFFFF"/>
                </a:solidFill>
              </a:rPr>
              <a:t> à ING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II) </a:t>
            </a:r>
            <a:r>
              <a:rPr lang="en-US" dirty="0" err="1">
                <a:solidFill>
                  <a:srgbClr val="FFFFFF"/>
                </a:solidFill>
              </a:rPr>
              <a:t>Desenvolver</a:t>
            </a:r>
            <a:r>
              <a:rPr lang="en-US" dirty="0">
                <a:solidFill>
                  <a:srgbClr val="FFFFFF"/>
                </a:solidFill>
              </a:rPr>
              <a:t> a </a:t>
            </a:r>
            <a:r>
              <a:rPr lang="en-US" dirty="0" err="1">
                <a:solidFill>
                  <a:srgbClr val="FFFFFF"/>
                </a:solidFill>
              </a:rPr>
              <a:t>industrialização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França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Espaço Reservado para Conteúdo 5" descr="Mapa&#10;&#10;Descrição gerada automaticamente">
            <a:extLst>
              <a:ext uri="{FF2B5EF4-FFF2-40B4-BE49-F238E27FC236}">
                <a16:creationId xmlns:a16="http://schemas.microsoft.com/office/drawing/2014/main" id="{8C61608E-5076-4F26-930D-C0215455E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" b="1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1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essoas andando de cavalo na terra&#10;&#10;Descrição gerada automaticamente">
            <a:extLst>
              <a:ext uri="{FF2B5EF4-FFF2-40B4-BE49-F238E27FC236}">
                <a16:creationId xmlns:a16="http://schemas.microsoft.com/office/drawing/2014/main" id="{D7AAAF8F-645E-498C-88C0-6B3391648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94" y="590843"/>
            <a:ext cx="8473162" cy="537498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C30633-E5B5-48FC-A190-0DB04DCE7BF2}"/>
              </a:ext>
            </a:extLst>
          </p:cNvPr>
          <p:cNvSpPr txBox="1"/>
          <p:nvPr/>
        </p:nvSpPr>
        <p:spPr>
          <a:xfrm>
            <a:off x="2413794" y="5965825"/>
            <a:ext cx="847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Napoleão inicia a sua ofensiva contra a Rússia em junho de 1812</a:t>
            </a:r>
          </a:p>
        </p:txBody>
      </p:sp>
    </p:spTree>
    <p:extLst>
      <p:ext uri="{BB962C8B-B14F-4D97-AF65-F5344CB8AC3E}">
        <p14:creationId xmlns:p14="http://schemas.microsoft.com/office/powerpoint/2010/main" val="115010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DD131D-B6F9-458A-B3B4-6A292FEC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badi" panose="020B0604020104020204" pitchFamily="34" charset="0"/>
              </a:rPr>
              <a:t>Napoleão</a:t>
            </a:r>
            <a:r>
              <a:rPr lang="en-US" sz="1600" b="1" dirty="0">
                <a:latin typeface="Abadi" panose="020B0604020104020204" pitchFamily="34" charset="0"/>
              </a:rPr>
              <a:t> e </a:t>
            </a:r>
            <a:r>
              <a:rPr lang="en-US" sz="1600" b="1" dirty="0" err="1">
                <a:latin typeface="Abadi" panose="020B0604020104020204" pitchFamily="34" charset="0"/>
              </a:rPr>
              <a:t>os</a:t>
            </a:r>
            <a:r>
              <a:rPr lang="en-US" sz="1600" b="1" dirty="0"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latin typeface="Abadi" panose="020B0604020104020204" pitchFamily="34" charset="0"/>
              </a:rPr>
              <a:t>seus</a:t>
            </a:r>
            <a:r>
              <a:rPr lang="en-US" sz="1600" b="1" dirty="0"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latin typeface="Abadi" panose="020B0604020104020204" pitchFamily="34" charset="0"/>
              </a:rPr>
              <a:t>soldados</a:t>
            </a:r>
            <a:r>
              <a:rPr lang="en-US" sz="1600" b="1" dirty="0"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latin typeface="Abadi" panose="020B0604020104020204" pitchFamily="34" charset="0"/>
              </a:rPr>
              <a:t>foram</a:t>
            </a:r>
            <a:r>
              <a:rPr lang="en-US" sz="1600" b="1" dirty="0"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latin typeface="Abadi" panose="020B0604020104020204" pitchFamily="34" charset="0"/>
              </a:rPr>
              <a:t>pegos</a:t>
            </a:r>
            <a:r>
              <a:rPr lang="en-US" sz="1600" b="1" dirty="0"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latin typeface="Abadi" panose="020B0604020104020204" pitchFamily="34" charset="0"/>
              </a:rPr>
              <a:t>na</a:t>
            </a:r>
            <a:r>
              <a:rPr lang="en-US" sz="1600" b="1" dirty="0"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latin typeface="Abadi" panose="020B0604020104020204" pitchFamily="34" charset="0"/>
              </a:rPr>
              <a:t>chamada</a:t>
            </a:r>
            <a:r>
              <a:rPr lang="en-US" sz="1600" b="1" dirty="0"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latin typeface="Abadi" panose="020B0604020104020204" pitchFamily="34" charset="0"/>
              </a:rPr>
              <a:t>tática</a:t>
            </a:r>
            <a:r>
              <a:rPr lang="en-US" sz="1600" b="1" dirty="0">
                <a:latin typeface="Abadi" panose="020B0604020104020204" pitchFamily="34" charset="0"/>
              </a:rPr>
              <a:t> da “terra </a:t>
            </a:r>
            <a:r>
              <a:rPr lang="en-US" sz="1600" b="1" dirty="0" err="1">
                <a:latin typeface="Abadi" panose="020B0604020104020204" pitchFamily="34" charset="0"/>
              </a:rPr>
              <a:t>arrasada</a:t>
            </a:r>
            <a:r>
              <a:rPr lang="en-US" sz="1600" b="1" dirty="0">
                <a:latin typeface="Abadi" panose="020B0604020104020204" pitchFamily="34" charset="0"/>
              </a:rPr>
              <a:t>”. </a:t>
            </a:r>
            <a:b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Assistir</a:t>
            </a:r>
            <a:r>
              <a:rPr lang="en-US" dirty="0">
                <a:solidFill>
                  <a:schemeClr val="tx1"/>
                </a:solidFill>
              </a:rPr>
              <a:t> à </a:t>
            </a:r>
            <a:r>
              <a:rPr lang="en-US" dirty="0" err="1">
                <a:solidFill>
                  <a:schemeClr val="tx1"/>
                </a:solidFill>
              </a:rPr>
              <a:t>invasão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Napoleão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Rússia</a:t>
            </a:r>
            <a:r>
              <a:rPr lang="en-US" dirty="0">
                <a:solidFill>
                  <a:schemeClr val="tx1"/>
                </a:solidFill>
              </a:rPr>
              <a:t> no tempo 1:00:45 do video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https://www.youtube.com/watch?v=eyWCkH1rudg&amp;t=24s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soldados </a:t>
            </a:r>
            <a:r>
              <a:rPr lang="en-US" dirty="0" err="1">
                <a:solidFill>
                  <a:schemeClr val="tx1"/>
                </a:solidFill>
              </a:rPr>
              <a:t>franceses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Rússia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Matéria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https://oglobo.globo.com/sociedade/historia/analise-de-ossos-prova-que-soldados-de-napoleao-morreram-de-inanicao-cronica-em-1812-17122523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Batalha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Rússia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Aventuras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História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https://aventurasnahistoria.uol.com.br/noticias/historia-hoje/historia-napoleao-russia.phtml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B5526DD8-152C-4809-8326-07BFDBCC88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Desenho de um cavalo&#10;&#10;Descrição gerada automaticamente com confiança média">
            <a:extLst>
              <a:ext uri="{FF2B5EF4-FFF2-40B4-BE49-F238E27FC236}">
                <a16:creationId xmlns:a16="http://schemas.microsoft.com/office/drawing/2014/main" id="{DA82EE3B-4300-48F9-AA2E-88886FF98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DD0330-C8A6-48F2-BDBA-9BF8883C3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357148" cy="3671936"/>
          </a:xfrm>
        </p:spPr>
        <p:txBody>
          <a:bodyPr anchor="t">
            <a:normAutofit/>
          </a:bodyPr>
          <a:lstStyle/>
          <a:p>
            <a:r>
              <a:rPr lang="pt-BR" b="0" i="0" dirty="0">
                <a:solidFill>
                  <a:srgbClr val="8B8B8B"/>
                </a:solidFill>
                <a:effectLst/>
                <a:latin typeface="Open Sans"/>
              </a:rPr>
              <a:t>Estações do Ano - Moscou</a:t>
            </a:r>
            <a:br>
              <a:rPr lang="pt-BR" b="0" i="0" dirty="0">
                <a:solidFill>
                  <a:srgbClr val="8B8B8B"/>
                </a:solidFill>
                <a:effectLst/>
                <a:latin typeface="Open Sans"/>
              </a:rPr>
            </a:br>
            <a:br>
              <a:rPr lang="pt-BR" b="0" i="0" dirty="0">
                <a:solidFill>
                  <a:srgbClr val="8B8B8B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chemeClr val="accent1"/>
                </a:solidFill>
                <a:effectLst/>
                <a:latin typeface="Open Sans"/>
              </a:rPr>
              <a:t>Primavera: </a:t>
            </a:r>
            <a:r>
              <a:rPr lang="pt-BR" b="0" i="0" dirty="0">
                <a:solidFill>
                  <a:srgbClr val="8B8B8B"/>
                </a:solidFill>
                <a:effectLst/>
                <a:latin typeface="Open Sans"/>
              </a:rPr>
              <a:t>de 21 de março a 21 de junho.</a:t>
            </a:r>
            <a:br>
              <a:rPr lang="pt-BR" dirty="0"/>
            </a:br>
            <a:r>
              <a:rPr lang="pt-BR" b="0" i="0" dirty="0">
                <a:solidFill>
                  <a:schemeClr val="accent1"/>
                </a:solidFill>
                <a:effectLst/>
                <a:latin typeface="Open Sans"/>
              </a:rPr>
              <a:t>Verão: </a:t>
            </a:r>
            <a:r>
              <a:rPr lang="pt-BR" b="0" i="0" dirty="0">
                <a:solidFill>
                  <a:srgbClr val="8B8B8B"/>
                </a:solidFill>
                <a:effectLst/>
                <a:latin typeface="Open Sans"/>
              </a:rPr>
              <a:t>de 21 de junho a 23 de setembro (há neve).</a:t>
            </a:r>
            <a:br>
              <a:rPr lang="pt-BR" dirty="0"/>
            </a:br>
            <a:r>
              <a:rPr lang="pt-BR" b="0" i="0" dirty="0">
                <a:solidFill>
                  <a:schemeClr val="accent1"/>
                </a:solidFill>
                <a:effectLst/>
                <a:latin typeface="Open Sans"/>
              </a:rPr>
              <a:t>Outono: </a:t>
            </a:r>
            <a:r>
              <a:rPr lang="pt-BR" b="0" i="0" dirty="0">
                <a:solidFill>
                  <a:srgbClr val="8B8B8B"/>
                </a:solidFill>
                <a:effectLst/>
                <a:latin typeface="Open Sans"/>
              </a:rPr>
              <a:t>de 23 de setembro a 21 de dezembro.</a:t>
            </a:r>
            <a:br>
              <a:rPr lang="pt-BR" dirty="0"/>
            </a:br>
            <a:r>
              <a:rPr lang="pt-BR" b="0" i="0" dirty="0">
                <a:solidFill>
                  <a:schemeClr val="accent1"/>
                </a:solidFill>
                <a:effectLst/>
                <a:latin typeface="Open Sans"/>
              </a:rPr>
              <a:t>Inverno</a:t>
            </a:r>
            <a:r>
              <a:rPr lang="pt-BR" b="0" i="0" dirty="0">
                <a:solidFill>
                  <a:srgbClr val="8B8B8B"/>
                </a:solidFill>
                <a:effectLst/>
                <a:latin typeface="Open Sans"/>
              </a:rPr>
              <a:t>: de 21 de dezembro a 21 de março.</a:t>
            </a:r>
            <a:br>
              <a:rPr lang="pt-BR" b="0" i="0" dirty="0">
                <a:solidFill>
                  <a:srgbClr val="8B8B8B"/>
                </a:solidFill>
                <a:effectLst/>
                <a:latin typeface="Open Sans"/>
              </a:rPr>
            </a:br>
            <a:br>
              <a:rPr lang="pt-BR" b="0" i="0" dirty="0">
                <a:solidFill>
                  <a:srgbClr val="8B8B8B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8B8B8B"/>
                </a:solidFill>
                <a:effectLst/>
                <a:latin typeface="Open Sans"/>
              </a:rPr>
              <a:t>                </a:t>
            </a:r>
            <a:r>
              <a:rPr lang="pt-BR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Open Sans"/>
              </a:rPr>
              <a:t>https://goldtrip.com.br/</a:t>
            </a:r>
            <a:br>
              <a:rPr lang="pt-BR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Open Sans"/>
              </a:rPr>
            </a:b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Espaço Reservado para Conteúdo 8" descr="Pessoas andando de cavalo na neve&#10;&#10;Descrição gerada automaticamente">
            <a:extLst>
              <a:ext uri="{FF2B5EF4-FFF2-40B4-BE49-F238E27FC236}">
                <a16:creationId xmlns:a16="http://schemas.microsoft.com/office/drawing/2014/main" id="{DCC22955-53C3-4BC5-A2C7-6402BE3FE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5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D8EE1-28F9-43E7-8AD3-61F60F08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Jovem General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B105535-E541-4947-A0D0-B09281447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339463"/>
              </p:ext>
            </p:extLst>
          </p:nvPr>
        </p:nvGraphicFramePr>
        <p:xfrm>
          <a:off x="584200" y="2761123"/>
          <a:ext cx="7011988" cy="2508600"/>
        </p:xfrm>
        <a:graphic>
          <a:graphicData uri="http://schemas.openxmlformats.org/drawingml/2006/table">
            <a:tbl>
              <a:tblPr/>
              <a:tblGrid>
                <a:gridCol w="3505994">
                  <a:extLst>
                    <a:ext uri="{9D8B030D-6E8A-4147-A177-3AD203B41FA5}">
                      <a16:colId xmlns:a16="http://schemas.microsoft.com/office/drawing/2014/main" val="3845518257"/>
                    </a:ext>
                  </a:extLst>
                </a:gridCol>
                <a:gridCol w="3505994">
                  <a:extLst>
                    <a:ext uri="{9D8B030D-6E8A-4147-A177-3AD203B41FA5}">
                      <a16:colId xmlns:a16="http://schemas.microsoft.com/office/drawing/2014/main" val="2324723106"/>
                    </a:ext>
                  </a:extLst>
                </a:gridCol>
              </a:tblGrid>
              <a:tr h="336575">
                <a:tc>
                  <a:txBody>
                    <a:bodyPr/>
                    <a:lstStyle/>
                    <a:p>
                      <a:pPr algn="l" fontAlgn="t"/>
                      <a:r>
                        <a:rPr lang="pt-BR" sz="1700">
                          <a:effectLst/>
                        </a:rPr>
                        <a:t>Nome Completo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700">
                          <a:effectLst/>
                        </a:rPr>
                        <a:t>Napoleão Bonaparte I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90073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pPr algn="l" fontAlgn="t"/>
                      <a:r>
                        <a:rPr lang="pt-BR" sz="1700" dirty="0">
                          <a:effectLst/>
                        </a:rPr>
                        <a:t>Como/pelo que é mais conhecido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700" dirty="0">
                          <a:effectLst/>
                        </a:rPr>
                        <a:t>Imperador francês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956256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pPr algn="l" fontAlgn="t"/>
                      <a:r>
                        <a:rPr lang="pt-BR" sz="1700">
                          <a:effectLst/>
                        </a:rPr>
                        <a:t>Data Nascimento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700" dirty="0">
                          <a:effectLst/>
                        </a:rPr>
                        <a:t>15/08/1769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19675"/>
                  </a:ext>
                </a:extLst>
              </a:tr>
              <a:tr h="589007">
                <a:tc>
                  <a:txBody>
                    <a:bodyPr/>
                    <a:lstStyle/>
                    <a:p>
                      <a:pPr algn="l" fontAlgn="t"/>
                      <a:r>
                        <a:rPr lang="pt-BR" sz="1700" dirty="0">
                          <a:effectLst/>
                        </a:rPr>
                        <a:t>Data Falecimento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700" dirty="0">
                          <a:effectLst/>
                        </a:rPr>
                        <a:t>05/05/1821</a:t>
                      </a:r>
                      <a:br>
                        <a:rPr lang="pt-BR" sz="1700" dirty="0">
                          <a:effectLst/>
                        </a:rPr>
                      </a:br>
                      <a:r>
                        <a:rPr lang="pt-BR" sz="1700" dirty="0">
                          <a:effectLst/>
                        </a:rPr>
                        <a:t>51 anos, 8 meses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77555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pPr algn="l" fontAlgn="t"/>
                      <a:r>
                        <a:rPr lang="pt-BR" sz="1700" dirty="0">
                          <a:effectLst/>
                        </a:rPr>
                        <a:t>Local Nascimento</a:t>
                      </a:r>
                    </a:p>
                    <a:p>
                      <a:pPr algn="l" fontAlgn="t"/>
                      <a:r>
                        <a:rPr lang="pt-BR" sz="1700" dirty="0">
                          <a:effectLst/>
                        </a:rPr>
                        <a:t>Altura</a:t>
                      </a: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700" dirty="0" err="1">
                          <a:effectLst/>
                        </a:rPr>
                        <a:t>Ajaccio</a:t>
                      </a:r>
                      <a:r>
                        <a:rPr lang="pt-BR" sz="1700" dirty="0">
                          <a:effectLst/>
                        </a:rPr>
                        <a:t>, Córsega, França</a:t>
                      </a:r>
                    </a:p>
                    <a:p>
                      <a:pPr fontAlgn="t"/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1,68 m</a:t>
                      </a:r>
                      <a:endParaRPr lang="pt-BR" sz="1700" dirty="0">
                        <a:effectLst/>
                      </a:endParaRPr>
                    </a:p>
                  </a:txBody>
                  <a:tcPr marL="84144" marR="84144" marT="42072" marB="42072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03445"/>
                  </a:ext>
                </a:extLst>
              </a:tr>
            </a:tbl>
          </a:graphicData>
        </a:graphic>
      </p:graphicFrame>
      <p:pic>
        <p:nvPicPr>
          <p:cNvPr id="5" name="Espaço Reservado para Conteúdo 4" descr="Mulher com roupa preta&#10;&#10;Descrição gerada automaticamente">
            <a:extLst>
              <a:ext uri="{FF2B5EF4-FFF2-40B4-BE49-F238E27FC236}">
                <a16:creationId xmlns:a16="http://schemas.microsoft.com/office/drawing/2014/main" id="{297C9C2F-67AB-4916-B7A2-A3C0BBF3E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r="2923" b="3"/>
          <a:stretch/>
        </p:blipFill>
        <p:spPr>
          <a:xfrm>
            <a:off x="8042147" y="601201"/>
            <a:ext cx="3703320" cy="5774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541012B-D90E-4315-B8F0-B559926C46B4}"/>
              </a:ext>
            </a:extLst>
          </p:cNvPr>
          <p:cNvSpPr txBox="1"/>
          <p:nvPr/>
        </p:nvSpPr>
        <p:spPr>
          <a:xfrm>
            <a:off x="4084892" y="6170202"/>
            <a:ext cx="370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https://aventurasnahistoria.uol.com.br/personagens/biografia-de-napoleao-bonaporte.html</a:t>
            </a:r>
          </a:p>
        </p:txBody>
      </p:sp>
    </p:spTree>
    <p:extLst>
      <p:ext uri="{BB962C8B-B14F-4D97-AF65-F5344CB8AC3E}">
        <p14:creationId xmlns:p14="http://schemas.microsoft.com/office/powerpoint/2010/main" val="325060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62A756-5B09-4D8A-84DC-469BD0C7E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395" y="643467"/>
            <a:ext cx="101292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45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Grupo de pessoas a cavalo na neve&#10;&#10;Descrição gerada automaticamente com confiança baixa">
            <a:extLst>
              <a:ext uri="{FF2B5EF4-FFF2-40B4-BE49-F238E27FC236}">
                <a16:creationId xmlns:a16="http://schemas.microsoft.com/office/drawing/2014/main" id="{177C0B75-1B8E-4F65-8339-98D4E052A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801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5B7B22-AF79-4B20-B54E-96AB59CD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pt-BR" sz="1800" dirty="0" err="1"/>
              <a:t>Trailler</a:t>
            </a:r>
            <a:r>
              <a:rPr lang="pt-BR" sz="1800" dirty="0"/>
              <a:t> do Filme “Monsenhor N”</a:t>
            </a:r>
            <a:br>
              <a:rPr lang="pt-BR" sz="2000" dirty="0"/>
            </a:br>
            <a:r>
              <a:rPr lang="pt-BR" sz="1600" dirty="0">
                <a:hlinkClick r:id="rId2"/>
              </a:rPr>
              <a:t>https://www.youtube.com/watch?v=HX6jIKXmJ1k&amp;list=PLUQIgA95iSRk6Ul4BMtSbmICg0Shd7MUL&amp;index=3</a:t>
            </a:r>
            <a:endParaRPr lang="pt-BR" sz="1600" dirty="0"/>
          </a:p>
          <a:p>
            <a:r>
              <a:rPr lang="pt-BR" sz="1800" dirty="0"/>
              <a:t>Construindo um Império – Napoleão</a:t>
            </a:r>
            <a:br>
              <a:rPr lang="pt-BR" sz="1600" dirty="0"/>
            </a:br>
            <a:r>
              <a:rPr lang="pt-BR" sz="1600" dirty="0">
                <a:hlinkClick r:id="rId3"/>
              </a:rPr>
              <a:t>https://www.youtube.com/watch?v=3FN9-qSblJc</a:t>
            </a:r>
            <a:endParaRPr lang="pt-BR" sz="1600" dirty="0"/>
          </a:p>
          <a:p>
            <a:r>
              <a:rPr lang="pt-BR" sz="1800" dirty="0"/>
              <a:t>Diário sobre as Guerras Napoleônicas”</a:t>
            </a:r>
            <a:br>
              <a:rPr lang="pt-BR" sz="1800" dirty="0"/>
            </a:br>
            <a:r>
              <a:rPr lang="pt-BR" sz="1600" dirty="0">
                <a:hlinkClick r:id="rId4"/>
              </a:rPr>
              <a:t>https://oglobo.globo.com/sociedade/historia/diario-das-guerras-napoleonicas-descoberto-em-sebo-na-tasmania-19268442</a:t>
            </a: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8315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2879"/>
            <a:ext cx="8049595" cy="6024619"/>
          </a:xfrm>
        </p:spPr>
      </p:pic>
      <p:sp>
        <p:nvSpPr>
          <p:cNvPr id="5" name="CaixaDeTexto 4"/>
          <p:cNvSpPr txBox="1"/>
          <p:nvPr/>
        </p:nvSpPr>
        <p:spPr>
          <a:xfrm>
            <a:off x="4095471" y="6130343"/>
            <a:ext cx="43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Napoleão após a batalha de Waterloo</a:t>
            </a:r>
          </a:p>
        </p:txBody>
      </p:sp>
    </p:spTree>
    <p:extLst>
      <p:ext uri="{BB962C8B-B14F-4D97-AF65-F5344CB8AC3E}">
        <p14:creationId xmlns:p14="http://schemas.microsoft.com/office/powerpoint/2010/main" val="288994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8" y="562232"/>
            <a:ext cx="4686300" cy="3457575"/>
          </a:xfrm>
        </p:spPr>
      </p:pic>
      <p:pic>
        <p:nvPicPr>
          <p:cNvPr id="1026" name="Picture 2" descr="https://static.preparaenem.com/conteudo_legenda/af5fca467f71178cb9dbc6109e040f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35" y="1411134"/>
            <a:ext cx="6914926" cy="49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5156" y="400533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Napoleão na ilha de Elba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500056" y="6397161"/>
            <a:ext cx="343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Napoleão em Santa Helena</a:t>
            </a:r>
          </a:p>
        </p:txBody>
      </p:sp>
    </p:spTree>
    <p:extLst>
      <p:ext uri="{BB962C8B-B14F-4D97-AF65-F5344CB8AC3E}">
        <p14:creationId xmlns:p14="http://schemas.microsoft.com/office/powerpoint/2010/main" val="171056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8F7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ulher andando de cavalo&#10;&#10;Descrição gerada automaticamente com confiança média">
            <a:extLst>
              <a:ext uri="{FF2B5EF4-FFF2-40B4-BE49-F238E27FC236}">
                <a16:creationId xmlns:a16="http://schemas.microsoft.com/office/drawing/2014/main" id="{F3599E14-1837-457F-81C2-D962B7B16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45" y="1123527"/>
            <a:ext cx="6295625" cy="4604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FBFD7C1-819E-472A-89E0-6F9D7E502332}"/>
              </a:ext>
            </a:extLst>
          </p:cNvPr>
          <p:cNvSpPr txBox="1"/>
          <p:nvPr/>
        </p:nvSpPr>
        <p:spPr>
          <a:xfrm>
            <a:off x="2139806" y="5728327"/>
            <a:ext cx="62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Napoleão Bonaparte e o seu cavalo Marengo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896606B-45EE-48D1-900E-D3902C2B73EE}"/>
              </a:ext>
            </a:extLst>
          </p:cNvPr>
          <p:cNvSpPr/>
          <p:nvPr/>
        </p:nvSpPr>
        <p:spPr>
          <a:xfrm>
            <a:off x="8435431" y="2876586"/>
            <a:ext cx="3113102" cy="30364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https://super.abril.com.br/historia/de-que-cor-afinal-era-o-cavalo-branco-de-napoleao/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FE60FA-8524-406C-A252-614603F16F82}"/>
              </a:ext>
            </a:extLst>
          </p:cNvPr>
          <p:cNvSpPr txBox="1"/>
          <p:nvPr/>
        </p:nvSpPr>
        <p:spPr>
          <a:xfrm>
            <a:off x="8872682" y="3508512"/>
            <a:ext cx="2222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https://super.abril.com.br/historia/de-que-cor-afinal-era-o-cavalo-branco-de-napoleao/</a:t>
            </a:r>
          </a:p>
        </p:txBody>
      </p:sp>
    </p:spTree>
    <p:extLst>
      <p:ext uri="{BB962C8B-B14F-4D97-AF65-F5344CB8AC3E}">
        <p14:creationId xmlns:p14="http://schemas.microsoft.com/office/powerpoint/2010/main" val="333158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90DCD-8BBB-4BC7-9628-DCE056E4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139687"/>
            <a:ext cx="11027712" cy="4835663"/>
          </a:xfrm>
        </p:spPr>
        <p:txBody>
          <a:bodyPr/>
          <a:lstStyle/>
          <a:p>
            <a:r>
              <a:rPr lang="pt-BR" sz="2400" b="1" dirty="0"/>
              <a:t>1798 – 1799 </a:t>
            </a:r>
            <a:br>
              <a:rPr lang="pt-BR" sz="2400" b="1" dirty="0"/>
            </a:br>
            <a:r>
              <a:rPr lang="pt-BR" sz="1800" dirty="0"/>
              <a:t>Napoleão começa a despontar na França como um grande líder militar, suas vitórias à frente do exército francês foram fundamentais para evitar a invasão dos inimigos. </a:t>
            </a:r>
            <a:r>
              <a:rPr lang="pt-BR" sz="1800" b="1" dirty="0">
                <a:solidFill>
                  <a:srgbClr val="FF0000"/>
                </a:solidFill>
              </a:rPr>
              <a:t>Le Petit </a:t>
            </a:r>
            <a:r>
              <a:rPr lang="pt-BR" sz="1800" b="1" dirty="0" err="1">
                <a:solidFill>
                  <a:srgbClr val="FF0000"/>
                </a:solidFill>
              </a:rPr>
              <a:t>Caporral</a:t>
            </a:r>
            <a:r>
              <a:rPr lang="pt-BR" sz="1800" dirty="0"/>
              <a:t>, o pequeno cabo como era carinhosamente chamado pelos soldados</a:t>
            </a:r>
            <a:br>
              <a:rPr lang="pt-BR" dirty="0"/>
            </a:br>
            <a:br>
              <a:rPr lang="pt-BR" dirty="0"/>
            </a:br>
            <a:r>
              <a:rPr lang="pt-BR" sz="2400" b="1" dirty="0"/>
              <a:t>Golpe do 18 de Brumário – 1799</a:t>
            </a:r>
            <a:br>
              <a:rPr lang="pt-BR" sz="2400" b="1" dirty="0"/>
            </a:br>
            <a:r>
              <a:rPr lang="pt-BR" sz="1800" dirty="0"/>
              <a:t>Napoleão irá comandar o exército para invadir a reunião do diretório (equivalente a uma câmara municipal). Esse diretório estava em votação para escolher os cônsules da França. Napoleão entra com a cavalaria no meio da reunião, que teve que ser adiada. Sob pressão militar e popular, o diretório vota favorável a Napoleão Bonaparte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84907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m 4" descr="Uma imagem contendo no interior, vestindo, mulher, quarto&#10;&#10;Descrição gerada automaticamente">
            <a:extLst>
              <a:ext uri="{FF2B5EF4-FFF2-40B4-BE49-F238E27FC236}">
                <a16:creationId xmlns:a16="http://schemas.microsoft.com/office/drawing/2014/main" id="{D63D6148-8C64-4A8A-B3F5-B217269D7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57" y="634550"/>
            <a:ext cx="3574932" cy="57893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0AA184-F791-4C9B-8619-238AB5F5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803520"/>
            <a:ext cx="4597758" cy="52509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FFFFFF"/>
                </a:solidFill>
              </a:rPr>
              <a:t>Medidas napoleônicas durante o Consulado</a:t>
            </a:r>
            <a:br>
              <a:rPr lang="pt-BR" sz="1800" dirty="0">
                <a:solidFill>
                  <a:srgbClr val="FFFFFF"/>
                </a:solidFill>
              </a:rPr>
            </a:b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b="1" dirty="0">
                <a:solidFill>
                  <a:schemeClr val="bg1"/>
                </a:solidFill>
                <a:highlight>
                  <a:srgbClr val="C0C0C0"/>
                </a:highlight>
              </a:rPr>
              <a:t>Pacificação da França </a:t>
            </a:r>
            <a:r>
              <a:rPr lang="pt-BR" sz="1800" dirty="0">
                <a:solidFill>
                  <a:srgbClr val="FFFFFF"/>
                </a:solidFill>
              </a:rPr>
              <a:t>(internamente e externamente)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highlight>
                  <a:srgbClr val="C0C0C0"/>
                </a:highlight>
              </a:rPr>
              <a:t>Reativação dos laços </a:t>
            </a:r>
            <a:r>
              <a:rPr lang="pt-BR" sz="1800" dirty="0">
                <a:solidFill>
                  <a:srgbClr val="FFFFFF"/>
                </a:solidFill>
              </a:rPr>
              <a:t>com a Igreja Católica</a:t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b="1" dirty="0">
                <a:solidFill>
                  <a:schemeClr val="bg1"/>
                </a:solidFill>
                <a:highlight>
                  <a:srgbClr val="C0C0C0"/>
                </a:highlight>
              </a:rPr>
              <a:t>Código Civil Napoleônico</a:t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b="1" dirty="0">
                <a:solidFill>
                  <a:schemeClr val="bg1"/>
                </a:solidFill>
                <a:highlight>
                  <a:srgbClr val="C0C0C0"/>
                </a:highlight>
              </a:rPr>
              <a:t>Restauração da Escravidão </a:t>
            </a:r>
            <a:r>
              <a:rPr lang="pt-BR" sz="1800" dirty="0">
                <a:solidFill>
                  <a:srgbClr val="FFFFFF"/>
                </a:solidFill>
              </a:rPr>
              <a:t>nas colônias</a:t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b="1" dirty="0">
                <a:solidFill>
                  <a:schemeClr val="bg1"/>
                </a:solidFill>
                <a:highlight>
                  <a:srgbClr val="C0C0C0"/>
                </a:highlight>
              </a:rPr>
              <a:t>Criação do Banco Francês</a:t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b="1" dirty="0">
                <a:solidFill>
                  <a:schemeClr val="bg1"/>
                </a:solidFill>
                <a:highlight>
                  <a:srgbClr val="C0C0C0"/>
                </a:highlight>
              </a:rPr>
              <a:t>Investimento na Indústria </a:t>
            </a:r>
            <a:r>
              <a:rPr lang="pt-BR" sz="1800" dirty="0">
                <a:solidFill>
                  <a:srgbClr val="FFFFFF"/>
                </a:solidFill>
              </a:rPr>
              <a:t>francesa</a:t>
            </a:r>
          </a:p>
        </p:txBody>
      </p:sp>
    </p:spTree>
    <p:extLst>
      <p:ext uri="{BB962C8B-B14F-4D97-AF65-F5344CB8AC3E}">
        <p14:creationId xmlns:p14="http://schemas.microsoft.com/office/powerpoint/2010/main" val="405119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B4706-0D5E-45A6-92E8-E339D7C7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39687"/>
            <a:ext cx="11120478" cy="483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1799 a 1804 </a:t>
            </a:r>
            <a:r>
              <a:rPr lang="pt-BR" sz="1800" dirty="0"/>
              <a:t>– </a:t>
            </a:r>
            <a:r>
              <a:rPr lang="pt-BR" sz="2400" dirty="0"/>
              <a:t>Ditadura Militar Burguesa</a:t>
            </a:r>
            <a:br>
              <a:rPr lang="pt-BR" sz="1800" dirty="0"/>
            </a:br>
            <a:endParaRPr lang="pt-BR" sz="1800" dirty="0"/>
          </a:p>
          <a:p>
            <a:r>
              <a:rPr lang="pt-BR" sz="2000" dirty="0"/>
              <a:t>Censurou à Imprensa</a:t>
            </a:r>
          </a:p>
          <a:p>
            <a:r>
              <a:rPr lang="pt-BR" sz="2000" dirty="0"/>
              <a:t>Perseguiu os jacobinos</a:t>
            </a:r>
          </a:p>
          <a:p>
            <a:r>
              <a:rPr lang="pt-BR" sz="2000" dirty="0"/>
              <a:t>Proibição de Greves</a:t>
            </a:r>
          </a:p>
          <a:p>
            <a:r>
              <a:rPr lang="pt-BR" sz="2000" dirty="0"/>
              <a:t>Controle sobre o ensino público</a:t>
            </a:r>
          </a:p>
          <a:p>
            <a:r>
              <a:rPr lang="pt-BR" sz="2000" dirty="0"/>
              <a:t>Censura de conteúdos e matérias</a:t>
            </a:r>
          </a:p>
          <a:p>
            <a:pPr marL="0" indent="0">
              <a:buNone/>
            </a:pPr>
            <a:r>
              <a:rPr lang="pt-BR" sz="1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7569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6D1B53-4CB3-4B81-B1F7-93329F37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 lnSpcReduction="10000"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A </a:t>
            </a:r>
            <a:r>
              <a:rPr lang="pt-BR" sz="1800" b="1" dirty="0">
                <a:solidFill>
                  <a:srgbClr val="000000"/>
                </a:solidFill>
                <a:latin typeface="Raleway"/>
              </a:rPr>
              <a:t>C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Raleway"/>
              </a:rPr>
              <a:t>oroação de Napoleão </a:t>
            </a:r>
            <a:r>
              <a:rPr lang="pt-BR" i="0" dirty="0">
                <a:solidFill>
                  <a:srgbClr val="000000"/>
                </a:solidFill>
                <a:effectLst/>
                <a:latin typeface="Raleway"/>
              </a:rPr>
              <a:t>Bonaparte</a:t>
            </a:r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 como imperador aconteceu em 2 de dezembro de 1804, na </a:t>
            </a:r>
            <a:r>
              <a:rPr lang="pt-BR" sz="1400" i="0" dirty="0">
                <a:solidFill>
                  <a:schemeClr val="bg1"/>
                </a:solidFill>
                <a:effectLst/>
                <a:latin typeface="Raleway"/>
              </a:rPr>
              <a:t>Catedral de </a:t>
            </a:r>
            <a:r>
              <a:rPr lang="pt-BR" sz="1400" i="0" dirty="0" err="1">
                <a:solidFill>
                  <a:schemeClr val="bg1"/>
                </a:solidFill>
                <a:effectLst/>
                <a:latin typeface="Raleway"/>
              </a:rPr>
              <a:t>Notre-Dame</a:t>
            </a:r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, em Paris.</a:t>
            </a:r>
          </a:p>
          <a:p>
            <a:endParaRPr lang="pt-BR" dirty="0">
              <a:solidFill>
                <a:srgbClr val="000000"/>
              </a:solidFill>
              <a:latin typeface="Raleway"/>
            </a:endParaRP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A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Raleway"/>
              </a:rPr>
              <a:t>“autocoroação” </a:t>
            </a:r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foi um gesto simbólico de que a França de Napoleão não se submeteria a ninguém, nem mesmo ao Papa </a:t>
            </a:r>
            <a:br>
              <a:rPr lang="pt-BR" b="0" i="0" dirty="0">
                <a:solidFill>
                  <a:srgbClr val="000000"/>
                </a:solidFill>
                <a:effectLst/>
                <a:latin typeface="Raleway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A8C51260-255F-43E9-81BE-2324A4542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-2" b="-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3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 descr="Altar de igreja&#10;&#10;Descrição gerada automaticamente com confiança baixa">
            <a:extLst>
              <a:ext uri="{FF2B5EF4-FFF2-40B4-BE49-F238E27FC236}">
                <a16:creationId xmlns:a16="http://schemas.microsoft.com/office/drawing/2014/main" id="{4004C869-EDF5-404B-AD0B-DE2444EF9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19BC9F-CD8C-4E58-A2CA-0B20B79D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 </a:t>
            </a:r>
            <a:r>
              <a:rPr lang="en-US" sz="2400" dirty="0" err="1">
                <a:solidFill>
                  <a:schemeClr val="tx2"/>
                </a:solidFill>
              </a:rPr>
              <a:t>Império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Napoleônico</a:t>
            </a:r>
            <a:r>
              <a:rPr lang="en-US" sz="2400" dirty="0">
                <a:solidFill>
                  <a:schemeClr val="tx2"/>
                </a:solidFill>
              </a:rPr>
              <a:t> – 1804 à 1814</a:t>
            </a:r>
          </a:p>
        </p:txBody>
      </p:sp>
      <p:pic>
        <p:nvPicPr>
          <p:cNvPr id="5" name="Espaço Reservado para Conteúdo 4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DF129481-4266-4953-BBE2-31D376A9C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334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354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824</Words>
  <Application>Microsoft Office PowerPoint</Application>
  <PresentationFormat>Widescreen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Abadi</vt:lpstr>
      <vt:lpstr>Open Sans</vt:lpstr>
      <vt:lpstr>Raleway</vt:lpstr>
      <vt:lpstr>Univers</vt:lpstr>
      <vt:lpstr>Univers Condensed</vt:lpstr>
      <vt:lpstr>Wingdings 2</vt:lpstr>
      <vt:lpstr>DividendVTI</vt:lpstr>
      <vt:lpstr>Apresentação do PowerPoint</vt:lpstr>
      <vt:lpstr>O Jovem General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Lemos</dc:creator>
  <cp:lastModifiedBy>Danielle Lemos</cp:lastModifiedBy>
  <cp:revision>40</cp:revision>
  <dcterms:created xsi:type="dcterms:W3CDTF">2021-04-09T01:49:29Z</dcterms:created>
  <dcterms:modified xsi:type="dcterms:W3CDTF">2023-05-14T23:59:59Z</dcterms:modified>
</cp:coreProperties>
</file>