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72" r:id="rId6"/>
    <p:sldId id="281" r:id="rId7"/>
    <p:sldId id="259" r:id="rId8"/>
    <p:sldId id="267" r:id="rId9"/>
    <p:sldId id="273" r:id="rId10"/>
    <p:sldId id="285" r:id="rId11"/>
    <p:sldId id="286" r:id="rId12"/>
    <p:sldId id="287" r:id="rId13"/>
    <p:sldId id="283" r:id="rId14"/>
    <p:sldId id="270" r:id="rId15"/>
    <p:sldId id="282" r:id="rId16"/>
    <p:sldId id="271" r:id="rId17"/>
    <p:sldId id="261" r:id="rId18"/>
    <p:sldId id="262" r:id="rId19"/>
    <p:sldId id="263" r:id="rId20"/>
    <p:sldId id="264" r:id="rId21"/>
    <p:sldId id="266" r:id="rId22"/>
    <p:sldId id="278" r:id="rId23"/>
    <p:sldId id="276" r:id="rId24"/>
    <p:sldId id="279" r:id="rId25"/>
    <p:sldId id="277" r:id="rId26"/>
    <p:sldId id="280" r:id="rId27"/>
    <p:sldId id="268" r:id="rId28"/>
    <p:sldId id="269" r:id="rId29"/>
    <p:sldId id="274" r:id="rId30"/>
    <p:sldId id="275" r:id="rId31"/>
    <p:sldId id="284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8T15:42:58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01:46:03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3:11:27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4:25:51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31T21:21:17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31T21:28:15.2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1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7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cia.fapesp.br/pontas-de-pedra-lascada-levantam-questoes-sobre-a-pre-historia-brasileira/22526/" TargetMode="External"/><Relationship Id="rId5" Type="http://schemas.openxmlformats.org/officeDocument/2006/relationships/hyperlink" Target="https://www.youtube.com/watch?v=2ekRLnLgrv8" TargetMode="External"/><Relationship Id="rId4" Type="http://schemas.openxmlformats.org/officeDocument/2006/relationships/hyperlink" Target="https://jornal.usp.br/ciencias/analise-de-pontas-de-pedra-lascada-indica-uma-tradicao-tecnologica-de-mais-de-8-mil-ano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ciasdosul.com/wp-content/uploads/2021/03/ponta-de-pedra-lascada-cultura-umbu-paleo-indigenas-vale-do-cai-barao-r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.com.br/2018/09/04/luzia-5-curiosidades-sobre-o-fossil-perdido-no-incendio-do-museu-nacional/" TargetMode="External"/><Relationship Id="rId2" Type="http://schemas.openxmlformats.org/officeDocument/2006/relationships/hyperlink" Target="https://www2.assis.unesp.br/darwinnobrasil/humanev2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1.globo.com/ciencia-e-saude/noticia/2016/08/lucy-famosa-australopithecus-provavelmente-morreu-em-qued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galileu.globo.com/ciencia/arqueologia/noticia/2023/01/cientistas-recriam-face-de-menino-neandertal-morto-ha-mais-de-40-mil-anos.g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historiadasartes.com/sala-dos-professores/arte-rupestre-em-altamira-espanh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hyperlink" Target="https://conhecimentocientifico.com/idade-dos-meta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s://revistagalileu.globo.com/Ciencia/noticia/2016/06/adaga-encontrada-na-tumba-de-tutancamon-veio-do-espac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SjZgT1bhn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4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B4B6AB-BE92-6627-A40E-446689E00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F8A65-EF5A-6B81-C170-7811FE1D8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7400"/>
              <a:t>- O que é história?</a:t>
            </a:r>
            <a:br>
              <a:rPr lang="pt-BR" sz="7400"/>
            </a:br>
            <a:r>
              <a:rPr lang="pt-BR" sz="7400"/>
              <a:t>- Pré-história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50121F-F55B-1938-5E2D-45C4C2A31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pt-BR" sz="3200"/>
              <a:t>Ap 01, Cap 01 Módulo 01 e 02</a:t>
            </a:r>
          </a:p>
        </p:txBody>
      </p:sp>
      <p:sp>
        <p:nvSpPr>
          <p:cNvPr id="105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88B5C"/>
          </a:solidFill>
          <a:ln w="38100" cap="rnd">
            <a:solidFill>
              <a:srgbClr val="B88B5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114406-D419-0D6F-CA10-3D60FFC23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74" y="2561010"/>
            <a:ext cx="5997526" cy="40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34A475-F1CB-10AE-14B6-36C34ED0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003" y="2998582"/>
            <a:ext cx="5948523" cy="31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8D1F690-4F30-58D2-7100-4AEE4AABDE33}"/>
              </a:ext>
            </a:extLst>
          </p:cNvPr>
          <p:cNvSpPr txBox="1"/>
          <p:nvPr/>
        </p:nvSpPr>
        <p:spPr>
          <a:xfrm>
            <a:off x="7033846" y="435395"/>
            <a:ext cx="4375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Pontas de lança de aproximadamente 14.000 anos atrás - </a:t>
            </a:r>
            <a:r>
              <a:rPr lang="pt-BR" dirty="0">
                <a:hlinkClick r:id="rId4"/>
              </a:rPr>
              <a:t>https://jornal.usp.br/ciencias/analise-de-pontas-de-pedra-lascada-indica-uma-tradicao-tecnologica-de-mais-de-8-mil-anos/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Pontas de um passado remoto – </a:t>
            </a:r>
            <a:br>
              <a:rPr lang="pt-BR" dirty="0"/>
            </a:br>
            <a:r>
              <a:rPr lang="pt-BR" dirty="0">
                <a:hlinkClick r:id="rId5"/>
              </a:rPr>
              <a:t>https://www.youtube.com/watch?v=2ekRLnLgrv8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423465-FBAE-628D-4518-B0938F0D7704}"/>
              </a:ext>
            </a:extLst>
          </p:cNvPr>
          <p:cNvSpPr txBox="1"/>
          <p:nvPr/>
        </p:nvSpPr>
        <p:spPr>
          <a:xfrm>
            <a:off x="360218" y="435395"/>
            <a:ext cx="362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Ponta “rabo de peixe”, encontrada no Brasil</a:t>
            </a:r>
            <a:br>
              <a:rPr lang="pt-BR" dirty="0"/>
            </a:br>
            <a:r>
              <a:rPr lang="pt-BR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https://agencia.fapesp.br/pontas-de-pedra-lascada-levantam-questoes-sobre-a-pre-historia-brasileira/22526/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0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20A78B-925F-8501-8A54-A88C54C016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53" y="1928813"/>
            <a:ext cx="7906294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8894EAD-0CDF-0887-8E60-0BEE9BD88857}"/>
              </a:ext>
            </a:extLst>
          </p:cNvPr>
          <p:cNvSpPr txBox="1"/>
          <p:nvPr/>
        </p:nvSpPr>
        <p:spPr>
          <a:xfrm>
            <a:off x="2142853" y="6181725"/>
            <a:ext cx="605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https://www.noticiasdosul.com/wp-content/uploads/2021/03/ponta-de-pedra-lascada-cultura-umbu-paleo-indigenas-vale-do-cai-barao-rs.jpg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83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F2CE2E-09F5-A5BF-9169-A2FB8025A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369560"/>
            <a:ext cx="8718250" cy="58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9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ED4B1-6FF8-9E4D-9517-C28E5E672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Etapas Evolutivas: Os primeiros hominídeos?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https://www2.assis.unesp.br/darwinnobrasil/humanev2a.htm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Luzia  </a:t>
            </a:r>
          </a:p>
          <a:p>
            <a:pPr marL="0" indent="0">
              <a:buNone/>
            </a:pPr>
            <a:r>
              <a:rPr lang="pt-BR" dirty="0">
                <a:hlinkClick r:id="rId3"/>
              </a:rPr>
              <a:t>https://www.brasildefato.com.br/2018/09/04/luzia-5-curiosidades-sobre-o-fossil-perdido-no-incendio-do-museu-nacional/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Lucy</a:t>
            </a:r>
          </a:p>
          <a:p>
            <a:pPr marL="0" indent="0">
              <a:buNone/>
            </a:pPr>
            <a:r>
              <a:rPr lang="pt-BR">
                <a:hlinkClick r:id="rId4"/>
              </a:rPr>
              <a:t>https://g1.globo.com/ciencia-e-saude/noticia/2016/08/lucy-famosa-australopithecus-provavelmente-morreu-em-queda.html</a:t>
            </a:r>
            <a:endParaRPr lang="pt-BR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87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BC19E-3AF7-F869-3865-44A5CBE1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Homo sapiens – aprox. 200.000 a.C.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E8F30E-4547-426E-9219-753A1DEA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Características:</a:t>
            </a:r>
            <a:br>
              <a:rPr lang="pt-BR" dirty="0"/>
            </a:br>
            <a:r>
              <a:rPr lang="pt-BR" dirty="0"/>
              <a:t>Caixa craniana cerca de seis vezes maior que do </a:t>
            </a:r>
            <a:r>
              <a:rPr lang="pt-BR" dirty="0" err="1"/>
              <a:t>Australopithecus</a:t>
            </a:r>
            <a:endParaRPr lang="pt-BR" dirty="0"/>
          </a:p>
          <a:p>
            <a:r>
              <a:rPr lang="pt-BR" dirty="0"/>
              <a:t>Pleno desenvolvimento do dedo opositor (polegar)</a:t>
            </a:r>
          </a:p>
          <a:p>
            <a:r>
              <a:rPr lang="pt-BR" dirty="0"/>
              <a:t>Foram os primeiros a desenvolverem consciência de si, ou seja não interagiam com o ambiente apenas pela sua sobrevivência.</a:t>
            </a:r>
          </a:p>
          <a:p>
            <a:r>
              <a:rPr lang="pt-BR" dirty="0"/>
              <a:t>Foram encontrados corpos enterrados em posição fetal e ferramentas que foram utilizadas em vida, ou seja indicando uma tentativa de atribuir algum significado à sua existência. A produção artística também é uma marca dessa consciência existencial  </a:t>
            </a:r>
          </a:p>
        </p:txBody>
      </p:sp>
    </p:spTree>
    <p:extLst>
      <p:ext uri="{BB962C8B-B14F-4D97-AF65-F5344CB8AC3E}">
        <p14:creationId xmlns:p14="http://schemas.microsoft.com/office/powerpoint/2010/main" val="308287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entistas da China e da Rússia reconstruíram face de menino neandertal com base em crânio">
            <a:extLst>
              <a:ext uri="{FF2B5EF4-FFF2-40B4-BE49-F238E27FC236}">
                <a16:creationId xmlns:a16="http://schemas.microsoft.com/office/drawing/2014/main" id="{7FD5766C-4A9A-EE76-88E3-8968DE14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6" y="250608"/>
            <a:ext cx="88011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AC2101-17E4-5E37-C711-692FBC3A8464}"/>
              </a:ext>
            </a:extLst>
          </p:cNvPr>
          <p:cNvSpPr txBox="1"/>
          <p:nvPr/>
        </p:nvSpPr>
        <p:spPr>
          <a:xfrm>
            <a:off x="9365671" y="1886681"/>
            <a:ext cx="15967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1" dirty="0"/>
              <a:t>Reconstrução do rosto de um menino Neandertal</a:t>
            </a:r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https://revistagalileu.globo.com/ciencia/arqueologia/noticia/2023/01/cientistas-recriam-face-de-menino-neandertal-morto-ha-mais-de-40-mil-anos.ghtml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7642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6C16301-82EA-75C6-52E7-1CC46569AA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24" y="1928813"/>
            <a:ext cx="2313351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8DE9EEA-5F07-4BD5-5449-536FA24428C3}"/>
              </a:ext>
            </a:extLst>
          </p:cNvPr>
          <p:cNvSpPr txBox="1"/>
          <p:nvPr/>
        </p:nvSpPr>
        <p:spPr>
          <a:xfrm>
            <a:off x="6821552" y="5489227"/>
            <a:ext cx="505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Vênus de </a:t>
            </a:r>
            <a:r>
              <a:rPr lang="pt-BR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Willendorf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cerca de 25.000 anos atrás</a:t>
            </a:r>
          </a:p>
          <a:p>
            <a:pPr algn="ctr"/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Museu de História Natural - Viena</a:t>
            </a:r>
          </a:p>
        </p:txBody>
      </p:sp>
    </p:spTree>
    <p:extLst>
      <p:ext uri="{BB962C8B-B14F-4D97-AF65-F5344CB8AC3E}">
        <p14:creationId xmlns:p14="http://schemas.microsoft.com/office/powerpoint/2010/main" val="144710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61" name="Rectangle 2056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548807-A244-4D6A-44D2-A8D73B217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6" r="-1" b="8014"/>
          <a:stretch/>
        </p:blipFill>
        <p:spPr bwMode="auto">
          <a:xfrm>
            <a:off x="-1" y="-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EF0D06-CF3F-E2FD-9C34-CC8CCF10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Pinturas Rupestres</a:t>
            </a:r>
          </a:p>
        </p:txBody>
      </p:sp>
    </p:spTree>
    <p:extLst>
      <p:ext uri="{BB962C8B-B14F-4D97-AF65-F5344CB8AC3E}">
        <p14:creationId xmlns:p14="http://schemas.microsoft.com/office/powerpoint/2010/main" val="263862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La Cueva de las Manos - Argentina | Lugares Fantásticos">
            <a:extLst>
              <a:ext uri="{FF2B5EF4-FFF2-40B4-BE49-F238E27FC236}">
                <a16:creationId xmlns:a16="http://schemas.microsoft.com/office/drawing/2014/main" id="{97574256-5087-D975-00AD-E4165C13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r="1" b="1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28F18E-EB94-8473-E4F1-68E473E00E0C}"/>
              </a:ext>
            </a:extLst>
          </p:cNvPr>
          <p:cNvSpPr txBox="1"/>
          <p:nvPr/>
        </p:nvSpPr>
        <p:spPr>
          <a:xfrm>
            <a:off x="5320146" y="6293808"/>
            <a:ext cx="58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Cueva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pt-B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las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manos – Argentina – 9.000 anos atrás. Cerca de 7.000 a.C. </a:t>
            </a:r>
          </a:p>
        </p:txBody>
      </p:sp>
    </p:spTree>
    <p:extLst>
      <p:ext uri="{BB962C8B-B14F-4D97-AF65-F5344CB8AC3E}">
        <p14:creationId xmlns:p14="http://schemas.microsoft.com/office/powerpoint/2010/main" val="415007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7922DF80-3FE8-4AAB-BB6B-A60F8EA9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FFB252"/>
          </a:solidFill>
          <a:ln w="38100" cap="rnd">
            <a:solidFill>
              <a:srgbClr val="FFB2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158D94A-6645-92B3-55F4-05417EA1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Cuevas de Las Manos, </a:t>
            </a:r>
            <a:r>
              <a:rPr lang="en-US" sz="2400" b="1" dirty="0" err="1"/>
              <a:t>região</a:t>
            </a:r>
            <a:r>
              <a:rPr lang="en-US" sz="2400" b="1" dirty="0"/>
              <a:t> da </a:t>
            </a:r>
            <a:r>
              <a:rPr lang="en-US" sz="2400" b="1" dirty="0" err="1"/>
              <a:t>Patagônia</a:t>
            </a:r>
            <a:r>
              <a:rPr lang="en-US" sz="2400" b="1" dirty="0"/>
              <a:t> - Argentina</a:t>
            </a:r>
          </a:p>
        </p:txBody>
      </p:sp>
      <p:pic>
        <p:nvPicPr>
          <p:cNvPr id="4" name="Picture 2" descr="Cueva de las manos, el arte rupestre más antiguo de Sudamérica">
            <a:extLst>
              <a:ext uri="{FF2B5EF4-FFF2-40B4-BE49-F238E27FC236}">
                <a16:creationId xmlns:a16="http://schemas.microsoft.com/office/drawing/2014/main" id="{8ABDE6BB-1A2D-5B0F-0C19-B177F252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94" y="145019"/>
            <a:ext cx="8100784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7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46382-7054-5E99-65EC-F5921BFF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história?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6648A-BE8D-07EF-B980-099B3E9E6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história é uma ciência protagonista e ao mesmo tempo auxiliar na compreensão da evolução humana e ao longo da sua caminhada como espécie na construção da civilização</a:t>
            </a:r>
          </a:p>
          <a:p>
            <a:r>
              <a:rPr lang="pt-BR" b="1" dirty="0">
                <a:solidFill>
                  <a:srgbClr val="C00000"/>
                </a:solidFill>
              </a:rPr>
              <a:t>Tempo: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A contagem do tempo é fundamental em história. Ela pode ser feita em horas, dias, meses, anos, décadas, séculos, milênios dependendo do evento objeto da narrativa histórica  </a:t>
            </a:r>
          </a:p>
          <a:p>
            <a:r>
              <a:rPr lang="pt-BR" b="1" dirty="0">
                <a:solidFill>
                  <a:srgbClr val="C00000"/>
                </a:solidFill>
              </a:rPr>
              <a:t>Espaço: </a:t>
            </a:r>
            <a:r>
              <a:rPr lang="pt-BR" dirty="0"/>
              <a:t>É essencial para a compreensão de um acontecimento histórico. O lugar pode informar as condições do episódio, é importante levar em consideração algumas noções de localização, o que requer um pouco de conhecimento cartográfico (que nos informa a existência de continentes, rios, mares, oceanos, arquipélagos, </a:t>
            </a:r>
            <a:r>
              <a:rPr lang="pt-BR" dirty="0" err="1"/>
              <a:t>etc</a:t>
            </a:r>
            <a:r>
              <a:rPr lang="pt-BR" dirty="0"/>
              <a:t>).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AF8951"/>
          </a:solidFill>
          <a:ln w="38100" cap="rnd">
            <a:solidFill>
              <a:srgbClr val="AF89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D80DF8-94E1-5107-8DB1-D4727DA6BB12}"/>
              </a:ext>
            </a:extLst>
          </p:cNvPr>
          <p:cNvSpPr txBox="1"/>
          <p:nvPr/>
        </p:nvSpPr>
        <p:spPr>
          <a:xfrm>
            <a:off x="7034585" y="3164618"/>
            <a:ext cx="4584921" cy="3021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Caverna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Dordonha</a:t>
            </a:r>
            <a:r>
              <a:rPr lang="en-US" sz="2400" b="1" dirty="0"/>
              <a:t>,</a:t>
            </a:r>
            <a:r>
              <a:rPr lang="en-US" b="1" dirty="0"/>
              <a:t> </a:t>
            </a:r>
            <a:r>
              <a:rPr lang="en-US" sz="2400" b="1" dirty="0" err="1"/>
              <a:t>Itália</a:t>
            </a:r>
            <a:r>
              <a:rPr lang="en-US" sz="2400" b="1" dirty="0"/>
              <a:t> (</a:t>
            </a:r>
            <a:r>
              <a:rPr lang="en-US" sz="2400" b="1" dirty="0" err="1"/>
              <a:t>técnica</a:t>
            </a:r>
            <a:r>
              <a:rPr lang="en-US" sz="2400" b="1" dirty="0"/>
              <a:t> de </a:t>
            </a:r>
            <a:r>
              <a:rPr lang="en-US" sz="2400" b="1" dirty="0" err="1"/>
              <a:t>sopro</a:t>
            </a:r>
            <a:r>
              <a:rPr lang="en-US" sz="2400" b="1" dirty="0"/>
              <a:t>)</a:t>
            </a:r>
            <a:r>
              <a:rPr lang="en-US" b="1" dirty="0"/>
              <a:t>.</a:t>
            </a:r>
          </a:p>
        </p:txBody>
      </p:sp>
      <p:pic>
        <p:nvPicPr>
          <p:cNvPr id="6" name="Picture 2" descr="Artistas do paleolítico amputavam os próprios dedos?">
            <a:extLst>
              <a:ext uri="{FF2B5EF4-FFF2-40B4-BE49-F238E27FC236}">
                <a16:creationId xmlns:a16="http://schemas.microsoft.com/office/drawing/2014/main" id="{FFC30B67-57A5-FB5A-B91B-7BACC12BA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" y="2012695"/>
            <a:ext cx="6886414" cy="38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3857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C2976A"/>
          </a:solidFill>
          <a:ln w="34925">
            <a:solidFill>
              <a:srgbClr val="C297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6AFC694-0F4E-3434-6748-111570E6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747" y="783857"/>
            <a:ext cx="4951123" cy="16002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Parque da Serra da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Capivara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Piauí</a:t>
            </a:r>
            <a:r>
              <a:rPr lang="en-US" sz="2000" dirty="0"/>
              <a:t>. </a:t>
            </a:r>
            <a:r>
              <a:rPr lang="en-US" sz="2000" dirty="0" err="1"/>
              <a:t>Mais</a:t>
            </a:r>
            <a:r>
              <a:rPr lang="en-US" sz="2000" dirty="0"/>
              <a:t> de 33.000 </a:t>
            </a:r>
            <a:r>
              <a:rPr lang="en-US" sz="2000" dirty="0" err="1"/>
              <a:t>desenhos</a:t>
            </a:r>
            <a:endParaRPr lang="en-US" sz="2000" dirty="0"/>
          </a:p>
        </p:txBody>
      </p:sp>
      <p:pic>
        <p:nvPicPr>
          <p:cNvPr id="6" name="Picture 4" descr="Serra da Capivara - AltaMontanha">
            <a:extLst>
              <a:ext uri="{FF2B5EF4-FFF2-40B4-BE49-F238E27FC236}">
                <a16:creationId xmlns:a16="http://schemas.microsoft.com/office/drawing/2014/main" id="{2E23B718-FF0D-15FF-8B5E-A7E19D95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" y="0"/>
            <a:ext cx="6096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é-História do Brasil (parte 2): a Serra da Capivara">
            <a:extLst>
              <a:ext uri="{FF2B5EF4-FFF2-40B4-BE49-F238E27FC236}">
                <a16:creationId xmlns:a16="http://schemas.microsoft.com/office/drawing/2014/main" id="{446A984B-4D3B-D5F9-1AC8-6508C3B4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87" y="2715065"/>
            <a:ext cx="5688858" cy="38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8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A3C00"/>
          </a:solidFill>
          <a:ln w="38100" cap="rnd">
            <a:solidFill>
              <a:srgbClr val="FA3C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259B47AA-63F7-AF28-6290-D15986B3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Região</a:t>
            </a:r>
            <a:r>
              <a:rPr lang="en-US" sz="2400" dirty="0"/>
              <a:t> de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concentração</a:t>
            </a:r>
            <a:r>
              <a:rPr lang="en-US" sz="2400" dirty="0"/>
              <a:t> de </a:t>
            </a:r>
            <a:r>
              <a:rPr lang="en-US" sz="2400" dirty="0" err="1"/>
              <a:t>arte</a:t>
            </a:r>
            <a:r>
              <a:rPr lang="en-US" sz="2400" dirty="0"/>
              <a:t> </a:t>
            </a:r>
            <a:r>
              <a:rPr lang="en-US" sz="2400" dirty="0" err="1"/>
              <a:t>rupentres</a:t>
            </a:r>
            <a:r>
              <a:rPr lang="en-US" sz="2400" dirty="0"/>
              <a:t>, com </a:t>
            </a:r>
            <a:r>
              <a:rPr lang="en-US" sz="2400" dirty="0" err="1"/>
              <a:t>destaque</a:t>
            </a:r>
            <a:r>
              <a:rPr lang="en-US" sz="2400" dirty="0"/>
              <a:t> para a </a:t>
            </a:r>
            <a:r>
              <a:rPr lang="en-US" b="1" dirty="0" err="1"/>
              <a:t>caverna</a:t>
            </a:r>
            <a:r>
              <a:rPr lang="en-US" b="1" dirty="0"/>
              <a:t> de Altamira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Espanha</a:t>
            </a:r>
            <a:r>
              <a:rPr lang="en-US" sz="2400" dirty="0"/>
              <a:t> e</a:t>
            </a:r>
            <a:r>
              <a:rPr lang="en-US" b="1" dirty="0"/>
              <a:t> Lascaux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França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33" name="Ink 513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5133" name="Ink 513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3D3E4CA6-EFC2-EC6E-F354-8503BEBB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84771"/>
            <a:ext cx="6903720" cy="54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8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92B73C-3DCC-C04C-2592-446D7F79873E}"/>
              </a:ext>
            </a:extLst>
          </p:cNvPr>
          <p:cNvSpPr txBox="1"/>
          <p:nvPr/>
        </p:nvSpPr>
        <p:spPr>
          <a:xfrm>
            <a:off x="640080" y="4777739"/>
            <a:ext cx="3418990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Desenho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do conjunto de pinturas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rupestres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-Altamira</a:t>
            </a:r>
          </a:p>
        </p:txBody>
      </p:sp>
      <p:sp>
        <p:nvSpPr>
          <p:cNvPr id="3083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FF4E25"/>
          </a:solidFill>
          <a:ln w="38100" cap="rnd">
            <a:solidFill>
              <a:srgbClr val="FF4E2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AB6EF16-0FE3-4676-09E4-27C95474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latin typeface="+mj-lt"/>
                <a:ea typeface="+mj-ea"/>
                <a:cs typeface="+mj-cs"/>
              </a:rPr>
              <a:t>A </a:t>
            </a:r>
            <a:r>
              <a:rPr lang="en-US" sz="1800" dirty="0" err="1">
                <a:latin typeface="+mj-lt"/>
                <a:ea typeface="+mj-ea"/>
                <a:cs typeface="+mj-cs"/>
              </a:rPr>
              <a:t>caverna</a:t>
            </a:r>
            <a:r>
              <a:rPr lang="en-US" sz="1800" dirty="0">
                <a:latin typeface="+mj-lt"/>
                <a:ea typeface="+mj-ea"/>
                <a:cs typeface="+mj-cs"/>
              </a:rPr>
              <a:t> de Altamira </a:t>
            </a:r>
            <a:r>
              <a:rPr lang="en-US" sz="1800" dirty="0" err="1">
                <a:latin typeface="+mj-lt"/>
                <a:ea typeface="+mj-ea"/>
                <a:cs typeface="+mj-cs"/>
              </a:rPr>
              <a:t>na</a:t>
            </a:r>
            <a:r>
              <a:rPr lang="en-US" sz="1800" dirty="0"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latin typeface="+mj-lt"/>
                <a:ea typeface="+mj-ea"/>
                <a:cs typeface="+mj-cs"/>
              </a:rPr>
              <a:t>região</a:t>
            </a:r>
            <a:r>
              <a:rPr lang="en-US" sz="1800" dirty="0">
                <a:latin typeface="+mj-lt"/>
                <a:ea typeface="+mj-ea"/>
                <a:cs typeface="+mj-cs"/>
              </a:rPr>
              <a:t> franco-</a:t>
            </a:r>
            <a:r>
              <a:rPr lang="en-US" sz="1800" dirty="0" err="1">
                <a:latin typeface="+mj-lt"/>
                <a:ea typeface="+mj-ea"/>
                <a:cs typeface="+mj-cs"/>
              </a:rPr>
              <a:t>cantábrica</a:t>
            </a:r>
            <a:r>
              <a:rPr lang="en-US" sz="1800" dirty="0">
                <a:latin typeface="+mj-lt"/>
                <a:ea typeface="+mj-ea"/>
                <a:cs typeface="+mj-cs"/>
              </a:rPr>
              <a:t> </a:t>
            </a:r>
            <a:endParaRPr lang="en-US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57E2AD-FEF9-E65C-64B8-BFF6FDE5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76" y="345757"/>
            <a:ext cx="76200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DFDC77"/>
          </a:solidFill>
          <a:ln w="38100" cap="rnd">
            <a:solidFill>
              <a:srgbClr val="DFDC7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15A9771E-48CA-FCAC-BA83-8E7ADB090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400" dirty="0"/>
              <a:t>Reno Altamira, zona Franco-</a:t>
            </a:r>
            <a:r>
              <a:rPr lang="en-US" sz="2400" dirty="0" err="1"/>
              <a:t>Cantábrica</a:t>
            </a:r>
            <a:r>
              <a:rPr lang="en-US" sz="2400" dirty="0"/>
              <a:t>, </a:t>
            </a:r>
            <a:r>
              <a:rPr lang="en-US" sz="2400" dirty="0" err="1"/>
              <a:t>paleolítico</a:t>
            </a:r>
            <a:r>
              <a:rPr lang="en-US" sz="2400" dirty="0"/>
              <a:t> superior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57" name="Ink 615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6157" name="Ink 615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Historia del Arte - Reno Altamira, Zona Franco-Cantábrica Paleolítico  Superior Pintura Parietal | Facebook">
            <a:extLst>
              <a:ext uri="{FF2B5EF4-FFF2-40B4-BE49-F238E27FC236}">
                <a16:creationId xmlns:a16="http://schemas.microsoft.com/office/drawing/2014/main" id="{398F7C7D-C11F-7D4B-10D7-42443EDF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85213"/>
            <a:ext cx="6903720" cy="42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F3C820FA-599D-472F-92AF-FE30D7E46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D557DA3-3A28-4C24-8B46-4FA097CAB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7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685DE6-35B4-47B6-6A17-F2986334BC37}"/>
              </a:ext>
            </a:extLst>
          </p:cNvPr>
          <p:cNvSpPr txBox="1"/>
          <p:nvPr/>
        </p:nvSpPr>
        <p:spPr>
          <a:xfrm>
            <a:off x="630936" y="786384"/>
            <a:ext cx="34198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O </a:t>
            </a:r>
            <a:r>
              <a:rPr lang="en-US" sz="4800" dirty="0" err="1">
                <a:latin typeface="+mj-lt"/>
                <a:ea typeface="+mj-ea"/>
                <a:cs typeface="+mj-cs"/>
              </a:rPr>
              <a:t>Bisão</a:t>
            </a:r>
            <a:r>
              <a:rPr lang="en-US" sz="4800" dirty="0">
                <a:latin typeface="+mj-lt"/>
                <a:ea typeface="+mj-ea"/>
                <a:cs typeface="+mj-cs"/>
              </a:rPr>
              <a:t> de Altamira</a:t>
            </a:r>
          </a:p>
        </p:txBody>
      </p:sp>
      <p:sp>
        <p:nvSpPr>
          <p:cNvPr id="41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4925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Content Placeholder 4103">
            <a:extLst>
              <a:ext uri="{FF2B5EF4-FFF2-40B4-BE49-F238E27FC236}">
                <a16:creationId xmlns:a16="http://schemas.microsoft.com/office/drawing/2014/main" id="{EE284799-2F6E-1362-8559-3AFEB193E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786384"/>
            <a:ext cx="689457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https://www.historiadasartes.com/sala-dos-professores/arte-rupestre-em-altamira-espanha/</a:t>
            </a:r>
            <a:endParaRPr lang="en-US" sz="2000" dirty="0"/>
          </a:p>
        </p:txBody>
      </p:sp>
      <p:pic>
        <p:nvPicPr>
          <p:cNvPr id="4100" name="Picture 4" descr="Animais representados na caverna de Altamira - Meus Animais">
            <a:extLst>
              <a:ext uri="{FF2B5EF4-FFF2-40B4-BE49-F238E27FC236}">
                <a16:creationId xmlns:a16="http://schemas.microsoft.com/office/drawing/2014/main" id="{A23C7E91-9605-4309-420A-30A136C96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 b="-2"/>
          <a:stretch/>
        </p:blipFill>
        <p:spPr bwMode="auto">
          <a:xfrm>
            <a:off x="5" y="2668697"/>
            <a:ext cx="6005375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17116" y="873"/>
                </a:moveTo>
                <a:cubicBezTo>
                  <a:pt x="5462543" y="-1249"/>
                  <a:pt x="5508151" y="499"/>
                  <a:pt x="5553448" y="6137"/>
                </a:cubicBezTo>
                <a:cubicBezTo>
                  <a:pt x="5628161" y="13367"/>
                  <a:pt x="5703128" y="18441"/>
                  <a:pt x="5777841" y="26052"/>
                </a:cubicBezTo>
                <a:cubicBezTo>
                  <a:pt x="5811074" y="29477"/>
                  <a:pt x="5844689" y="16792"/>
                  <a:pt x="5877417" y="28462"/>
                </a:cubicBezTo>
                <a:cubicBezTo>
                  <a:pt x="5913568" y="41401"/>
                  <a:pt x="5950164" y="47204"/>
                  <a:pt x="5986854" y="47965"/>
                </a:cubicBezTo>
                <a:lnTo>
                  <a:pt x="5997165" y="47520"/>
                </a:lnTo>
                <a:lnTo>
                  <a:pt x="5995170" y="275471"/>
                </a:lnTo>
                <a:cubicBezTo>
                  <a:pt x="5993432" y="411057"/>
                  <a:pt x="5993035" y="546625"/>
                  <a:pt x="5999656" y="682160"/>
                </a:cubicBezTo>
                <a:cubicBezTo>
                  <a:pt x="6009855" y="891919"/>
                  <a:pt x="6003364" y="1101546"/>
                  <a:pt x="5999656" y="1311173"/>
                </a:cubicBezTo>
                <a:cubicBezTo>
                  <a:pt x="5992506" y="1713211"/>
                  <a:pt x="6003364" y="2114719"/>
                  <a:pt x="5998730" y="2516228"/>
                </a:cubicBezTo>
                <a:cubicBezTo>
                  <a:pt x="5996744" y="2694205"/>
                  <a:pt x="5998994" y="2871917"/>
                  <a:pt x="6003364" y="3049894"/>
                </a:cubicBezTo>
                <a:cubicBezTo>
                  <a:pt x="6009720" y="3304016"/>
                  <a:pt x="5999923" y="3558269"/>
                  <a:pt x="5989197" y="3812258"/>
                </a:cubicBezTo>
                <a:cubicBezTo>
                  <a:pt x="5985594" y="3882098"/>
                  <a:pt x="5984646" y="3952021"/>
                  <a:pt x="5986348" y="4021879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6427"/>
                </a:lnTo>
                <a:lnTo>
                  <a:pt x="12119" y="23896"/>
                </a:lnTo>
                <a:cubicBezTo>
                  <a:pt x="28628" y="19050"/>
                  <a:pt x="45667" y="16234"/>
                  <a:pt x="62858" y="15524"/>
                </a:cubicBezTo>
                <a:cubicBezTo>
                  <a:pt x="195286" y="-1093"/>
                  <a:pt x="327842" y="3346"/>
                  <a:pt x="460905" y="8801"/>
                </a:cubicBezTo>
                <a:cubicBezTo>
                  <a:pt x="692655" y="18187"/>
                  <a:pt x="924659" y="29096"/>
                  <a:pt x="1156790" y="25798"/>
                </a:cubicBezTo>
                <a:cubicBezTo>
                  <a:pt x="1392345" y="22373"/>
                  <a:pt x="1627393" y="29604"/>
                  <a:pt x="1862695" y="39117"/>
                </a:cubicBezTo>
                <a:cubicBezTo>
                  <a:pt x="1965822" y="43050"/>
                  <a:pt x="2069584" y="46982"/>
                  <a:pt x="2171061" y="17680"/>
                </a:cubicBezTo>
                <a:cubicBezTo>
                  <a:pt x="2193995" y="12314"/>
                  <a:pt x="2217906" y="12834"/>
                  <a:pt x="2240574" y="19202"/>
                </a:cubicBezTo>
                <a:cubicBezTo>
                  <a:pt x="2354483" y="45713"/>
                  <a:pt x="2469026" y="53578"/>
                  <a:pt x="2584203" y="27447"/>
                </a:cubicBezTo>
                <a:cubicBezTo>
                  <a:pt x="2716607" y="-1220"/>
                  <a:pt x="2852892" y="-7347"/>
                  <a:pt x="2987324" y="9308"/>
                </a:cubicBezTo>
                <a:cubicBezTo>
                  <a:pt x="3110240" y="23008"/>
                  <a:pt x="3233789" y="37849"/>
                  <a:pt x="3356958" y="26813"/>
                </a:cubicBezTo>
                <a:cubicBezTo>
                  <a:pt x="3551542" y="9308"/>
                  <a:pt x="3745872" y="24530"/>
                  <a:pt x="3940456" y="29223"/>
                </a:cubicBezTo>
                <a:cubicBezTo>
                  <a:pt x="4005148" y="30745"/>
                  <a:pt x="4070221" y="44064"/>
                  <a:pt x="4134532" y="32141"/>
                </a:cubicBezTo>
                <a:cubicBezTo>
                  <a:pt x="4235884" y="13367"/>
                  <a:pt x="4336093" y="20597"/>
                  <a:pt x="4437571" y="31126"/>
                </a:cubicBezTo>
                <a:cubicBezTo>
                  <a:pt x="4631901" y="51422"/>
                  <a:pt x="4826104" y="61189"/>
                  <a:pt x="5019547" y="23134"/>
                </a:cubicBezTo>
                <a:cubicBezTo>
                  <a:pt x="5079547" y="11211"/>
                  <a:pt x="5139165" y="4361"/>
                  <a:pt x="5200178" y="20344"/>
                </a:cubicBezTo>
                <a:cubicBezTo>
                  <a:pt x="5227120" y="26496"/>
                  <a:pt x="5255166" y="25976"/>
                  <a:pt x="5281867" y="18822"/>
                </a:cubicBezTo>
                <a:cubicBezTo>
                  <a:pt x="5326442" y="8985"/>
                  <a:pt x="5371688" y="2995"/>
                  <a:pt x="5417116" y="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 Bisão de Altamira, 15.000 anos - Isso CompensaIsso Compensa">
            <a:extLst>
              <a:ext uri="{FF2B5EF4-FFF2-40B4-BE49-F238E27FC236}">
                <a16:creationId xmlns:a16="http://schemas.microsoft.com/office/drawing/2014/main" id="{2141EF54-51AC-E320-EF9B-6C4AD90AA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r="-2" b="8623"/>
          <a:stretch/>
        </p:blipFill>
        <p:spPr bwMode="auto">
          <a:xfrm>
            <a:off x="6185045" y="2657879"/>
            <a:ext cx="6006950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0707" y="878"/>
                </a:moveTo>
                <a:cubicBezTo>
                  <a:pt x="1130713" y="5076"/>
                  <a:pt x="1229629" y="23223"/>
                  <a:pt x="1329331" y="31024"/>
                </a:cubicBezTo>
                <a:cubicBezTo>
                  <a:pt x="1424213" y="38508"/>
                  <a:pt x="1519095" y="49417"/>
                  <a:pt x="1614484" y="34449"/>
                </a:cubicBezTo>
                <a:cubicBezTo>
                  <a:pt x="1708047" y="21726"/>
                  <a:pt x="1802675" y="18745"/>
                  <a:pt x="1896846" y="25570"/>
                </a:cubicBezTo>
                <a:cubicBezTo>
                  <a:pt x="2000988" y="30770"/>
                  <a:pt x="2104876" y="48021"/>
                  <a:pt x="2209652" y="33561"/>
                </a:cubicBezTo>
                <a:cubicBezTo>
                  <a:pt x="2222857" y="32216"/>
                  <a:pt x="2236189" y="33954"/>
                  <a:pt x="2248595" y="38635"/>
                </a:cubicBezTo>
                <a:cubicBezTo>
                  <a:pt x="2289325" y="52169"/>
                  <a:pt x="2333202" y="53007"/>
                  <a:pt x="2374427" y="41045"/>
                </a:cubicBezTo>
                <a:cubicBezTo>
                  <a:pt x="2426561" y="27168"/>
                  <a:pt x="2481308" y="26254"/>
                  <a:pt x="2533874" y="38381"/>
                </a:cubicBezTo>
                <a:cubicBezTo>
                  <a:pt x="2612012" y="55379"/>
                  <a:pt x="2690403" y="72123"/>
                  <a:pt x="2771713" y="58169"/>
                </a:cubicBezTo>
                <a:cubicBezTo>
                  <a:pt x="2819027" y="50178"/>
                  <a:pt x="2862916" y="30770"/>
                  <a:pt x="2909596" y="21637"/>
                </a:cubicBezTo>
                <a:cubicBezTo>
                  <a:pt x="3044054" y="-4620"/>
                  <a:pt x="3179781" y="3244"/>
                  <a:pt x="3315508" y="12124"/>
                </a:cubicBezTo>
                <a:cubicBezTo>
                  <a:pt x="3448064" y="20876"/>
                  <a:pt x="3579984" y="38888"/>
                  <a:pt x="3713301" y="36225"/>
                </a:cubicBezTo>
                <a:cubicBezTo>
                  <a:pt x="3741689" y="36440"/>
                  <a:pt x="3770015" y="38812"/>
                  <a:pt x="3798035" y="43328"/>
                </a:cubicBezTo>
                <a:cubicBezTo>
                  <a:pt x="3902050" y="57028"/>
                  <a:pt x="4006572" y="69966"/>
                  <a:pt x="4109445" y="42313"/>
                </a:cubicBezTo>
                <a:cubicBezTo>
                  <a:pt x="4201676" y="17312"/>
                  <a:pt x="4297916" y="10677"/>
                  <a:pt x="4392696" y="22779"/>
                </a:cubicBezTo>
                <a:cubicBezTo>
                  <a:pt x="4517501" y="39130"/>
                  <a:pt x="4643651" y="42707"/>
                  <a:pt x="4769179" y="33434"/>
                </a:cubicBezTo>
                <a:cubicBezTo>
                  <a:pt x="4808578" y="29515"/>
                  <a:pt x="4848192" y="28107"/>
                  <a:pt x="4887782" y="29248"/>
                </a:cubicBezTo>
                <a:cubicBezTo>
                  <a:pt x="5176486" y="42440"/>
                  <a:pt x="5466078" y="25062"/>
                  <a:pt x="5754276" y="55759"/>
                </a:cubicBezTo>
                <a:cubicBezTo>
                  <a:pt x="5799833" y="61131"/>
                  <a:pt x="5845701" y="61524"/>
                  <a:pt x="5891082" y="57017"/>
                </a:cubicBezTo>
                <a:lnTo>
                  <a:pt x="6006950" y="32656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lnTo>
                  <a:pt x="5228" y="32317"/>
                </a:lnTo>
                <a:lnTo>
                  <a:pt x="26602" y="28723"/>
                </a:lnTo>
                <a:cubicBezTo>
                  <a:pt x="141982" y="14068"/>
                  <a:pt x="258851" y="13354"/>
                  <a:pt x="374678" y="26711"/>
                </a:cubicBezTo>
                <a:cubicBezTo>
                  <a:pt x="438736" y="35083"/>
                  <a:pt x="503048" y="47768"/>
                  <a:pt x="568247" y="35083"/>
                </a:cubicBezTo>
                <a:cubicBezTo>
                  <a:pt x="574386" y="33992"/>
                  <a:pt x="580564" y="36757"/>
                  <a:pt x="583849" y="42060"/>
                </a:cubicBezTo>
                <a:cubicBezTo>
                  <a:pt x="616069" y="81382"/>
                  <a:pt x="657928" y="80114"/>
                  <a:pt x="700676" y="67429"/>
                </a:cubicBezTo>
                <a:cubicBezTo>
                  <a:pt x="728734" y="58740"/>
                  <a:pt x="756235" y="48326"/>
                  <a:pt x="782999" y="36225"/>
                </a:cubicBezTo>
                <a:cubicBezTo>
                  <a:pt x="829857" y="16792"/>
                  <a:pt x="879632" y="5299"/>
                  <a:pt x="930269" y="2230"/>
                </a:cubicBezTo>
                <a:cubicBezTo>
                  <a:pt x="963916" y="-370"/>
                  <a:pt x="997372" y="-521"/>
                  <a:pt x="1030707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22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B540"/>
          </a:solidFill>
          <a:ln w="38100" cap="rnd">
            <a:solidFill>
              <a:srgbClr val="FFB54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Caverna De Altamira Banco de Imagens e Fotos de Stock - iStock">
            <a:extLst>
              <a:ext uri="{FF2B5EF4-FFF2-40B4-BE49-F238E27FC236}">
                <a16:creationId xmlns:a16="http://schemas.microsoft.com/office/drawing/2014/main" id="{9CBA4193-A6F7-F48D-6F3C-700BAEFA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980" y="2642616"/>
            <a:ext cx="5176536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verna De Altamira Banco de Imagens e Fotos de Stock - iStock">
            <a:extLst>
              <a:ext uri="{FF2B5EF4-FFF2-40B4-BE49-F238E27FC236}">
                <a16:creationId xmlns:a16="http://schemas.microsoft.com/office/drawing/2014/main" id="{0F733AB5-306C-7CE2-7D69-C28B6BE41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767949"/>
            <a:ext cx="5614416" cy="32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C592DFB-D243-2E9F-0070-FD01F8683373}"/>
              </a:ext>
            </a:extLst>
          </p:cNvPr>
          <p:cNvSpPr txBox="1"/>
          <p:nvPr/>
        </p:nvSpPr>
        <p:spPr>
          <a:xfrm>
            <a:off x="6254496" y="5968166"/>
            <a:ext cx="561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Teto da caverna de Altamira, considerado a “Capela sistina” da arte rupestre</a:t>
            </a:r>
          </a:p>
        </p:txBody>
      </p:sp>
    </p:spTree>
    <p:extLst>
      <p:ext uri="{BB962C8B-B14F-4D97-AF65-F5344CB8AC3E}">
        <p14:creationId xmlns:p14="http://schemas.microsoft.com/office/powerpoint/2010/main" val="160674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5DCF7-5FB7-5DFB-6A8A-F7D936C4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Neolítico – </a:t>
            </a:r>
            <a:r>
              <a:rPr lang="pt-BR" sz="4400" dirty="0"/>
              <a:t>aprox. 12.000 a 4.000 a. C.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3E9BFA-481C-EEB7-663F-D9516B4F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665"/>
            <a:ext cx="10515600" cy="495182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Pedra </a:t>
            </a:r>
            <a:r>
              <a:rPr lang="pt-BR" dirty="0" err="1"/>
              <a:t>Polída</a:t>
            </a:r>
            <a:r>
              <a:rPr lang="pt-BR" dirty="0"/>
              <a:t>: Há um acabamento mais elaborado nos instrumentos de pedra e osso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Revolução Agrícola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Desenvolvimento da </a:t>
            </a:r>
            <a:r>
              <a:rPr lang="pt-BR" b="1" dirty="0"/>
              <a:t>agricultura</a:t>
            </a:r>
            <a:r>
              <a:rPr lang="pt-BR" dirty="0"/>
              <a:t>, domesticação de plantas e produção de excedentes. À partir dos excedentes, há também a domesticação de animais, levando a uma consequente sedentarização desses povos</a:t>
            </a:r>
          </a:p>
          <a:p>
            <a:pPr marL="0" indent="0">
              <a:buNone/>
            </a:pPr>
            <a:r>
              <a:rPr lang="pt-BR" dirty="0"/>
              <a:t> Esses povos perceberam que determinadas plantas, que quando se encontravam próximas aos rios, elas se desenvolviam. Portanto, essas primeiras civilizações vão se localizar próximas ao rios, sobre tudo os rios </a:t>
            </a:r>
            <a:r>
              <a:rPr lang="pt-BR" b="1" u="sng" dirty="0"/>
              <a:t>Nilo, Tigres, Eufrates, Jordão </a:t>
            </a:r>
            <a:r>
              <a:rPr lang="pt-BR" dirty="0"/>
              <a:t>(região do crescente fértil), berço das primeiras grandes civilizações humanas</a:t>
            </a:r>
          </a:p>
          <a:p>
            <a:pPr marL="0" indent="0">
              <a:buNone/>
            </a:pPr>
            <a:r>
              <a:rPr lang="pt-BR" dirty="0"/>
              <a:t>Divisão social do trabalho: No paleolítico, a divisão era natural, ou seja os indivíduos com maior aptidão física para a caça. Agora, a divisão começa a ser com base na posse da terra </a:t>
            </a:r>
          </a:p>
          <a:p>
            <a:pPr marL="0" indent="0">
              <a:buNone/>
            </a:pPr>
            <a:r>
              <a:rPr lang="pt-BR" dirty="0"/>
              <a:t>Tear e Olaria</a:t>
            </a:r>
          </a:p>
        </p:txBody>
      </p:sp>
    </p:spTree>
    <p:extLst>
      <p:ext uri="{BB962C8B-B14F-4D97-AF65-F5344CB8AC3E}">
        <p14:creationId xmlns:p14="http://schemas.microsoft.com/office/powerpoint/2010/main" val="1085994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C330E-9145-DADA-E626-1DE8F517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Idade dos Metais – aprox. 6.000 a.C.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94182-D713-19E5-FCE7-330EA07C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considerado uma transição da era pré-literária para a história escrita. Nesse momento, o ser humano desenvolve técnicas de metalurgia</a:t>
            </a:r>
          </a:p>
          <a:p>
            <a:r>
              <a:rPr lang="pt-BR" dirty="0"/>
              <a:t>Através do domínio sobre o fogo, o ser humano consegue aumentar e diminuir as chamas e percebem que determinadas rochas quando submetidas a altas temperaturas se amolecem, portanto ficaria mais fácil de moldá-las, e outras quando resfriadas se enrijecem, tornando-as mais resistentes do que a própria rocha</a:t>
            </a:r>
          </a:p>
          <a:p>
            <a:r>
              <a:rPr lang="pt-BR" dirty="0"/>
              <a:t>Primeiros materiais: Cobre e estanho (ponto de fusão mais baixo). Misturando o cobre e o estanho o bronze, e após isso o ferro (isso vai melhorar a produção de armas também) </a:t>
            </a:r>
          </a:p>
        </p:txBody>
      </p:sp>
    </p:spTree>
    <p:extLst>
      <p:ext uri="{BB962C8B-B14F-4D97-AF65-F5344CB8AC3E}">
        <p14:creationId xmlns:p14="http://schemas.microsoft.com/office/powerpoint/2010/main" val="3106997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715223"/>
          </a:solidFill>
          <a:ln w="38100" cap="rnd">
            <a:solidFill>
              <a:srgbClr val="71522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2670BC-28EA-8E6F-BED7-E5E28751F3BC}"/>
              </a:ext>
            </a:extLst>
          </p:cNvPr>
          <p:cNvSpPr txBox="1"/>
          <p:nvPr/>
        </p:nvSpPr>
        <p:spPr>
          <a:xfrm>
            <a:off x="8129016" y="2803470"/>
            <a:ext cx="3432048" cy="3414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Ferramentas de ferro </a:t>
            </a:r>
            <a:r>
              <a:rPr lang="en-US" sz="2400" b="0" i="0" dirty="0" err="1">
                <a:effectLst/>
              </a:rPr>
              <a:t>encontradas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hoje</a:t>
            </a:r>
            <a:r>
              <a:rPr lang="en-US" sz="2400" b="0" i="0" dirty="0">
                <a:effectLst/>
              </a:rPr>
              <a:t> é o Belarus.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hlinkClick r:id="rId2"/>
              </a:rPr>
              <a:t>https://conhecimentocientifico.com/idade-dos-metais/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9" name="Ink 103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039" name="Ink 103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D752C0D-B9A9-6A0E-C617-AFF6566749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926401"/>
            <a:ext cx="6903720" cy="50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0A067-2F61-CE10-6CBF-83EB4892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Historiografia – A escrita da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CA4D85-1685-9E27-FD12-9E4F11AE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História Narrativa</a:t>
            </a:r>
            <a:r>
              <a:rPr lang="pt-BR" dirty="0"/>
              <a:t>: O “historiador” contenta-se em apresentar os acontecimentos sem preocupação com os fatores, as consequências e até as fontes </a:t>
            </a:r>
          </a:p>
          <a:p>
            <a:r>
              <a:rPr lang="pt-BR" dirty="0"/>
              <a:t>História Pragmática: O “historiador” busca provocar reflexão do passado e a construção para o presente de uma maneira bem didática. A “história é a mestra da vida” Cícero (orador romano)</a:t>
            </a:r>
          </a:p>
          <a:p>
            <a:r>
              <a:rPr lang="pt-BR" dirty="0"/>
              <a:t>História Científica: À partir da idade moderna, com o racionalismo humanista e o iluminismo, surge a versão que influencia a civilização até a atualidade. Após a elaboração da </a:t>
            </a:r>
            <a:r>
              <a:rPr lang="pt-BR" b="1" u="sng" dirty="0"/>
              <a:t>dialética marxista </a:t>
            </a:r>
            <a:r>
              <a:rPr lang="pt-BR" dirty="0"/>
              <a:t>e do </a:t>
            </a:r>
            <a:r>
              <a:rPr lang="pt-BR" b="1" u="sng" dirty="0"/>
              <a:t>positivismo histórico </a:t>
            </a:r>
            <a:r>
              <a:rPr lang="pt-BR" dirty="0"/>
              <a:t>no final do </a:t>
            </a:r>
            <a:r>
              <a:rPr lang="pt-BR" b="1" dirty="0"/>
              <a:t>século XIX</a:t>
            </a:r>
            <a:r>
              <a:rPr lang="pt-BR" dirty="0"/>
              <a:t>, e no início do </a:t>
            </a:r>
            <a:r>
              <a:rPr lang="pt-BR" b="1" dirty="0"/>
              <a:t>século XX </a:t>
            </a:r>
            <a:r>
              <a:rPr lang="pt-BR" dirty="0"/>
              <a:t>com a </a:t>
            </a:r>
            <a:r>
              <a:rPr lang="pt-BR" b="1" dirty="0"/>
              <a:t>Escola dos Annales </a:t>
            </a:r>
            <a:r>
              <a:rPr lang="pt-BR" dirty="0"/>
              <a:t>a história toma corpo e se consolida como uma ciência interdisciplinar e multifacetada </a:t>
            </a:r>
          </a:p>
        </p:txBody>
      </p:sp>
    </p:spTree>
    <p:extLst>
      <p:ext uri="{BB962C8B-B14F-4D97-AF65-F5344CB8AC3E}">
        <p14:creationId xmlns:p14="http://schemas.microsoft.com/office/powerpoint/2010/main" val="445853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79A50"/>
          </a:solidFill>
          <a:ln w="38100" cap="rnd">
            <a:solidFill>
              <a:srgbClr val="C79A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83998DE-461B-81D3-59A7-39097C45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16" y="2803470"/>
            <a:ext cx="3432048" cy="3414450"/>
          </a:xfrm>
        </p:spPr>
        <p:txBody>
          <a:bodyPr anchor="t">
            <a:normAutofit/>
          </a:bodyPr>
          <a:lstStyle/>
          <a:p>
            <a:r>
              <a:rPr lang="en-US" sz="2400" dirty="0">
                <a:hlinkClick r:id="rId2"/>
              </a:rPr>
              <a:t>https://revistagalileu.globo.com/Ciencia/noticia/2016/06/adaga-encontrada-na-tumba-de-tutancamon-veio-do-espaco.html</a:t>
            </a:r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gora, cientistas tentam descobrir de que meteorito o ferro da adaga veio (Foto: Divulgação/Museu Egípcio do Cairo)">
            <a:extLst>
              <a:ext uri="{FF2B5EF4-FFF2-40B4-BE49-F238E27FC236}">
                <a16:creationId xmlns:a16="http://schemas.microsoft.com/office/drawing/2014/main" id="{A3EE4F3B-E873-A106-93FA-E3BF559A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822846"/>
            <a:ext cx="6903720" cy="52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0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732A90-2BC7-4BC1-6ADA-2AA2DD953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Filme: 10.000 a.C.</a:t>
            </a:r>
            <a:br>
              <a:rPr lang="pt-BR" dirty="0"/>
            </a:br>
            <a:r>
              <a:rPr lang="pt-BR" dirty="0">
                <a:hlinkClick r:id="rId2"/>
              </a:rPr>
              <a:t>https://www.youtube.com/watch?v=4SjZgT1bhn4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82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DBBE91-2216-F33C-085B-77AB4D0F5A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89" y="812543"/>
            <a:ext cx="11734621" cy="45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2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E2F945-2DEB-CF24-7CA4-769BA8C2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900"/>
              <a:t>Árvore Genealógica dos hominídios</a:t>
            </a:r>
          </a:p>
        </p:txBody>
      </p:sp>
      <p:sp>
        <p:nvSpPr>
          <p:cNvPr id="922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42272"/>
          </a:solidFill>
          <a:ln w="38100" cap="rnd">
            <a:solidFill>
              <a:srgbClr val="F4227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AC09A18A-1526-090E-5D9B-875C7650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dirty="0"/>
              <a:t>É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entendermose</a:t>
            </a:r>
            <a:r>
              <a:rPr lang="en-US" dirty="0"/>
              <a:t> que 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desenvolvimento</a:t>
            </a:r>
            <a:r>
              <a:rPr lang="en-US" dirty="0"/>
              <a:t> do homo sapiens </a:t>
            </a:r>
            <a:r>
              <a:rPr lang="en-US" dirty="0" err="1"/>
              <a:t>não</a:t>
            </a:r>
            <a:r>
              <a:rPr lang="en-US" dirty="0"/>
              <a:t> é linear,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possui</a:t>
            </a:r>
            <a:r>
              <a:rPr lang="en-US" dirty="0"/>
              <a:t> </a:t>
            </a:r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/>
              <a:t>ramificações</a:t>
            </a:r>
            <a:r>
              <a:rPr lang="en-US" dirty="0"/>
              <a:t> e </a:t>
            </a:r>
            <a:r>
              <a:rPr lang="en-US" dirty="0" err="1"/>
              <a:t>convergências</a:t>
            </a:r>
            <a:r>
              <a:rPr lang="en-US" dirty="0"/>
              <a:t>, inclusive </a:t>
            </a:r>
            <a:r>
              <a:rPr lang="en-US" dirty="0" err="1"/>
              <a:t>hominídios</a:t>
            </a:r>
            <a:r>
              <a:rPr lang="en-US" dirty="0"/>
              <a:t> </a:t>
            </a:r>
            <a:r>
              <a:rPr lang="en-US" dirty="0" err="1"/>
              <a:t>vivendo</a:t>
            </a:r>
            <a:r>
              <a:rPr lang="en-US" dirty="0"/>
              <a:t> no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(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mostra</a:t>
            </a:r>
            <a:r>
              <a:rPr lang="en-US" dirty="0"/>
              <a:t> o Quadro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)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33" name="Ink 922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9233" name="Ink 922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2218514F-18F8-DEB7-63EE-16AD0A29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866627"/>
            <a:ext cx="5458968" cy="51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3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1F566"/>
          </a:solidFill>
          <a:ln w="38100" cap="rnd">
            <a:solidFill>
              <a:srgbClr val="F1F5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7AD701F-2368-2C38-433F-2102BFF8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fontScale="925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1) Teoria de Bering: </a:t>
            </a:r>
            <a:r>
              <a:rPr lang="en-US" dirty="0"/>
              <a:t>De </a:t>
            </a:r>
            <a:r>
              <a:rPr lang="en-US" dirty="0" err="1"/>
              <a:t>acordo</a:t>
            </a:r>
            <a:r>
              <a:rPr lang="en-US" dirty="0"/>
              <a:t> com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teoria</a:t>
            </a:r>
            <a:r>
              <a:rPr lang="en-US" dirty="0"/>
              <a:t>, o ser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teria</a:t>
            </a:r>
            <a:r>
              <a:rPr lang="en-US" dirty="0"/>
              <a:t> </a:t>
            </a:r>
            <a:r>
              <a:rPr lang="en-US" dirty="0" err="1"/>
              <a:t>chegado</a:t>
            </a:r>
            <a:r>
              <a:rPr lang="en-US" dirty="0"/>
              <a:t> a América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aproximadamente</a:t>
            </a:r>
            <a:r>
              <a:rPr lang="en-US" dirty="0"/>
              <a:t> 50.000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atravessando</a:t>
            </a:r>
            <a:r>
              <a:rPr lang="en-US" dirty="0"/>
              <a:t> o </a:t>
            </a:r>
            <a:r>
              <a:rPr lang="en-US" dirty="0" err="1"/>
              <a:t>estreito</a:t>
            </a:r>
            <a:r>
              <a:rPr lang="en-US" dirty="0"/>
              <a:t> de Bering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ponte</a:t>
            </a:r>
            <a:r>
              <a:rPr lang="en-US" dirty="0"/>
              <a:t> natural </a:t>
            </a:r>
            <a:r>
              <a:rPr lang="en-US" dirty="0" err="1"/>
              <a:t>criada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glaciação</a:t>
            </a: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2) Teoria </a:t>
            </a:r>
            <a:r>
              <a:rPr lang="en-US" b="1" dirty="0" err="1">
                <a:highlight>
                  <a:srgbClr val="FFFF00"/>
                </a:highlight>
              </a:rPr>
              <a:t>Transoceânica</a:t>
            </a:r>
            <a:r>
              <a:rPr lang="en-US" b="1" dirty="0">
                <a:highlight>
                  <a:srgbClr val="FFFF00"/>
                </a:highlight>
              </a:rPr>
              <a:t>: </a:t>
            </a:r>
            <a:r>
              <a:rPr lang="en-US" dirty="0" err="1"/>
              <a:t>Habitantes</a:t>
            </a:r>
            <a:r>
              <a:rPr lang="en-US" dirty="0"/>
              <a:t> da </a:t>
            </a:r>
            <a:r>
              <a:rPr lang="en-US" dirty="0" err="1"/>
              <a:t>oceania</a:t>
            </a:r>
            <a:r>
              <a:rPr lang="en-US" dirty="0"/>
              <a:t> </a:t>
            </a:r>
            <a:r>
              <a:rPr lang="en-US" dirty="0" err="1"/>
              <a:t>teriam</a:t>
            </a:r>
            <a:r>
              <a:rPr lang="en-US" dirty="0"/>
              <a:t> </a:t>
            </a:r>
            <a:r>
              <a:rPr lang="en-US" dirty="0" err="1"/>
              <a:t>vindo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correntes</a:t>
            </a:r>
            <a:r>
              <a:rPr lang="en-US" dirty="0"/>
              <a:t> </a:t>
            </a:r>
            <a:r>
              <a:rPr lang="en-US" dirty="0" err="1"/>
              <a:t>marítimas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pequenos</a:t>
            </a:r>
            <a:r>
              <a:rPr lang="en-US" dirty="0"/>
              <a:t> </a:t>
            </a:r>
            <a:r>
              <a:rPr lang="en-US" dirty="0" err="1"/>
              <a:t>barcos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da </a:t>
            </a:r>
            <a:r>
              <a:rPr lang="en-US" dirty="0" err="1"/>
              <a:t>polinésia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D958A99-2515-86AC-F5DE-CA3ACD09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5" y="1260466"/>
            <a:ext cx="6581975" cy="48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0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7ADCF4C3-1E05-4C6C-9051-B974625B4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r="1" b="6368"/>
          <a:stretch/>
        </p:blipFill>
        <p:spPr>
          <a:xfrm>
            <a:off x="182459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402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CBC5-F88F-BADE-B05C-643AA775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Paleolítico Inferior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53F106-20AB-4447-2732-FA78D6658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Paleolítico inferior – aprox. 3.000.000 – 250.000 a.C.</a:t>
            </a:r>
          </a:p>
          <a:p>
            <a:r>
              <a:rPr lang="pt-BR" dirty="0"/>
              <a:t>Características</a:t>
            </a:r>
          </a:p>
          <a:p>
            <a:r>
              <a:rPr lang="pt-BR" dirty="0"/>
              <a:t>Economia coletora: caça, pesca, colheita natural. Uma espécie de “comunismo primitivo”</a:t>
            </a:r>
          </a:p>
          <a:p>
            <a:r>
              <a:rPr lang="pt-BR" dirty="0"/>
              <a:t>Organização social: Familiar (</a:t>
            </a:r>
            <a:r>
              <a:rPr lang="pt-BR" dirty="0" err="1"/>
              <a:t>clânica</a:t>
            </a:r>
            <a:r>
              <a:rPr lang="pt-BR" dirty="0"/>
              <a:t>) relações endogâmicas. Divisão natural (sexual) do trabalho, exemplo disso é o macho com maior força física (que favorece a caça), portanto a fêmea cuida da prole</a:t>
            </a:r>
          </a:p>
          <a:p>
            <a:r>
              <a:rPr lang="pt-BR" dirty="0"/>
              <a:t>Não havia domínio humano na produção do fogo</a:t>
            </a:r>
          </a:p>
        </p:txBody>
      </p:sp>
    </p:spTree>
    <p:extLst>
      <p:ext uri="{BB962C8B-B14F-4D97-AF65-F5344CB8AC3E}">
        <p14:creationId xmlns:p14="http://schemas.microsoft.com/office/powerpoint/2010/main" val="176751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52D5F-04E9-134B-3064-1204CC75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Paleolítico superior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F38282-9BF7-70BD-FC8A-1E96DB1A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Aproximadamente 50.000 a.C. – 15.000 a.C.</a:t>
            </a:r>
          </a:p>
          <a:p>
            <a:r>
              <a:rPr lang="pt-BR" dirty="0"/>
              <a:t>Características:</a:t>
            </a:r>
            <a:br>
              <a:rPr lang="pt-BR" dirty="0"/>
            </a:br>
            <a:r>
              <a:rPr lang="pt-BR" dirty="0"/>
              <a:t>Desenvolvimento do </a:t>
            </a:r>
            <a:r>
              <a:rPr lang="pt-BR" dirty="0">
                <a:solidFill>
                  <a:srgbClr val="C00000"/>
                </a:solidFill>
              </a:rPr>
              <a:t>telencéfalo</a:t>
            </a:r>
            <a:r>
              <a:rPr lang="pt-BR" dirty="0"/>
              <a:t> (homem de cro-magnon). Nesse período foi encontrado um </a:t>
            </a:r>
            <a:r>
              <a:rPr lang="pt-BR" dirty="0" err="1"/>
              <a:t>hominidio</a:t>
            </a:r>
            <a:r>
              <a:rPr lang="pt-BR" dirty="0"/>
              <a:t> com um ganho de telencéfalo, isso vai permitir uma capacidade de cognição mais apurada</a:t>
            </a:r>
          </a:p>
          <a:p>
            <a:r>
              <a:rPr lang="pt-BR" dirty="0"/>
              <a:t>Transformações culturais: Novos instrumentos, objetos de adorno</a:t>
            </a:r>
          </a:p>
          <a:p>
            <a:r>
              <a:rPr lang="pt-BR" b="1" dirty="0">
                <a:solidFill>
                  <a:srgbClr val="C00000"/>
                </a:solidFill>
              </a:rPr>
              <a:t>Domesticação do fogo: </a:t>
            </a:r>
            <a:r>
              <a:rPr lang="pt-BR" dirty="0"/>
              <a:t>Cocção de alimentos, redução do nomadismo. “Se estiver frio, se aquece”, espantar os predadores, isso permitiu uma maior sedentarização. Maior ingestão de alimentos e com um ganho calórico maior também</a:t>
            </a:r>
          </a:p>
          <a:p>
            <a:r>
              <a:rPr lang="pt-BR" dirty="0">
                <a:solidFill>
                  <a:srgbClr val="C00000"/>
                </a:solidFill>
              </a:rPr>
              <a:t>Pinturas rupestres: </a:t>
            </a:r>
            <a:r>
              <a:rPr lang="pt-BR" dirty="0"/>
              <a:t>Extração de pigmentos das rochas, carvão e a fixação com gordura em </a:t>
            </a:r>
            <a:r>
              <a:rPr lang="pt-BR"/>
              <a:t>paredes calcárias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2758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17458</TotalTime>
  <Words>1294</Words>
  <Application>Microsoft Office PowerPoint</Application>
  <PresentationFormat>Widescreen</PresentationFormat>
  <Paragraphs>75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Modern Love</vt:lpstr>
      <vt:lpstr>The Hand</vt:lpstr>
      <vt:lpstr>SketchyVTI</vt:lpstr>
      <vt:lpstr>- O que é história? - Pré-história</vt:lpstr>
      <vt:lpstr>O que é história?</vt:lpstr>
      <vt:lpstr>Historiografia – A escrita da história</vt:lpstr>
      <vt:lpstr>Apresentação do PowerPoint</vt:lpstr>
      <vt:lpstr>Árvore Genealógica dos hominídios</vt:lpstr>
      <vt:lpstr>Apresentação do PowerPoint</vt:lpstr>
      <vt:lpstr>Apresentação do PowerPoint</vt:lpstr>
      <vt:lpstr>Paleolítico Inferior</vt:lpstr>
      <vt:lpstr>Paleolítico superior</vt:lpstr>
      <vt:lpstr>Apresentação do PowerPoint</vt:lpstr>
      <vt:lpstr>Apresentação do PowerPoint</vt:lpstr>
      <vt:lpstr>Apresentação do PowerPoint</vt:lpstr>
      <vt:lpstr>Apresentação do PowerPoint</vt:lpstr>
      <vt:lpstr>Homo sapiens – aprox. 200.000 a.C.</vt:lpstr>
      <vt:lpstr>Apresentação do PowerPoint</vt:lpstr>
      <vt:lpstr>Apresentação do PowerPoint</vt:lpstr>
      <vt:lpstr>Pinturas Rupestres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Neolítico – aprox. 12.000 a 4.000 a. C.</vt:lpstr>
      <vt:lpstr>Idade dos Metais – aprox. 6.000 a.C.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O que é história? - Pré-história</dc:title>
  <dc:creator>emerson.bastos@colegiorodin.com.br</dc:creator>
  <cp:lastModifiedBy>emerson.bastos@colegiorodin.com.br</cp:lastModifiedBy>
  <cp:revision>13</cp:revision>
  <dcterms:created xsi:type="dcterms:W3CDTF">2022-12-25T23:21:10Z</dcterms:created>
  <dcterms:modified xsi:type="dcterms:W3CDTF">2023-02-07T02:04:02Z</dcterms:modified>
</cp:coreProperties>
</file>