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1" r:id="rId8"/>
    <p:sldId id="258" r:id="rId9"/>
    <p:sldId id="259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3" r:id="rId20"/>
    <p:sldId id="278" r:id="rId21"/>
    <p:sldId id="288" r:id="rId22"/>
    <p:sldId id="289" r:id="rId23"/>
    <p:sldId id="290" r:id="rId24"/>
    <p:sldId id="292" r:id="rId25"/>
    <p:sldId id="291" r:id="rId26"/>
    <p:sldId id="279" r:id="rId27"/>
    <p:sldId id="283" r:id="rId28"/>
    <p:sldId id="280" r:id="rId29"/>
    <p:sldId id="281" r:id="rId30"/>
    <p:sldId id="284" r:id="rId31"/>
    <p:sldId id="282" r:id="rId32"/>
    <p:sldId id="285" r:id="rId33"/>
    <p:sldId id="287" r:id="rId34"/>
    <p:sldId id="286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1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9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9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5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0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0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ito.com.br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fmg.br/espacodoconhecimento/historia-sobre-papel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lKoAGcG27c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nsinarhistoria.com.br/deir-el-medina-a-vila-operaria-do-egito-antigo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super.abril.com.br/historia/bezerro-de-ouro-em-cobre-e-prata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jafetnumismatica.com.br/imperio-persa-imperio-aquemenida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nXsamZ0H3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istoriaonline.com.b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768F94E-2BF1-56A5-87AC-0C4270793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BF682E-62EE-A1B4-F511-A1E8566DA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0" b="6123"/>
          <a:stretch/>
        </p:blipFill>
        <p:spPr bwMode="auto">
          <a:xfrm>
            <a:off x="21" y="1"/>
            <a:ext cx="1219197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393D8CD4-7FBE-9118-0CEB-9C1A2FA6A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V="1">
            <a:off x="-20219" y="-65315"/>
            <a:ext cx="7557315" cy="3771957"/>
          </a:xfrm>
          <a:custGeom>
            <a:avLst/>
            <a:gdLst>
              <a:gd name="connsiteX0" fmla="*/ 52567 w 7557315"/>
              <a:gd name="connsiteY0" fmla="*/ 3771957 h 3771957"/>
              <a:gd name="connsiteX1" fmla="*/ 7557315 w 7557315"/>
              <a:gd name="connsiteY1" fmla="*/ 3640961 h 3771957"/>
              <a:gd name="connsiteX2" fmla="*/ 3406126 w 7557315"/>
              <a:gd name="connsiteY2" fmla="*/ 499129 h 3771957"/>
              <a:gd name="connsiteX3" fmla="*/ 3350264 w 7557315"/>
              <a:gd name="connsiteY3" fmla="*/ 459014 h 3771957"/>
              <a:gd name="connsiteX4" fmla="*/ 1923366 w 7557315"/>
              <a:gd name="connsiteY4" fmla="*/ 763 h 3771957"/>
              <a:gd name="connsiteX5" fmla="*/ 1768756 w 7557315"/>
              <a:gd name="connsiteY5" fmla="*/ 1549 h 3771957"/>
              <a:gd name="connsiteX6" fmla="*/ 144811 w 7557315"/>
              <a:gd name="connsiteY6" fmla="*/ 625253 h 3771957"/>
              <a:gd name="connsiteX7" fmla="*/ 0 w 7557315"/>
              <a:gd name="connsiteY7" fmla="*/ 760395 h 377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7315" h="3771957">
                <a:moveTo>
                  <a:pt x="52567" y="3771957"/>
                </a:moveTo>
                <a:lnTo>
                  <a:pt x="7557315" y="3640961"/>
                </a:lnTo>
                <a:lnTo>
                  <a:pt x="3406126" y="499129"/>
                </a:lnTo>
                <a:lnTo>
                  <a:pt x="3350264" y="459014"/>
                </a:lnTo>
                <a:cubicBezTo>
                  <a:pt x="2914482" y="162529"/>
                  <a:pt x="2418440" y="12600"/>
                  <a:pt x="1923366" y="763"/>
                </a:cubicBezTo>
                <a:cubicBezTo>
                  <a:pt x="1871795" y="-470"/>
                  <a:pt x="1820236" y="-206"/>
                  <a:pt x="1768756" y="1549"/>
                </a:cubicBezTo>
                <a:cubicBezTo>
                  <a:pt x="1183172" y="21502"/>
                  <a:pt x="607903" y="234096"/>
                  <a:pt x="144811" y="625253"/>
                </a:cubicBezTo>
                <a:lnTo>
                  <a:pt x="0" y="760395"/>
                </a:lnTo>
                <a:close/>
              </a:path>
            </a:pathLst>
          </a:custGeom>
          <a:gradFill>
            <a:gsLst>
              <a:gs pos="22000">
                <a:schemeClr val="bg2">
                  <a:alpha val="80000"/>
                </a:schemeClr>
              </a:gs>
              <a:gs pos="100000">
                <a:schemeClr val="accent1">
                  <a:lumMod val="60000"/>
                  <a:lumOff val="40000"/>
                  <a:alpha val="71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B37A34E-5767-22EA-ECE4-4CBC48202940}"/>
              </a:ext>
            </a:extLst>
          </p:cNvPr>
          <p:cNvSpPr txBox="1"/>
          <p:nvPr/>
        </p:nvSpPr>
        <p:spPr>
          <a:xfrm>
            <a:off x="872671" y="2739683"/>
            <a:ext cx="645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Antiguidade Oriental: Egito e Mesopotâmia</a:t>
            </a:r>
          </a:p>
        </p:txBody>
      </p:sp>
    </p:spTree>
    <p:extLst>
      <p:ext uri="{BB962C8B-B14F-4D97-AF65-F5344CB8AC3E}">
        <p14:creationId xmlns:p14="http://schemas.microsoft.com/office/powerpoint/2010/main" val="232818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D7BE751-9CEA-3633-96C1-177D841F9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5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6A44A0-1EBE-2927-E9A0-400BA43A728D}"/>
              </a:ext>
            </a:extLst>
          </p:cNvPr>
          <p:cNvSpPr txBox="1"/>
          <p:nvPr/>
        </p:nvSpPr>
        <p:spPr>
          <a:xfrm>
            <a:off x="381000" y="6429375"/>
            <a:ext cx="1143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Arte Egípcia: Representação canônica (membros de perfilo, tronco de frente, rosto de perfil e olho de frente)</a:t>
            </a:r>
          </a:p>
        </p:txBody>
      </p:sp>
    </p:spTree>
    <p:extLst>
      <p:ext uri="{BB962C8B-B14F-4D97-AF65-F5344CB8AC3E}">
        <p14:creationId xmlns:p14="http://schemas.microsoft.com/office/powerpoint/2010/main" val="146716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F38434C-B633-9885-92BF-40AFD259A476}"/>
              </a:ext>
            </a:extLst>
          </p:cNvPr>
          <p:cNvSpPr txBox="1"/>
          <p:nvPr/>
        </p:nvSpPr>
        <p:spPr>
          <a:xfrm>
            <a:off x="162950" y="5675087"/>
            <a:ext cx="8792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Na arte egípcia, sobre tudo nas imagens considera-se o melhor ângulo de visão. Nas esculturas, como são obras </a:t>
            </a:r>
            <a:r>
              <a:rPr lang="pt-BR" sz="1600" dirty="0" err="1"/>
              <a:t>mumiformes</a:t>
            </a:r>
            <a:r>
              <a:rPr lang="pt-BR" sz="1600" dirty="0"/>
              <a:t> feito para durar, há poucas aberturas entre os membros do corpo e o tronco central (poucas aberturas para evitar desgastes).   </a:t>
            </a:r>
          </a:p>
        </p:txBody>
      </p:sp>
      <p:pic>
        <p:nvPicPr>
          <p:cNvPr id="5124" name="Picture 4" descr="80 sarcófagos de 2,5 mil anos são encontrados em necrópole do Egito -  Revista Galileu | Arqueologia">
            <a:extLst>
              <a:ext uri="{FF2B5EF4-FFF2-40B4-BE49-F238E27FC236}">
                <a16:creationId xmlns:a16="http://schemas.microsoft.com/office/drawing/2014/main" id="{16C777C9-3A30-CE9E-F4A0-5572A3E6F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0" y="127780"/>
            <a:ext cx="5351585" cy="535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rte Egípcia - Toda Matéria">
            <a:extLst>
              <a:ext uri="{FF2B5EF4-FFF2-40B4-BE49-F238E27FC236}">
                <a16:creationId xmlns:a16="http://schemas.microsoft.com/office/drawing/2014/main" id="{813FDDD5-73F8-627F-9D4A-19EA96C02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08" y="0"/>
            <a:ext cx="60007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rte Egípcia - Toda Matéria">
            <a:extLst>
              <a:ext uri="{FF2B5EF4-FFF2-40B4-BE49-F238E27FC236}">
                <a16:creationId xmlns:a16="http://schemas.microsoft.com/office/drawing/2014/main" id="{8984ECD1-8F00-B7EF-B583-2668B1F00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84" y="4122056"/>
            <a:ext cx="3071264" cy="24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001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D7501DB-13E8-9BA5-483B-D8C111359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9" y="486361"/>
            <a:ext cx="68961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848204-8B66-794C-4389-B24745E1E980}"/>
              </a:ext>
            </a:extLst>
          </p:cNvPr>
          <p:cNvSpPr txBox="1"/>
          <p:nvPr/>
        </p:nvSpPr>
        <p:spPr>
          <a:xfrm>
            <a:off x="397119" y="5192578"/>
            <a:ext cx="72712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Em </a:t>
            </a:r>
            <a:r>
              <a:rPr lang="pt-BR" b="0" i="0" dirty="0" err="1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Saqqara</a:t>
            </a:r>
            <a:r>
              <a:rPr lang="pt-BR" b="0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 está a Pirâmide Escalonada de </a:t>
            </a:r>
            <a:r>
              <a:rPr lang="pt-BR" b="0" i="0" dirty="0" err="1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Djoser</a:t>
            </a:r>
            <a:r>
              <a:rPr lang="pt-BR" b="0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, considerada a primeira pirâmide do mundo e a grande estrutura de pedra mais antiga.</a:t>
            </a:r>
          </a:p>
          <a:p>
            <a:endParaRPr lang="pt-BR" dirty="0">
              <a:solidFill>
                <a:srgbClr val="666666"/>
              </a:solidFill>
              <a:latin typeface="montserrat" panose="00000500000000000000" pitchFamily="2" charset="0"/>
            </a:endParaRPr>
          </a:p>
          <a:p>
            <a:r>
              <a:rPr lang="pt-BR" dirty="0">
                <a:solidFill>
                  <a:srgbClr val="666666"/>
                </a:solidFill>
                <a:latin typeface="montserrat" panose="00000500000000000000" pitchFamily="2" charset="0"/>
              </a:rPr>
              <a:t>Saiba mais: </a:t>
            </a:r>
            <a:r>
              <a:rPr lang="pt-BR" dirty="0">
                <a:solidFill>
                  <a:srgbClr val="666666"/>
                </a:solidFill>
                <a:latin typeface="montserrat" panose="00000500000000000000" pitchFamily="2" charset="0"/>
                <a:hlinkClick r:id="rId3"/>
              </a:rPr>
              <a:t>https://www.egito.com.br</a:t>
            </a:r>
            <a:endParaRPr lang="pt-BR" dirty="0">
              <a:solidFill>
                <a:srgbClr val="666666"/>
              </a:solidFill>
              <a:latin typeface="montserrat" panose="00000500000000000000" pitchFamily="2" charset="0"/>
            </a:endParaRPr>
          </a:p>
          <a:p>
            <a:endParaRPr lang="pt-BR" dirty="0">
              <a:solidFill>
                <a:srgbClr val="666666"/>
              </a:solidFill>
              <a:latin typeface="montserrat" panose="00000500000000000000" pitchFamily="2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4016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643AF0B-9C56-373C-62A1-CFEF07631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0"/>
            <a:ext cx="9153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67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7001979-0FAA-24A2-9C63-111DC29A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1EE68E6-E79E-D5E7-538C-E8F950EB7528}"/>
              </a:ext>
            </a:extLst>
          </p:cNvPr>
          <p:cNvSpPr txBox="1"/>
          <p:nvPr/>
        </p:nvSpPr>
        <p:spPr>
          <a:xfrm>
            <a:off x="98477" y="6780628"/>
            <a:ext cx="497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Pirâmides de Gizé, as mais altas do mundo</a:t>
            </a:r>
          </a:p>
        </p:txBody>
      </p:sp>
    </p:spTree>
    <p:extLst>
      <p:ext uri="{BB962C8B-B14F-4D97-AF65-F5344CB8AC3E}">
        <p14:creationId xmlns:p14="http://schemas.microsoft.com/office/powerpoint/2010/main" val="2737754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488246C-04D4-C3B6-BF76-3D35E5601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1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Title 1">
            <a:extLst>
              <a:ext uri="{FF2B5EF4-FFF2-40B4-BE49-F238E27FC236}">
                <a16:creationId xmlns:a16="http://schemas.microsoft.com/office/drawing/2014/main" id="{D6392F56-1722-D6DE-1D19-AA2EB4AE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89" y="167430"/>
            <a:ext cx="4821384" cy="525297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Pirâmides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Gizé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49B848E-7CEF-5DD8-AAD8-8A5D7B9039FC}"/>
              </a:ext>
            </a:extLst>
          </p:cNvPr>
          <p:cNvSpPr txBox="1"/>
          <p:nvPr/>
        </p:nvSpPr>
        <p:spPr>
          <a:xfrm>
            <a:off x="2299855" y="2011261"/>
            <a:ext cx="3796145" cy="88433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Date Placeholder 1">
            <a:extLst>
              <a:ext uri="{FF2B5EF4-FFF2-40B4-BE49-F238E27FC236}">
                <a16:creationId xmlns:a16="http://schemas.microsoft.com/office/drawing/2014/main" id="{6D3A378B-30F2-677E-ADE3-D9979347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933AFF1-0C55-4DCD-B933-CF70727D54A0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2/13/2023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Footer Placeholder 2">
            <a:extLst>
              <a:ext uri="{FF2B5EF4-FFF2-40B4-BE49-F238E27FC236}">
                <a16:creationId xmlns:a16="http://schemas.microsoft.com/office/drawing/2014/main" id="{9C23378E-16EF-7D77-ECA0-65A9A9CB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035" name="Slide Number Placeholder 3">
            <a:extLst>
              <a:ext uri="{FF2B5EF4-FFF2-40B4-BE49-F238E27FC236}">
                <a16:creationId xmlns:a16="http://schemas.microsoft.com/office/drawing/2014/main" id="{EE0CB3F7-D607-DD27-6318-D95A7FBB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1E2992-6E36-BE52-E2A3-B2298B1A26FF}"/>
              </a:ext>
            </a:extLst>
          </p:cNvPr>
          <p:cNvSpPr txBox="1"/>
          <p:nvPr/>
        </p:nvSpPr>
        <p:spPr>
          <a:xfrm>
            <a:off x="529937" y="1640867"/>
            <a:ext cx="3096491" cy="431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dirty="0" err="1">
                <a:solidFill>
                  <a:srgbClr val="FFFFFF"/>
                </a:solidFill>
              </a:rPr>
              <a:t>Pirâmide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Quéops</a:t>
            </a:r>
            <a:r>
              <a:rPr lang="en-US" dirty="0">
                <a:solidFill>
                  <a:srgbClr val="FFFFFF"/>
                </a:solidFill>
              </a:rPr>
              <a:t>: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1200" dirty="0"/>
              <a:t>2.650 </a:t>
            </a:r>
            <a:r>
              <a:rPr lang="en-US" sz="1200" dirty="0" err="1"/>
              <a:t>a.C.</a:t>
            </a:r>
            <a:endParaRPr lang="en-US" sz="1200" dirty="0"/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1200" dirty="0"/>
              <a:t>Altura: 146 metros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1200" dirty="0"/>
              <a:t>Base: 230 metros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dirty="0" err="1">
                <a:solidFill>
                  <a:srgbClr val="FFFFFF"/>
                </a:solidFill>
              </a:rPr>
              <a:t>Pirâmide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Quéfren</a:t>
            </a:r>
            <a:endParaRPr lang="en-US" dirty="0">
              <a:solidFill>
                <a:srgbClr val="FFFFFF"/>
              </a:solidFill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1200" dirty="0"/>
              <a:t>2.600 </a:t>
            </a:r>
            <a:r>
              <a:rPr lang="en-US" sz="1200" dirty="0" err="1"/>
              <a:t>a.C.</a:t>
            </a:r>
            <a:endParaRPr lang="en-US" sz="1200" dirty="0"/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1200" dirty="0"/>
              <a:t>Altura: 140 metros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1200" dirty="0"/>
              <a:t>Base: 215 metros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.</a:t>
            </a:r>
            <a:r>
              <a:rPr lang="en-US" dirty="0" err="1">
                <a:solidFill>
                  <a:srgbClr val="FFFFFF"/>
                </a:solidFill>
              </a:rPr>
              <a:t>Pirâmide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Miquerinos</a:t>
            </a:r>
            <a:endParaRPr lang="en-US" dirty="0">
              <a:solidFill>
                <a:srgbClr val="FFFFFF"/>
              </a:solidFill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1200" dirty="0"/>
              <a:t>2.570 </a:t>
            </a:r>
            <a:r>
              <a:rPr lang="en-US" sz="1200" dirty="0" err="1"/>
              <a:t>a.C.</a:t>
            </a:r>
            <a:endParaRPr lang="en-US" sz="1200" dirty="0"/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1200" dirty="0"/>
              <a:t>Altura: 66 metros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1200" dirty="0"/>
              <a:t>Base: 100 metros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7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8E577-69B3-2BA2-8539-59AC40BB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132367"/>
            <a:ext cx="7608074" cy="1257299"/>
          </a:xfrm>
        </p:spPr>
        <p:txBody>
          <a:bodyPr anchor="ctr">
            <a:normAutofit/>
          </a:bodyPr>
          <a:lstStyle/>
          <a:p>
            <a:r>
              <a:rPr lang="pt-BR" sz="4400"/>
              <a:t>As funções das pirâmides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4B09C6-8885-B693-661D-926FC7174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736850"/>
            <a:ext cx="5029200" cy="297815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As pirâmides possem duas funções principais. A primeira é serem uma espécie de lares tumular aos faraós, e a segunda é  conectar o </a:t>
            </a:r>
            <a:r>
              <a:rPr lang="pt-BR" dirty="0" err="1"/>
              <a:t>Ká</a:t>
            </a:r>
            <a:r>
              <a:rPr lang="pt-BR" dirty="0"/>
              <a:t> (espécie de alma) de quem está enterrado ao Rá (Deus do sol) para que este </a:t>
            </a:r>
            <a:r>
              <a:rPr lang="pt-BR" dirty="0" err="1"/>
              <a:t>Ká</a:t>
            </a:r>
            <a:r>
              <a:rPr lang="pt-BR" dirty="0"/>
              <a:t> pudesse atingir a vida eterna. </a:t>
            </a:r>
          </a:p>
          <a:p>
            <a:r>
              <a:rPr lang="pt-BR" dirty="0"/>
              <a:t>Este Rá passa uma vez por dia no firmamento, portanto a pirâmide deve refletir a luz do sol e conectar o </a:t>
            </a:r>
            <a:r>
              <a:rPr lang="pt-BR" dirty="0" err="1"/>
              <a:t>Ká</a:t>
            </a:r>
            <a:r>
              <a:rPr lang="pt-BR" dirty="0"/>
              <a:t> ao Rá 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E3DA1AA-4BBD-31B3-0380-BB0333A7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26E4A9E-2EFE-45B0-B07E-8DDB65DD5AE0}" type="datetime1">
              <a:rPr lang="en-US" smtClean="0"/>
              <a:pPr>
                <a:spcAft>
                  <a:spcPts val="600"/>
                </a:spcAft>
              </a:pPr>
              <a:t>2/13/2023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708E09F-170D-14D7-B0A7-90CEA3BF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76A1578-4BAB-8672-0768-2FB5B6E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62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Subtitle 2">
            <a:extLst>
              <a:ext uri="{FF2B5EF4-FFF2-40B4-BE49-F238E27FC236}">
                <a16:creationId xmlns:a16="http://schemas.microsoft.com/office/drawing/2014/main" id="{ABCBA6F6-DB76-AECB-9F37-70DB94702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6913" y="3839030"/>
            <a:ext cx="4361543" cy="1418770"/>
          </a:xfrm>
        </p:spPr>
        <p:txBody>
          <a:bodyPr/>
          <a:lstStyle/>
          <a:p>
            <a:r>
              <a:rPr lang="en-US" dirty="0" err="1"/>
              <a:t>Miquerinos</a:t>
            </a:r>
            <a:r>
              <a:rPr lang="en-US" dirty="0"/>
              <a:t> e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esposa</a:t>
            </a:r>
            <a:r>
              <a:rPr lang="en-US" dirty="0"/>
              <a:t> - </a:t>
            </a:r>
            <a:r>
              <a:rPr lang="en-US" dirty="0" err="1"/>
              <a:t>Estatueta</a:t>
            </a:r>
            <a:endParaRPr lang="en-US" dirty="0"/>
          </a:p>
        </p:txBody>
      </p:sp>
      <p:sp>
        <p:nvSpPr>
          <p:cNvPr id="2059" name="Date Placeholder 3">
            <a:extLst>
              <a:ext uri="{FF2B5EF4-FFF2-40B4-BE49-F238E27FC236}">
                <a16:creationId xmlns:a16="http://schemas.microsoft.com/office/drawing/2014/main" id="{6BE2CEF2-B178-0EB8-C3DC-15DF493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29ABF1B-7CA5-4D19-BB71-FC698788A170}" type="datetime1">
              <a:rPr lang="en-US" smtClean="0"/>
              <a:pPr>
                <a:spcAft>
                  <a:spcPts val="600"/>
                </a:spcAft>
              </a:pPr>
              <a:t>2/13/2023</a:t>
            </a:fld>
            <a:endParaRPr lang="en-US"/>
          </a:p>
        </p:txBody>
      </p:sp>
      <p:sp>
        <p:nvSpPr>
          <p:cNvPr id="2061" name="Footer Placeholder 4">
            <a:extLst>
              <a:ext uri="{FF2B5EF4-FFF2-40B4-BE49-F238E27FC236}">
                <a16:creationId xmlns:a16="http://schemas.microsoft.com/office/drawing/2014/main" id="{953D2476-8EA3-54D3-B27B-DEA2B23A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2063" name="Slide Number Placeholder 5">
            <a:extLst>
              <a:ext uri="{FF2B5EF4-FFF2-40B4-BE49-F238E27FC236}">
                <a16:creationId xmlns:a16="http://schemas.microsoft.com/office/drawing/2014/main" id="{156C2A5C-DA1C-350C-0D96-BD5715BC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2052" name="Picture 4" descr="Prof. Renato Denadai da Silva - ppt carregar">
            <a:extLst>
              <a:ext uri="{FF2B5EF4-FFF2-40B4-BE49-F238E27FC236}">
                <a16:creationId xmlns:a16="http://schemas.microsoft.com/office/drawing/2014/main" id="{3A061068-C133-939D-9DBD-EBA6B6AD5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712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Subtitle 2">
            <a:extLst>
              <a:ext uri="{FF2B5EF4-FFF2-40B4-BE49-F238E27FC236}">
                <a16:creationId xmlns:a16="http://schemas.microsoft.com/office/drawing/2014/main" id="{ABCBA6F6-DB76-AECB-9F37-70DB94702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839030"/>
            <a:ext cx="3836593" cy="1418770"/>
          </a:xfrm>
        </p:spPr>
        <p:txBody>
          <a:bodyPr>
            <a:normAutofit/>
          </a:bodyPr>
          <a:lstStyle/>
          <a:p>
            <a:r>
              <a:rPr lang="en-US" dirty="0" err="1"/>
              <a:t>Faraó</a:t>
            </a:r>
            <a:r>
              <a:rPr lang="en-US" dirty="0"/>
              <a:t> </a:t>
            </a:r>
            <a:r>
              <a:rPr lang="en-US" dirty="0" err="1"/>
              <a:t>Quefren</a:t>
            </a:r>
            <a:r>
              <a:rPr lang="en-US" dirty="0"/>
              <a:t> – </a:t>
            </a:r>
            <a:r>
              <a:rPr lang="en-US" dirty="0" err="1"/>
              <a:t>Estatueta</a:t>
            </a:r>
            <a:r>
              <a:rPr lang="en-US" dirty="0"/>
              <a:t>, </a:t>
            </a:r>
            <a:r>
              <a:rPr lang="en-US" dirty="0" err="1"/>
              <a:t>museu</a:t>
            </a:r>
            <a:r>
              <a:rPr lang="en-US" dirty="0"/>
              <a:t> do </a:t>
            </a:r>
            <a:r>
              <a:rPr lang="en-US" dirty="0" err="1"/>
              <a:t>Caíro</a:t>
            </a:r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C991409-01AC-8579-D7D8-E29B08A9F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8650" y="1535592"/>
            <a:ext cx="2836135" cy="377721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27FE29A-4A8E-02C7-8595-DD3BF3E079E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1363" y="1296895"/>
            <a:ext cx="2837638" cy="426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Date Placeholder 3">
            <a:extLst>
              <a:ext uri="{FF2B5EF4-FFF2-40B4-BE49-F238E27FC236}">
                <a16:creationId xmlns:a16="http://schemas.microsoft.com/office/drawing/2014/main" id="{6BE2CEF2-B178-0EB8-C3DC-15DF493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38D3765-D622-49F6-99DA-E417089F866C}" type="datetime1">
              <a:rPr lang="en-US" smtClean="0"/>
              <a:pPr>
                <a:spcAft>
                  <a:spcPts val="600"/>
                </a:spcAft>
              </a:pPr>
              <a:t>2/13/2023</a:t>
            </a:fld>
            <a:endParaRPr lang="en-US" dirty="0"/>
          </a:p>
        </p:txBody>
      </p:sp>
      <p:sp>
        <p:nvSpPr>
          <p:cNvPr id="3085" name="Footer Placeholder 4">
            <a:extLst>
              <a:ext uri="{FF2B5EF4-FFF2-40B4-BE49-F238E27FC236}">
                <a16:creationId xmlns:a16="http://schemas.microsoft.com/office/drawing/2014/main" id="{953D2476-8EA3-54D3-B27B-DEA2B23A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3087" name="Slide Number Placeholder 5">
            <a:extLst>
              <a:ext uri="{FF2B5EF4-FFF2-40B4-BE49-F238E27FC236}">
                <a16:creationId xmlns:a16="http://schemas.microsoft.com/office/drawing/2014/main" id="{156C2A5C-DA1C-350C-0D96-BD5715BC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5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armer – Wikipédia, a enciclopédia livre">
            <a:extLst>
              <a:ext uri="{FF2B5EF4-FFF2-40B4-BE49-F238E27FC236}">
                <a16:creationId xmlns:a16="http://schemas.microsoft.com/office/drawing/2014/main" id="{9FA7741A-3903-E827-7282-84BDA4232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0"/>
            <a:ext cx="4595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A230F27-FFC5-5EB3-0F57-4C56AC003F4F}"/>
              </a:ext>
            </a:extLst>
          </p:cNvPr>
          <p:cNvSpPr txBox="1"/>
          <p:nvPr/>
        </p:nvSpPr>
        <p:spPr>
          <a:xfrm>
            <a:off x="506437" y="576775"/>
            <a:ext cx="27572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Paleta do rei </a:t>
            </a:r>
            <a:r>
              <a:rPr lang="pt-BR" b="1" dirty="0" err="1"/>
              <a:t>Narmer</a:t>
            </a:r>
            <a:r>
              <a:rPr lang="pt-BR" dirty="0"/>
              <a:t> </a:t>
            </a:r>
            <a:r>
              <a:rPr lang="pt-BR" dirty="0" err="1"/>
              <a:t>Menés</a:t>
            </a:r>
            <a:r>
              <a:rPr lang="pt-BR" dirty="0"/>
              <a:t>, </a:t>
            </a:r>
            <a:r>
              <a:rPr lang="pt-BR" dirty="0" err="1"/>
              <a:t>Narmer</a:t>
            </a:r>
            <a:r>
              <a:rPr lang="pt-BR" dirty="0"/>
              <a:t> significa escorpião</a:t>
            </a:r>
          </a:p>
          <a:p>
            <a:endParaRPr lang="pt-BR" dirty="0"/>
          </a:p>
          <a:p>
            <a:r>
              <a:rPr lang="pt-BR" dirty="0"/>
              <a:t>Objeto mais antigo encontrado no Egito. Ele é de 3.000 a.C. conta sobre a unificação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9E4F236-3A6B-8ED0-CE27-353DF2A1ABBF}"/>
              </a:ext>
            </a:extLst>
          </p:cNvPr>
          <p:cNvSpPr txBox="1"/>
          <p:nvPr/>
        </p:nvSpPr>
        <p:spPr>
          <a:xfrm>
            <a:off x="8595360" y="6203852"/>
            <a:ext cx="316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Museu do Cairo - Egito</a:t>
            </a:r>
          </a:p>
        </p:txBody>
      </p:sp>
    </p:spTree>
    <p:extLst>
      <p:ext uri="{BB962C8B-B14F-4D97-AF65-F5344CB8AC3E}">
        <p14:creationId xmlns:p14="http://schemas.microsoft.com/office/powerpoint/2010/main" val="178630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Date Placeholder 1">
            <a:extLst>
              <a:ext uri="{FF2B5EF4-FFF2-40B4-BE49-F238E27FC236}">
                <a16:creationId xmlns:a16="http://schemas.microsoft.com/office/drawing/2014/main" id="{6D3A378B-30F2-677E-ADE3-D9979347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516D5A4-018C-40FA-B568-C557D34CE357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2/13/2023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1" name="Footer Placeholder 2">
            <a:extLst>
              <a:ext uri="{FF2B5EF4-FFF2-40B4-BE49-F238E27FC236}">
                <a16:creationId xmlns:a16="http://schemas.microsoft.com/office/drawing/2014/main" id="{9C23378E-16EF-7D77-ECA0-65A9A9CB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3" name="Slide Number Placeholder 3">
            <a:extLst>
              <a:ext uri="{FF2B5EF4-FFF2-40B4-BE49-F238E27FC236}">
                <a16:creationId xmlns:a16="http://schemas.microsoft.com/office/drawing/2014/main" id="{EE0CB3F7-D607-DD27-6318-D95A7FBB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33A6A0-1F52-C0E5-E7F1-E81298397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31" y="895058"/>
            <a:ext cx="74866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8E618D5-3E15-5DB5-6EDB-43B619A076E8}"/>
              </a:ext>
            </a:extLst>
          </p:cNvPr>
          <p:cNvSpPr txBox="1"/>
          <p:nvPr/>
        </p:nvSpPr>
        <p:spPr>
          <a:xfrm>
            <a:off x="281354" y="196949"/>
            <a:ext cx="1134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masis MT Pro Light" panose="020B0604020202020204" pitchFamily="18" charset="0"/>
              </a:rPr>
              <a:t>Principais sociedades: </a:t>
            </a:r>
            <a:r>
              <a:rPr lang="pt-BR" dirty="0">
                <a:latin typeface="Abadi Extra Light" panose="020B0604020202020204" pitchFamily="34" charset="0"/>
              </a:rPr>
              <a:t>Egito, </a:t>
            </a:r>
            <a:r>
              <a:rPr lang="pt-BR" dirty="0" err="1">
                <a:latin typeface="Abadi Extra Light" panose="020B0604020202020204" pitchFamily="34" charset="0"/>
              </a:rPr>
              <a:t>Mesopotâmina</a:t>
            </a:r>
            <a:r>
              <a:rPr lang="pt-BR" dirty="0">
                <a:latin typeface="Abadi Extra Light" panose="020B0604020202020204" pitchFamily="34" charset="0"/>
              </a:rPr>
              <a:t> (Sumérios, Acádios, Amoritas, Assírios, Caldeus), Hebreus, Fenícios e Persas</a:t>
            </a:r>
          </a:p>
        </p:txBody>
      </p:sp>
    </p:spTree>
    <p:extLst>
      <p:ext uri="{BB962C8B-B14F-4D97-AF65-F5344CB8AC3E}">
        <p14:creationId xmlns:p14="http://schemas.microsoft.com/office/powerpoint/2010/main" val="1159043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568F84F-9861-BA2F-2CD6-3ABD8A901440}"/>
              </a:ext>
            </a:extLst>
          </p:cNvPr>
          <p:cNvSpPr txBox="1"/>
          <p:nvPr/>
        </p:nvSpPr>
        <p:spPr>
          <a:xfrm>
            <a:off x="1097280" y="703385"/>
            <a:ext cx="81451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escrita Egípcia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Escrita hieroglífica</a:t>
            </a:r>
          </a:p>
          <a:p>
            <a:endParaRPr lang="pt-BR" dirty="0"/>
          </a:p>
          <a:p>
            <a:r>
              <a:rPr lang="pt-BR" dirty="0"/>
              <a:t>Escrita hierática</a:t>
            </a:r>
          </a:p>
          <a:p>
            <a:endParaRPr lang="pt-BR" dirty="0"/>
          </a:p>
          <a:p>
            <a:r>
              <a:rPr lang="pt-BR" dirty="0"/>
              <a:t>Escrita demótica</a:t>
            </a:r>
          </a:p>
          <a:p>
            <a:endParaRPr lang="pt-BR" dirty="0"/>
          </a:p>
          <a:p>
            <a:r>
              <a:rPr lang="pt-BR" dirty="0"/>
              <a:t>Sugestão </a:t>
            </a:r>
            <a:r>
              <a:rPr lang="pt-BR"/>
              <a:t>de  acesso:</a:t>
            </a:r>
            <a:br>
              <a:rPr lang="pt-BR"/>
            </a:br>
            <a:br>
              <a:rPr lang="pt-BR"/>
            </a:br>
            <a:r>
              <a:rPr lang="pt-BR">
                <a:hlinkClick r:id="rId2"/>
              </a:rPr>
              <a:t>https://www.ufmg.br/espacodoconhecimento/historia-sobre-papel/</a:t>
            </a:r>
            <a:endParaRPr lang="pt-BR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0753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CF8FB2D-62CB-5315-46A0-664ACA968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921"/>
          <a:stretch/>
        </p:blipFill>
        <p:spPr bwMode="auto">
          <a:xfrm>
            <a:off x="880329" y="1276419"/>
            <a:ext cx="9108798" cy="445107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1" name="Date Placeholder 1">
            <a:extLst>
              <a:ext uri="{FF2B5EF4-FFF2-40B4-BE49-F238E27FC236}">
                <a16:creationId xmlns:a16="http://schemas.microsoft.com/office/drawing/2014/main" id="{6D3A378B-30F2-677E-ADE3-D9979347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933AFF1-0C55-4DCD-B933-CF70727D54A0}" type="datetime1">
              <a:rPr lang="en-US" smtClean="0"/>
              <a:pPr>
                <a:spcAft>
                  <a:spcPts val="600"/>
                </a:spcAft>
              </a:pPr>
              <a:t>2/13/2023</a:t>
            </a:fld>
            <a:endParaRPr lang="en-US"/>
          </a:p>
        </p:txBody>
      </p:sp>
      <p:sp>
        <p:nvSpPr>
          <p:cNvPr id="1033" name="Footer Placeholder 2">
            <a:extLst>
              <a:ext uri="{FF2B5EF4-FFF2-40B4-BE49-F238E27FC236}">
                <a16:creationId xmlns:a16="http://schemas.microsoft.com/office/drawing/2014/main" id="{9C23378E-16EF-7D77-ECA0-65A9A9CB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Sample Footer Text</a:t>
            </a:r>
          </a:p>
        </p:txBody>
      </p:sp>
      <p:sp>
        <p:nvSpPr>
          <p:cNvPr id="1035" name="Slide Number Placeholder 3">
            <a:extLst>
              <a:ext uri="{FF2B5EF4-FFF2-40B4-BE49-F238E27FC236}">
                <a16:creationId xmlns:a16="http://schemas.microsoft.com/office/drawing/2014/main" id="{EE0CB3F7-D607-DD27-6318-D95A7FBB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7BC1190-DB34-9715-5107-4EEC92CDDA2D}"/>
              </a:ext>
            </a:extLst>
          </p:cNvPr>
          <p:cNvSpPr txBox="1"/>
          <p:nvPr/>
        </p:nvSpPr>
        <p:spPr>
          <a:xfrm>
            <a:off x="1012874" y="422244"/>
            <a:ext cx="34325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Templo de Karnak  </a:t>
            </a:r>
          </a:p>
          <a:p>
            <a:r>
              <a:rPr lang="pt-BR" sz="1600" b="1" dirty="0">
                <a:highlight>
                  <a:srgbClr val="FFFF00"/>
                </a:highlight>
              </a:rPr>
              <a:t>Novo Império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C4F6EB3-8382-FB82-3EE1-C9287F8FECBA}"/>
              </a:ext>
            </a:extLst>
          </p:cNvPr>
          <p:cNvSpPr txBox="1"/>
          <p:nvPr/>
        </p:nvSpPr>
        <p:spPr>
          <a:xfrm>
            <a:off x="1012873" y="5821738"/>
            <a:ext cx="598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latin typeface="Abadi" panose="020B0604020104020204" pitchFamily="34" charset="0"/>
              </a:rPr>
              <a:t>History</a:t>
            </a:r>
            <a:r>
              <a:rPr lang="pt-BR" dirty="0">
                <a:latin typeface="Abadi" panose="020B0604020104020204" pitchFamily="34" charset="0"/>
              </a:rPr>
              <a:t> </a:t>
            </a:r>
            <a:r>
              <a:rPr lang="pt-BR" dirty="0" err="1">
                <a:latin typeface="Abadi" panose="020B0604020104020204" pitchFamily="34" charset="0"/>
              </a:rPr>
              <a:t>Channel</a:t>
            </a:r>
            <a:r>
              <a:rPr lang="pt-BR" dirty="0">
                <a:latin typeface="Abadi" panose="020B0604020104020204" pitchFamily="34" charset="0"/>
              </a:rPr>
              <a:t>: </a:t>
            </a:r>
            <a:r>
              <a:rPr lang="pt-BR" dirty="0">
                <a:hlinkClick r:id="rId3"/>
              </a:rPr>
              <a:t>https://www.youtube.com/watch?v=SlKoAGcG27c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5699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E12A68C-CCF3-224F-1D3E-9CAD8E470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5" name="Date Placeholder 1">
            <a:extLst>
              <a:ext uri="{FF2B5EF4-FFF2-40B4-BE49-F238E27FC236}">
                <a16:creationId xmlns:a16="http://schemas.microsoft.com/office/drawing/2014/main" id="{6D3A378B-30F2-677E-ADE3-D9979347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BED0AB3-EF68-4C21-B234-63CD58D85057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2/13/2023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7" name="Footer Placeholder 2">
            <a:extLst>
              <a:ext uri="{FF2B5EF4-FFF2-40B4-BE49-F238E27FC236}">
                <a16:creationId xmlns:a16="http://schemas.microsoft.com/office/drawing/2014/main" id="{9C23378E-16EF-7D77-ECA0-65A9A9CB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2059" name="Slide Number Placeholder 3">
            <a:extLst>
              <a:ext uri="{FF2B5EF4-FFF2-40B4-BE49-F238E27FC236}">
                <a16:creationId xmlns:a16="http://schemas.microsoft.com/office/drawing/2014/main" id="{EE0CB3F7-D607-DD27-6318-D95A7FBB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067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mplo de Luxor na noite">
            <a:extLst>
              <a:ext uri="{FF2B5EF4-FFF2-40B4-BE49-F238E27FC236}">
                <a16:creationId xmlns:a16="http://schemas.microsoft.com/office/drawing/2014/main" id="{B31B29C8-51D1-CA71-1FCD-5B45B372E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85" name="Date Placeholder 1">
            <a:extLst>
              <a:ext uri="{FF2B5EF4-FFF2-40B4-BE49-F238E27FC236}">
                <a16:creationId xmlns:a16="http://schemas.microsoft.com/office/drawing/2014/main" id="{6D3A378B-30F2-677E-ADE3-D9979347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A6B5C45-1572-4105-9A9A-C2F395AD3F8A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2/13/2023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6" name="Footer Placeholder 2">
            <a:extLst>
              <a:ext uri="{FF2B5EF4-FFF2-40B4-BE49-F238E27FC236}">
                <a16:creationId xmlns:a16="http://schemas.microsoft.com/office/drawing/2014/main" id="{9C23378E-16EF-7D77-ECA0-65A9A9CB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3087" name="Slide Number Placeholder 3">
            <a:extLst>
              <a:ext uri="{FF2B5EF4-FFF2-40B4-BE49-F238E27FC236}">
                <a16:creationId xmlns:a16="http://schemas.microsoft.com/office/drawing/2014/main" id="{EE0CB3F7-D607-DD27-6318-D95A7FBB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622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0DB12D2-B423-B468-2EB4-77C2F5677157}"/>
              </a:ext>
            </a:extLst>
          </p:cNvPr>
          <p:cNvSpPr txBox="1"/>
          <p:nvPr/>
        </p:nvSpPr>
        <p:spPr>
          <a:xfrm>
            <a:off x="703385" y="801858"/>
            <a:ext cx="495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Sugestão de leitura:</a:t>
            </a:r>
            <a:br>
              <a:rPr lang="pt-BR" dirty="0"/>
            </a:br>
            <a:r>
              <a:rPr lang="pt-BR" dirty="0">
                <a:hlinkClick r:id="rId2"/>
              </a:rPr>
              <a:t>https://ensinarhistoria.com.br/deir-el-medina-a-vila-operaria-do-egito-antigo/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5163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E924D79-09EC-EFB0-A136-A9F68D9ED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323" y="56271"/>
            <a:ext cx="7516092" cy="535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EDEE8EB-DE49-64E9-1439-D8801884F609}"/>
              </a:ext>
            </a:extLst>
          </p:cNvPr>
          <p:cNvSpPr txBox="1"/>
          <p:nvPr/>
        </p:nvSpPr>
        <p:spPr>
          <a:xfrm>
            <a:off x="7976382" y="5838092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Culto ao deus Aton</a:t>
            </a:r>
          </a:p>
          <a:p>
            <a:r>
              <a:rPr lang="pt-BR" dirty="0"/>
              <a:t>O Egito Monoteísta de </a:t>
            </a:r>
            <a:r>
              <a:rPr lang="pt-BR" dirty="0" err="1"/>
              <a:t>Akenaton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9016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018C84CD-98B4-5E85-8994-DDB7393E918D}"/>
              </a:ext>
            </a:extLst>
          </p:cNvPr>
          <p:cNvSpPr txBox="1"/>
          <p:nvPr/>
        </p:nvSpPr>
        <p:spPr>
          <a:xfrm>
            <a:off x="874041" y="1552497"/>
            <a:ext cx="4754299" cy="455801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</a:pPr>
            <a:r>
              <a:rPr lang="en-US" sz="1500" b="1" dirty="0"/>
              <a:t>FENÍCIOS: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</a:pPr>
            <a:r>
              <a:rPr lang="en-US" sz="1500" dirty="0"/>
              <a:t>- TALASSOCRACIA. </a:t>
            </a:r>
            <a:r>
              <a:rPr lang="pt-BR" sz="1500" dirty="0"/>
              <a:t>(governo sobre o mar)</a:t>
            </a:r>
            <a:endParaRPr lang="en-US" sz="1500" dirty="0"/>
          </a:p>
          <a:p>
            <a:pPr indent="-228600">
              <a:lnSpc>
                <a:spcPct val="110000"/>
              </a:lnSpc>
              <a:spcAft>
                <a:spcPts val="600"/>
              </a:spcAft>
            </a:pPr>
            <a:r>
              <a:rPr lang="en-US" sz="1500" dirty="0"/>
              <a:t>- COMÉRCIO MARÍTIMO: PRINCIPAL ATIVIDADE ECONÔMICA.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</a:pPr>
            <a:r>
              <a:rPr lang="en-US" sz="1500" dirty="0"/>
              <a:t>- FORÇA DE TRABALHO: ARTESÃOS LIVRES.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</a:pPr>
            <a:r>
              <a:rPr lang="en-US" sz="1500" dirty="0"/>
              <a:t>- ORGANIZAÇÃO EM CIDADES-ESTADOS.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</a:pPr>
            <a:r>
              <a:rPr lang="en-US" sz="1500" dirty="0"/>
              <a:t>- FORMAÇÃO DE FEITORIAS E COLÔNIAS NO LITORAL DO MEDITERRÂNEO.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en-US" sz="1500" dirty="0"/>
              <a:t>FORMAÇÃO DO PRIMEIRO ALFABETO FONÉTICO.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endParaRPr lang="en-US" sz="1900" dirty="0"/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en-US" sz="1900" dirty="0" err="1"/>
              <a:t>Observação</a:t>
            </a:r>
            <a:r>
              <a:rPr lang="en-US" sz="1900" dirty="0"/>
              <a:t>: </a:t>
            </a:r>
            <a:r>
              <a:rPr lang="en-US" sz="1900" dirty="0" err="1"/>
              <a:t>Os</a:t>
            </a:r>
            <a:r>
              <a:rPr lang="en-US" sz="1900" dirty="0"/>
              <a:t> </a:t>
            </a:r>
            <a:r>
              <a:rPr lang="en-US" sz="1900" dirty="0" err="1"/>
              <a:t>Fenícios</a:t>
            </a:r>
            <a:r>
              <a:rPr lang="en-US" sz="1900" dirty="0"/>
              <a:t> </a:t>
            </a:r>
            <a:r>
              <a:rPr lang="en-US" sz="1900" dirty="0" err="1"/>
              <a:t>habitavam</a:t>
            </a:r>
            <a:r>
              <a:rPr lang="en-US" sz="1900" dirty="0"/>
              <a:t> a </a:t>
            </a:r>
            <a:r>
              <a:rPr lang="en-US" sz="1900" dirty="0" err="1"/>
              <a:t>região</a:t>
            </a:r>
            <a:r>
              <a:rPr lang="en-US" sz="1900" dirty="0"/>
              <a:t> que </a:t>
            </a:r>
            <a:r>
              <a:rPr lang="en-US" sz="1900" dirty="0" err="1"/>
              <a:t>hoje</a:t>
            </a:r>
            <a:r>
              <a:rPr lang="en-US" sz="1900" dirty="0"/>
              <a:t> é </a:t>
            </a:r>
            <a:r>
              <a:rPr lang="en-US" sz="1900" dirty="0" err="1"/>
              <a:t>considerado</a:t>
            </a:r>
            <a:r>
              <a:rPr lang="en-US" sz="1900" dirty="0"/>
              <a:t> o </a:t>
            </a:r>
            <a:r>
              <a:rPr lang="en-US" sz="1900" dirty="0" err="1"/>
              <a:t>Líbano</a:t>
            </a:r>
            <a:r>
              <a:rPr lang="en-US" sz="1900" dirty="0"/>
              <a:t>, </a:t>
            </a:r>
            <a:r>
              <a:rPr lang="en-US" sz="1900" dirty="0" err="1"/>
              <a:t>tendo</a:t>
            </a:r>
            <a:r>
              <a:rPr lang="en-US" sz="1900" dirty="0"/>
              <a:t> </a:t>
            </a:r>
            <a:r>
              <a:rPr lang="en-US" sz="1900" dirty="0" err="1"/>
              <a:t>utilizado</a:t>
            </a:r>
            <a:r>
              <a:rPr lang="en-US" sz="1900" dirty="0"/>
              <a:t> </a:t>
            </a:r>
            <a:r>
              <a:rPr lang="en-US" sz="1900" dirty="0" err="1"/>
              <a:t>uma</a:t>
            </a:r>
            <a:r>
              <a:rPr lang="en-US" sz="1900" dirty="0"/>
              <a:t> madeira “cedro do </a:t>
            </a:r>
            <a:r>
              <a:rPr lang="en-US" sz="1900" dirty="0" err="1"/>
              <a:t>Líbano</a:t>
            </a:r>
            <a:r>
              <a:rPr lang="en-US" sz="1900" dirty="0"/>
              <a:t>” para </a:t>
            </a:r>
            <a:r>
              <a:rPr lang="en-US" sz="1900" dirty="0" err="1"/>
              <a:t>fazer</a:t>
            </a:r>
            <a:r>
              <a:rPr lang="en-US" sz="1900" dirty="0"/>
              <a:t> </a:t>
            </a:r>
            <a:r>
              <a:rPr lang="en-US" sz="1900" dirty="0" err="1"/>
              <a:t>navios</a:t>
            </a:r>
            <a:r>
              <a:rPr lang="en-US" sz="1900" dirty="0"/>
              <a:t> </a:t>
            </a:r>
            <a:r>
              <a:rPr lang="en-US" sz="1900" dirty="0" err="1"/>
              <a:t>poderosos</a:t>
            </a:r>
            <a:r>
              <a:rPr lang="en-US" sz="1900" dirty="0"/>
              <a:t>. É </a:t>
            </a:r>
            <a:r>
              <a:rPr lang="en-US" sz="1900" dirty="0" err="1"/>
              <a:t>uma</a:t>
            </a:r>
            <a:r>
              <a:rPr lang="en-US" sz="1900" dirty="0"/>
              <a:t> </a:t>
            </a:r>
            <a:r>
              <a:rPr lang="en-US" sz="1900" dirty="0" err="1"/>
              <a:t>excessão</a:t>
            </a:r>
            <a:r>
              <a:rPr lang="en-US" sz="1900" dirty="0"/>
              <a:t> </a:t>
            </a:r>
            <a:r>
              <a:rPr lang="en-US" sz="1900" dirty="0" err="1"/>
              <a:t>às</a:t>
            </a:r>
            <a:r>
              <a:rPr lang="en-US" sz="1900" dirty="0"/>
              <a:t> </a:t>
            </a:r>
            <a:r>
              <a:rPr lang="en-US" sz="1900" dirty="0" err="1"/>
              <a:t>sociedades</a:t>
            </a:r>
            <a:r>
              <a:rPr lang="en-US" sz="1900" dirty="0"/>
              <a:t> </a:t>
            </a:r>
            <a:r>
              <a:rPr lang="en-US" sz="1900" dirty="0" err="1"/>
              <a:t>agrícolas</a:t>
            </a:r>
            <a:r>
              <a:rPr lang="en-US" sz="1900" dirty="0"/>
              <a:t> de </a:t>
            </a:r>
            <a:r>
              <a:rPr lang="en-US" sz="1900" dirty="0" err="1"/>
              <a:t>regadio</a:t>
            </a:r>
            <a:endParaRPr lang="en-US" sz="1900" dirty="0"/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endParaRPr lang="en-US" sz="1500" dirty="0"/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endParaRPr lang="en-US" sz="15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DE5D303-6BE2-752A-20E9-B70AC6FF2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340" y="1654629"/>
            <a:ext cx="6470839" cy="376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33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B3D198-2E27-25EA-8711-1575E7CB0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66800"/>
            <a:ext cx="8883836" cy="4750579"/>
          </a:xfrm>
        </p:spPr>
        <p:txBody>
          <a:bodyPr/>
          <a:lstStyle/>
          <a:p>
            <a:r>
              <a:rPr lang="pt-BR" dirty="0"/>
              <a:t>Os Fenícios não adotavam uma política imperialista a respeito das outras sociedades, eles procuravam uma boa convivência em relação às outras sociedades para que pudessem estabelecer comércio</a:t>
            </a:r>
          </a:p>
          <a:p>
            <a:endParaRPr lang="pt-BR" dirty="0"/>
          </a:p>
          <a:p>
            <a:r>
              <a:rPr lang="pt-BR" dirty="0"/>
              <a:t>A cidade de Biblos detinha o monopólio sobre a produção e exportação do </a:t>
            </a:r>
            <a:r>
              <a:rPr lang="pt-BR" dirty="0" err="1"/>
              <a:t>papíro</a:t>
            </a:r>
            <a:r>
              <a:rPr lang="pt-BR" dirty="0"/>
              <a:t>. Portanto, os fenícios levavam o </a:t>
            </a:r>
            <a:r>
              <a:rPr lang="pt-BR" dirty="0" err="1"/>
              <a:t>papíro</a:t>
            </a:r>
            <a:r>
              <a:rPr lang="pt-BR" dirty="0"/>
              <a:t> até os gregos e vendiam a eles. Os gregos por sua vez, faziam livros com esse papiro. Portanto, a palavra utilizada para denominar livro na Grécia foi a palavra </a:t>
            </a:r>
            <a:r>
              <a:rPr lang="pt-BR" dirty="0" err="1"/>
              <a:t>biblo</a:t>
            </a:r>
            <a:r>
              <a:rPr lang="pt-BR" dirty="0"/>
              <a:t> (nome da cidade fenícia), exemplo biblioteca</a:t>
            </a:r>
          </a:p>
          <a:p>
            <a:r>
              <a:rPr lang="pt-BR" dirty="0"/>
              <a:t>Quando os hebreus foram pegar a tradição religiosa deles que estava baseado em uma linguagem ora e foram colocar na linguagem escrita, eles vão adaptar a palavra grega </a:t>
            </a:r>
            <a:r>
              <a:rPr lang="pt-BR" dirty="0" err="1"/>
              <a:t>biblo</a:t>
            </a:r>
            <a:r>
              <a:rPr lang="pt-BR" dirty="0"/>
              <a:t>, originando a palavra bíblia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0614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A1C086F-0B20-F62C-2D00-420EE23DEF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93" y="157105"/>
            <a:ext cx="8754831" cy="657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024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le 1">
            <a:extLst>
              <a:ext uri="{FF2B5EF4-FFF2-40B4-BE49-F238E27FC236}">
                <a16:creationId xmlns:a16="http://schemas.microsoft.com/office/drawing/2014/main" id="{D6392F56-1722-D6DE-1D19-AA2EB4AE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1143000"/>
            <a:ext cx="3924299" cy="1612290"/>
          </a:xfrm>
        </p:spPr>
        <p:txBody>
          <a:bodyPr anchor="ctr">
            <a:normAutofit/>
          </a:bodyPr>
          <a:lstStyle/>
          <a:p>
            <a:r>
              <a:rPr lang="en-US" dirty="0" err="1"/>
              <a:t>Moeda</a:t>
            </a:r>
            <a:r>
              <a:rPr lang="en-US" dirty="0"/>
              <a:t> </a:t>
            </a:r>
            <a:r>
              <a:rPr lang="en-US" dirty="0" err="1"/>
              <a:t>Fenícia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990CA59-D8B9-FCCD-320E-8B63BDC497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615" y="1001404"/>
            <a:ext cx="5086390" cy="48551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81" name="Content Placeholder 2">
            <a:extLst>
              <a:ext uri="{FF2B5EF4-FFF2-40B4-BE49-F238E27FC236}">
                <a16:creationId xmlns:a16="http://schemas.microsoft.com/office/drawing/2014/main" id="{3E535F73-B955-85FB-0331-EE9FD753C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0" y="2736850"/>
            <a:ext cx="3924299" cy="297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fenícios</a:t>
            </a:r>
            <a:r>
              <a:rPr lang="en-US" dirty="0"/>
              <a:t> </a:t>
            </a:r>
            <a:r>
              <a:rPr lang="en-US" dirty="0" err="1"/>
              <a:t>serão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maiores</a:t>
            </a:r>
            <a:r>
              <a:rPr lang="en-US" dirty="0"/>
              <a:t> </a:t>
            </a:r>
            <a:r>
              <a:rPr lang="en-US" dirty="0" err="1"/>
              <a:t>navegadores</a:t>
            </a:r>
            <a:r>
              <a:rPr lang="en-US" dirty="0"/>
              <a:t> e </a:t>
            </a:r>
            <a:r>
              <a:rPr lang="en-US" dirty="0" err="1"/>
              <a:t>maiores</a:t>
            </a:r>
            <a:r>
              <a:rPr lang="en-US" dirty="0"/>
              <a:t> </a:t>
            </a:r>
            <a:r>
              <a:rPr lang="en-US" dirty="0" err="1"/>
              <a:t>comerciantes</a:t>
            </a:r>
            <a:r>
              <a:rPr lang="en-US" dirty="0"/>
              <a:t> da </a:t>
            </a:r>
            <a:r>
              <a:rPr lang="en-US" dirty="0" err="1"/>
              <a:t>antiguidade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Organização</a:t>
            </a:r>
            <a:r>
              <a:rPr lang="en-US" dirty="0"/>
              <a:t> de </a:t>
            </a:r>
            <a:r>
              <a:rPr lang="en-US" dirty="0" err="1"/>
              <a:t>cidades</a:t>
            </a:r>
            <a:r>
              <a:rPr lang="en-US" dirty="0"/>
              <a:t>-Estado independents entre </a:t>
            </a:r>
            <a:r>
              <a:rPr lang="en-US" dirty="0" err="1"/>
              <a:t>si</a:t>
            </a:r>
            <a:r>
              <a:rPr lang="en-US" dirty="0"/>
              <a:t>, com </a:t>
            </a:r>
            <a:r>
              <a:rPr lang="en-US" dirty="0" err="1"/>
              <a:t>destaque</a:t>
            </a:r>
            <a:r>
              <a:rPr lang="en-US" dirty="0"/>
              <a:t> para </a:t>
            </a:r>
            <a:r>
              <a:rPr lang="en-US" dirty="0" err="1"/>
              <a:t>Sídon</a:t>
            </a:r>
            <a:r>
              <a:rPr lang="en-US" dirty="0"/>
              <a:t>, </a:t>
            </a:r>
            <a:r>
              <a:rPr lang="en-US" dirty="0" err="1"/>
              <a:t>Tiros</a:t>
            </a:r>
            <a:r>
              <a:rPr lang="en-US" dirty="0"/>
              <a:t> e </a:t>
            </a:r>
            <a:r>
              <a:rPr lang="en-US" dirty="0" err="1"/>
              <a:t>Biblos</a:t>
            </a:r>
            <a:endParaRPr lang="en-US" dirty="0"/>
          </a:p>
        </p:txBody>
      </p:sp>
      <p:sp>
        <p:nvSpPr>
          <p:cNvPr id="3083" name="Date Placeholder 3">
            <a:extLst>
              <a:ext uri="{FF2B5EF4-FFF2-40B4-BE49-F238E27FC236}">
                <a16:creationId xmlns:a16="http://schemas.microsoft.com/office/drawing/2014/main" id="{FE3DA1AA-4BBD-31B3-0380-BB0333A7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25E0845-38A5-4F8A-9DB0-E558FB17A7AE}" type="datetime1">
              <a:rPr lang="en-US" smtClean="0"/>
              <a:pPr>
                <a:spcAft>
                  <a:spcPts val="600"/>
                </a:spcAft>
              </a:pPr>
              <a:t>2/13/2023</a:t>
            </a:fld>
            <a:endParaRPr lang="en-US"/>
          </a:p>
        </p:txBody>
      </p:sp>
      <p:sp>
        <p:nvSpPr>
          <p:cNvPr id="3085" name="Footer Placeholder 4">
            <a:extLst>
              <a:ext uri="{FF2B5EF4-FFF2-40B4-BE49-F238E27FC236}">
                <a16:creationId xmlns:a16="http://schemas.microsoft.com/office/drawing/2014/main" id="{1708E09F-170D-14D7-B0A7-90CEA3BF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3087" name="Slide Number Placeholder 5">
            <a:extLst>
              <a:ext uri="{FF2B5EF4-FFF2-40B4-BE49-F238E27FC236}">
                <a16:creationId xmlns:a16="http://schemas.microsoft.com/office/drawing/2014/main" id="{F76A1578-4BAB-8672-0768-2FB5B6E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5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1C1DD-5BB7-AFE3-EC8C-4E2449B2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Características comuns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1695AC-044D-8A17-34E1-6B5AA0CDF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/>
              <a:t>Sociedades hidráulicas: </a:t>
            </a:r>
            <a:r>
              <a:rPr lang="pt-BR" dirty="0"/>
              <a:t>Dependiam da construção de </a:t>
            </a:r>
            <a:r>
              <a:rPr lang="pt-BR" dirty="0">
                <a:solidFill>
                  <a:srgbClr val="FF0000"/>
                </a:solidFill>
              </a:rPr>
              <a:t>canais de irrigação.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Povos que surgiram às margens de grandes rios e dependem deles para a sobrevivência da sociedade</a:t>
            </a:r>
          </a:p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Localização: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Próximo a grandes rios (Nilo, Tigres, Eufrates e Jordão)</a:t>
            </a:r>
          </a:p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Região do Crescente fértil: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necessidade de terras férteis ocasiona políticas </a:t>
            </a:r>
            <a:r>
              <a:rPr lang="pt-BR" dirty="0">
                <a:solidFill>
                  <a:srgbClr val="FF0000"/>
                </a:solidFill>
              </a:rPr>
              <a:t>imperialistas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disputas e conquistas dessas terras</a:t>
            </a: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Impérios teocráticos: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poder político é legitimado pela religião. Exemplo; o Faraó governa porque é o representante de deus na terra. Os deuses quiseram que ele governasse</a:t>
            </a:r>
          </a:p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Impérios Teocráticos de Regadio: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Exceção os </a:t>
            </a:r>
            <a:r>
              <a:rPr lang="pt-BR" dirty="0">
                <a:solidFill>
                  <a:srgbClr val="FF0000"/>
                </a:solidFill>
              </a:rPr>
              <a:t>Fenícios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(palestina)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53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36073A-6C6F-8283-8474-68A409DF5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7563" y="267286"/>
            <a:ext cx="2940147" cy="5550094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A junção das letras pelos fenícios, que originou uma escrita fonética se deu à partir da necessidade de comercializar com várias regiões distintas. Portanto, é uma espécie de “escrita fácil” para se fazer entendido nas diversas regiões</a:t>
            </a:r>
          </a:p>
          <a:p>
            <a:endParaRPr lang="pt-BR" dirty="0"/>
          </a:p>
          <a:p>
            <a:r>
              <a:rPr lang="pt-BR" dirty="0"/>
              <a:t>Havia uma adoração dos cananeus  e dos fenícios ao “bezerro de ouro” ou Baal</a:t>
            </a:r>
          </a:p>
          <a:p>
            <a:r>
              <a:rPr lang="pt-BR" dirty="0">
                <a:hlinkClick r:id="rId2"/>
              </a:rPr>
              <a:t>https://super.abril.com.br/historia/bezerro-de-ouro-em-cobre-e-prata/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B3B115B-F324-8899-5987-46842FDB7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4" y="733179"/>
            <a:ext cx="8112054" cy="52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77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099CFB-B654-068D-48E6-AB8919CC6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37310"/>
            <a:ext cx="8883836" cy="51800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000" dirty="0"/>
              <a:t>PERSAS (AQUEMÊNIDAS):</a:t>
            </a:r>
          </a:p>
          <a:p>
            <a:r>
              <a:rPr lang="pt-BR" sz="1000" dirty="0"/>
              <a:t>CARACTERÍSTICAS GERAIS:</a:t>
            </a:r>
          </a:p>
          <a:p>
            <a:pPr marL="0" indent="0">
              <a:buNone/>
            </a:pPr>
            <a:r>
              <a:rPr lang="pt-BR" sz="1000" dirty="0"/>
              <a:t>- TERRITÓRIO EQUIVALENTE A PARTE DO ATUAL IRÃ.</a:t>
            </a:r>
          </a:p>
          <a:p>
            <a:pPr marL="0" indent="0">
              <a:buNone/>
            </a:pPr>
            <a:r>
              <a:rPr lang="pt-BR" sz="1000" dirty="0"/>
              <a:t>- AUSÊNCIA DE RECURSOS HÍDRICOS = EXPANSIONISMO TERRITORIAL.</a:t>
            </a:r>
          </a:p>
          <a:p>
            <a:pPr marL="0" indent="0">
              <a:buNone/>
            </a:pPr>
            <a:r>
              <a:rPr lang="pt-BR" sz="1000" dirty="0"/>
              <a:t>- POLÍTICA IMPERIALISTA.</a:t>
            </a:r>
          </a:p>
          <a:p>
            <a:pPr>
              <a:buFontTx/>
              <a:buChar char="-"/>
            </a:pPr>
            <a:r>
              <a:rPr lang="pt-BR" sz="1000" dirty="0"/>
              <a:t>TOLERÂNCIA CULTURAL COM OS POVOS CONQUISTADOS.</a:t>
            </a:r>
          </a:p>
          <a:p>
            <a:pPr marL="0" indent="0">
              <a:buNone/>
            </a:pPr>
            <a:r>
              <a:rPr lang="pt-BR" sz="1000" dirty="0"/>
              <a:t>IMPERADORES:</a:t>
            </a:r>
          </a:p>
          <a:p>
            <a:pPr marL="0" indent="0">
              <a:buNone/>
            </a:pPr>
            <a:r>
              <a:rPr lang="pt-BR" sz="1000" dirty="0"/>
              <a:t>- CIRO I, O GRANDE (559-529 a.C.): CONQUISTA DA MESOPOTÂMIA.</a:t>
            </a:r>
          </a:p>
          <a:p>
            <a:pPr marL="0" indent="0">
              <a:buNone/>
            </a:pPr>
            <a:r>
              <a:rPr lang="pt-BR" sz="1000" dirty="0"/>
              <a:t>- CAMBISES (529-522 a.C.): CONQUISTA DO EGITO.</a:t>
            </a:r>
          </a:p>
          <a:p>
            <a:pPr marL="0" indent="0">
              <a:buNone/>
            </a:pPr>
            <a:r>
              <a:rPr lang="pt-BR" sz="1000" dirty="0"/>
              <a:t>- DÁRIO I (512-484 a.C.):</a:t>
            </a:r>
          </a:p>
          <a:p>
            <a:pPr marL="0" indent="0">
              <a:buNone/>
            </a:pPr>
            <a:r>
              <a:rPr lang="pt-BR" sz="1000" dirty="0"/>
              <a:t>• DIVISÃO DO IMPÉRIO EM SATRÁPIAS.</a:t>
            </a:r>
          </a:p>
          <a:p>
            <a:pPr marL="0" indent="0">
              <a:buNone/>
            </a:pPr>
            <a:r>
              <a:rPr lang="pt-BR" sz="1000" dirty="0"/>
              <a:t>• ESTRADAS REAIS / SISTEMA DE CORREIOS (COBRANÇA DE IMPOSTOS).</a:t>
            </a:r>
          </a:p>
          <a:p>
            <a:pPr marL="0" indent="0">
              <a:buNone/>
            </a:pPr>
            <a:r>
              <a:rPr lang="pt-BR" sz="1000" dirty="0"/>
              <a:t>• MOEDA ÚNICA: DÁRICO.</a:t>
            </a:r>
          </a:p>
          <a:p>
            <a:pPr marL="0" indent="0">
              <a:buNone/>
            </a:pPr>
            <a:r>
              <a:rPr lang="pt-BR" sz="1000" dirty="0"/>
              <a:t>• RELIGIÃO DUALISTA: DOIS DEUSES (ORMUZ/BEM X ARIMÃ/MAL).</a:t>
            </a:r>
          </a:p>
          <a:p>
            <a:pPr marL="0" indent="0">
              <a:buNone/>
            </a:pPr>
            <a:r>
              <a:rPr lang="pt-BR" sz="1000" dirty="0"/>
              <a:t>• ZOROASTRISMO OU ZARATUSTRISMO.</a:t>
            </a:r>
          </a:p>
          <a:p>
            <a:pPr marL="0" indent="0">
              <a:buNone/>
            </a:pPr>
            <a:r>
              <a:rPr lang="pt-BR" sz="1000" dirty="0"/>
              <a:t>• GUERRAS MÉDICAS: INICIOU A TENTATIVA PERSA DE CONQUISTA DO</a:t>
            </a:r>
          </a:p>
          <a:p>
            <a:r>
              <a:rPr lang="pt-BR" sz="1000" dirty="0"/>
              <a:t>MAR EGEU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E64891-79B2-2F97-A6BD-1C8D2C0A3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476" y="1196927"/>
            <a:ext cx="4036255" cy="40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06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F6330E40-9939-906A-2DCE-155891777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5074083"/>
            <a:ext cx="5508170" cy="1240970"/>
          </a:xfrm>
        </p:spPr>
        <p:txBody>
          <a:bodyPr anchor="t">
            <a:noAutofit/>
          </a:bodyPr>
          <a:lstStyle/>
          <a:p>
            <a:pPr algn="r"/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Dreaming Outloud Pro" panose="020B0604020202020204" pitchFamily="66" charset="0"/>
                <a:cs typeface="Dreaming Outloud Pro" panose="020B0604020202020204" pitchFamily="66" charset="0"/>
              </a:rPr>
              <a:t>Império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Dreaming Outloud Pro" panose="020B0604020202020204" pitchFamily="66" charset="0"/>
                <a:cs typeface="Dreaming Outloud Pro" panose="020B0604020202020204" pitchFamily="66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Dreaming Outloud Pro" panose="020B0604020202020204" pitchFamily="66" charset="0"/>
                <a:cs typeface="Dreaming Outloud Pro" panose="020B0604020202020204" pitchFamily="66" charset="0"/>
              </a:rPr>
              <a:t>Persa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Dreaming Outloud Pro" panose="020B0604020202020204" pitchFamily="66" charset="0"/>
              <a:cs typeface="Dreaming Outloud Pro" panose="020B0604020202020204" pitchFamily="66" charset="0"/>
            </a:endParaRPr>
          </a:p>
        </p:txBody>
      </p:sp>
      <p:sp>
        <p:nvSpPr>
          <p:cNvPr id="1033" name="Subtitle 2">
            <a:extLst>
              <a:ext uri="{FF2B5EF4-FFF2-40B4-BE49-F238E27FC236}">
                <a16:creationId xmlns:a16="http://schemas.microsoft.com/office/drawing/2014/main" id="{009106D3-01C3-DD00-6EFD-E230063B0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8349" y="5233915"/>
            <a:ext cx="3380652" cy="900573"/>
          </a:xfrm>
        </p:spPr>
        <p:txBody>
          <a:bodyPr>
            <a:normAutofit fontScale="85000" lnSpcReduction="10000"/>
          </a:bodyPr>
          <a:lstStyle/>
          <a:p>
            <a:r>
              <a:rPr lang="pt-BR" sz="2000" dirty="0"/>
              <a:t>- DÁRIO I (512-484 a.C.):</a:t>
            </a:r>
          </a:p>
          <a:p>
            <a:r>
              <a:rPr lang="en-US" dirty="0" err="1"/>
              <a:t>Estratégia</a:t>
            </a:r>
            <a:r>
              <a:rPr lang="en-US" dirty="0"/>
              <a:t> para </a:t>
            </a:r>
            <a:r>
              <a:rPr lang="en-US" dirty="0" err="1"/>
              <a:t>administração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D41E44-A812-68A8-5ED3-411F918699B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1188" y="723512"/>
            <a:ext cx="9005934" cy="382752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5" name="Date Placeholder 3">
            <a:extLst>
              <a:ext uri="{FF2B5EF4-FFF2-40B4-BE49-F238E27FC236}">
                <a16:creationId xmlns:a16="http://schemas.microsoft.com/office/drawing/2014/main" id="{21052378-A30B-4FE4-7AED-EEE25619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25B2A0A-7219-46F2-BE2F-5017C97ECB07}" type="datetime1">
              <a:rPr lang="en-US" smtClean="0"/>
              <a:pPr>
                <a:spcAft>
                  <a:spcPts val="600"/>
                </a:spcAft>
              </a:pPr>
              <a:t>2/13/2023</a:t>
            </a:fld>
            <a:endParaRPr lang="en-US"/>
          </a:p>
        </p:txBody>
      </p:sp>
      <p:sp>
        <p:nvSpPr>
          <p:cNvPr id="1037" name="Footer Placeholder 4">
            <a:extLst>
              <a:ext uri="{FF2B5EF4-FFF2-40B4-BE49-F238E27FC236}">
                <a16:creationId xmlns:a16="http://schemas.microsoft.com/office/drawing/2014/main" id="{1ACC6352-32E6-10D7-B4C7-4F0502E4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039" name="Slide Number Placeholder 5">
            <a:extLst>
              <a:ext uri="{FF2B5EF4-FFF2-40B4-BE49-F238E27FC236}">
                <a16:creationId xmlns:a16="http://schemas.microsoft.com/office/drawing/2014/main" id="{26552065-B3CA-5929-D039-2DBB600B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02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8F21571-824C-AF7B-09E9-C695E5C9E3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2616200"/>
            <a:ext cx="47625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7AECA9E-F7AF-10DB-B0C3-017BCEF1BB68}"/>
              </a:ext>
            </a:extLst>
          </p:cNvPr>
          <p:cNvSpPr txBox="1"/>
          <p:nvPr/>
        </p:nvSpPr>
        <p:spPr>
          <a:xfrm>
            <a:off x="8553157" y="2757268"/>
            <a:ext cx="21523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Dárico</a:t>
            </a:r>
            <a:r>
              <a:rPr lang="pt-BR" dirty="0"/>
              <a:t>, criado por Dario I</a:t>
            </a:r>
          </a:p>
          <a:p>
            <a:br>
              <a:rPr lang="pt-BR" dirty="0">
                <a:hlinkClick r:id="rId3"/>
              </a:rPr>
            </a:br>
            <a:r>
              <a:rPr lang="pt-BR" dirty="0"/>
              <a:t>Saiba mais:</a:t>
            </a:r>
            <a:br>
              <a:rPr lang="pt-BR" dirty="0">
                <a:hlinkClick r:id="rId3"/>
              </a:rPr>
            </a:br>
            <a:r>
              <a:rPr lang="pt-BR" dirty="0">
                <a:hlinkClick r:id="rId3"/>
              </a:rPr>
              <a:t>https://jafetnumismatica.com.br/imperio-persa-imperio-aquemenida/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3435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2876A5-1003-E82F-0FAE-0DD95A801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0" i="0" dirty="0">
                <a:solidFill>
                  <a:srgbClr val="333333"/>
                </a:solidFill>
                <a:effectLst/>
                <a:latin typeface="Libre Franklin" panose="020B0604020202020204" pitchFamily="2" charset="0"/>
              </a:rPr>
              <a:t>“Vou-me embora pra </a:t>
            </a:r>
            <a:r>
              <a:rPr lang="pt-BR" b="0" i="0" dirty="0" err="1">
                <a:solidFill>
                  <a:srgbClr val="333333"/>
                </a:solidFill>
                <a:effectLst/>
                <a:latin typeface="Libre Franklin" panose="020B0604020202020204" pitchFamily="2" charset="0"/>
              </a:rPr>
              <a:t>Pasárgada</a:t>
            </a:r>
            <a:br>
              <a:rPr lang="pt-BR" dirty="0"/>
            </a:br>
            <a:r>
              <a:rPr lang="pt-BR" b="0" i="0" dirty="0">
                <a:solidFill>
                  <a:srgbClr val="333333"/>
                </a:solidFill>
                <a:effectLst/>
                <a:latin typeface="Libre Franklin" panose="020B0604020202020204" pitchFamily="2" charset="0"/>
              </a:rPr>
              <a:t>Lá sou amigo do rei</a:t>
            </a:r>
            <a:br>
              <a:rPr lang="pt-BR" dirty="0"/>
            </a:br>
            <a:r>
              <a:rPr lang="pt-BR" b="0" i="0" dirty="0">
                <a:solidFill>
                  <a:srgbClr val="333333"/>
                </a:solidFill>
                <a:effectLst/>
                <a:latin typeface="Libre Franklin" panose="020B0604020202020204" pitchFamily="2" charset="0"/>
              </a:rPr>
              <a:t>Lá tenho a mulher que eu quero</a:t>
            </a:r>
            <a:br>
              <a:rPr lang="pt-BR" dirty="0"/>
            </a:br>
            <a:r>
              <a:rPr lang="pt-BR" b="0" i="0" dirty="0">
                <a:solidFill>
                  <a:srgbClr val="333333"/>
                </a:solidFill>
                <a:effectLst/>
                <a:latin typeface="Libre Franklin" panose="020B0604020202020204" pitchFamily="2" charset="0"/>
              </a:rPr>
              <a:t>Na cama que escolherei”</a:t>
            </a:r>
          </a:p>
          <a:p>
            <a:pPr marL="0" indent="0" algn="ctr">
              <a:buNone/>
            </a:pPr>
            <a:r>
              <a:rPr lang="pt-BR" dirty="0">
                <a:solidFill>
                  <a:srgbClr val="333333"/>
                </a:solidFill>
                <a:latin typeface="Libre Franklin" panose="020B0604020202020204" pitchFamily="2" charset="0"/>
              </a:rPr>
              <a:t>Manuel Bandeira</a:t>
            </a:r>
          </a:p>
          <a:p>
            <a:pPr marL="0" indent="0">
              <a:buNone/>
            </a:pPr>
            <a:r>
              <a:rPr lang="pt-BR" dirty="0" err="1">
                <a:solidFill>
                  <a:srgbClr val="333333"/>
                </a:solidFill>
                <a:latin typeface="Libre Franklin" panose="020B0604020202020204" pitchFamily="2" charset="0"/>
              </a:rPr>
              <a:t>Pasárgada</a:t>
            </a:r>
            <a:r>
              <a:rPr lang="pt-BR" dirty="0">
                <a:solidFill>
                  <a:srgbClr val="333333"/>
                </a:solidFill>
                <a:latin typeface="Libre Franklin" panose="020B0604020202020204" pitchFamily="2" charset="0"/>
              </a:rPr>
              <a:t>: cidade dos persas</a:t>
            </a:r>
          </a:p>
          <a:p>
            <a:pPr marL="0" indent="0" algn="ctr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err="1"/>
              <a:t>Persépolis</a:t>
            </a:r>
            <a:r>
              <a:rPr lang="pt-BR" dirty="0"/>
              <a:t>: </a:t>
            </a:r>
            <a:r>
              <a:rPr lang="pt-BR" dirty="0">
                <a:hlinkClick r:id="rId2"/>
              </a:rPr>
              <a:t>https://www.youtube.com/watch?v=CnXsamZ0H38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Filme de </a:t>
            </a:r>
            <a:r>
              <a:rPr lang="pt-BR" dirty="0" err="1"/>
              <a:t>Marjane</a:t>
            </a:r>
            <a:r>
              <a:rPr lang="pt-BR" dirty="0"/>
              <a:t> </a:t>
            </a:r>
            <a:r>
              <a:rPr lang="pt-BR" dirty="0" err="1"/>
              <a:t>Satrapi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145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23575-AAB2-0235-BE4C-903A53F54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Social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D5BDD4-7EA9-B2A7-3970-266FA522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Sociedades Estamentais: </a:t>
            </a:r>
            <a:r>
              <a:rPr lang="pt-BR" dirty="0"/>
              <a:t>Pouca mobilidade, mobilidade restrita</a:t>
            </a:r>
          </a:p>
          <a:p>
            <a:r>
              <a:rPr lang="pt-BR" b="1" dirty="0"/>
              <a:t>Critério de Divisão</a:t>
            </a:r>
            <a:r>
              <a:rPr lang="pt-BR" dirty="0"/>
              <a:t>: </a:t>
            </a:r>
            <a:r>
              <a:rPr lang="pt-BR" u="sng" dirty="0">
                <a:solidFill>
                  <a:srgbClr val="FF0000"/>
                </a:solidFill>
              </a:rPr>
              <a:t>Direito divino de nascimento</a:t>
            </a:r>
            <a:r>
              <a:rPr lang="pt-BR" dirty="0"/>
              <a:t>, </a:t>
            </a:r>
            <a:r>
              <a:rPr lang="pt-BR" u="sng" dirty="0">
                <a:solidFill>
                  <a:srgbClr val="FF0000"/>
                </a:solidFill>
              </a:rPr>
              <a:t>princípio da territorialidade</a:t>
            </a:r>
            <a:r>
              <a:rPr lang="pt-BR" dirty="0">
                <a:solidFill>
                  <a:srgbClr val="FF0000"/>
                </a:solidFill>
              </a:rPr>
              <a:t>.</a:t>
            </a:r>
            <a:r>
              <a:rPr lang="pt-BR" dirty="0"/>
              <a:t> Exemplo; o filho do servo será servo, o filho do sacerdote será sacerdote. É impossível que o filho de um servo seja um faraó, pois dessa maneira ele estaria contrariando o direito divino de nascimento</a:t>
            </a:r>
          </a:p>
          <a:p>
            <a:r>
              <a:rPr lang="pt-BR" b="1" dirty="0"/>
              <a:t>Os Estrangeiros: </a:t>
            </a:r>
            <a:r>
              <a:rPr lang="pt-BR" dirty="0"/>
              <a:t>Não podem ser considerados membros da mesma sociedade. Geralmente serviam como escravos </a:t>
            </a:r>
          </a:p>
          <a:p>
            <a:r>
              <a:rPr lang="pt-BR" b="1" dirty="0"/>
              <a:t>Modelo teocrático </a:t>
            </a:r>
            <a:r>
              <a:rPr lang="pt-BR" dirty="0"/>
              <a:t>e </a:t>
            </a:r>
            <a:r>
              <a:rPr lang="pt-BR" b="1" dirty="0"/>
              <a:t>teocêntrico: </a:t>
            </a:r>
            <a:r>
              <a:rPr lang="pt-BR" dirty="0"/>
              <a:t>Os sacerdotes possuem um poder muito grande nestas sociedades, são eles que legitimam o poder do imperador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1426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FDB57B-D8CC-DD7A-E5C9-17FD66B4D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1122218"/>
            <a:ext cx="9279497" cy="4695161"/>
          </a:xfrm>
        </p:spPr>
        <p:txBody>
          <a:bodyPr/>
          <a:lstStyle/>
          <a:p>
            <a:r>
              <a:rPr lang="pt-BR" b="1" dirty="0"/>
              <a:t>Agricultura Irrigada:</a:t>
            </a:r>
            <a:r>
              <a:rPr lang="pt-BR" dirty="0"/>
              <a:t> Principal Atividade econômica</a:t>
            </a:r>
          </a:p>
          <a:p>
            <a:r>
              <a:rPr lang="pt-BR" b="1" dirty="0"/>
              <a:t>Trocas: </a:t>
            </a:r>
            <a:r>
              <a:rPr lang="pt-BR" dirty="0"/>
              <a:t>Atividade econômica secundária</a:t>
            </a:r>
          </a:p>
          <a:p>
            <a:r>
              <a:rPr lang="pt-BR" b="1" dirty="0"/>
              <a:t>Observação: </a:t>
            </a:r>
            <a:r>
              <a:rPr lang="pt-BR" dirty="0"/>
              <a:t>A exceção novamente são os </a:t>
            </a:r>
            <a:r>
              <a:rPr lang="pt-BR" b="1" dirty="0"/>
              <a:t>Fenícios, </a:t>
            </a:r>
            <a:r>
              <a:rPr lang="pt-BR" dirty="0"/>
              <a:t>pois a principal atividade econômica deles é o </a:t>
            </a:r>
            <a:r>
              <a:rPr lang="pt-BR" b="1" dirty="0"/>
              <a:t>comércio </a:t>
            </a:r>
            <a:r>
              <a:rPr lang="pt-BR" dirty="0"/>
              <a:t>pelo</a:t>
            </a:r>
            <a:r>
              <a:rPr lang="pt-BR" b="1" dirty="0"/>
              <a:t> mar mediterrâneo</a:t>
            </a:r>
          </a:p>
        </p:txBody>
      </p:sp>
    </p:spTree>
    <p:extLst>
      <p:ext uri="{BB962C8B-B14F-4D97-AF65-F5344CB8AC3E}">
        <p14:creationId xmlns:p14="http://schemas.microsoft.com/office/powerpoint/2010/main" val="355401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790F2B-C4ED-C5DE-BDB7-775772E39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1122218"/>
            <a:ext cx="9625862" cy="52093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O </a:t>
            </a:r>
            <a:r>
              <a:rPr lang="pt-BR" b="1" dirty="0">
                <a:latin typeface="Tenorite" panose="00000500000000000000" pitchFamily="2" charset="0"/>
              </a:rPr>
              <a:t>ANTIGO EGITO:</a:t>
            </a:r>
          </a:p>
          <a:p>
            <a:r>
              <a:rPr lang="pt-BR" dirty="0">
                <a:solidFill>
                  <a:srgbClr val="FF0000"/>
                </a:solidFill>
              </a:rPr>
              <a:t>3200-2300 a.C.: </a:t>
            </a:r>
            <a:r>
              <a:rPr lang="pt-BR" dirty="0">
                <a:latin typeface="Amasis MT Pro Medium" panose="02040604050005020304" pitchFamily="18" charset="0"/>
              </a:rPr>
              <a:t>ANTIGO IMPÉRIO.</a:t>
            </a:r>
          </a:p>
          <a:p>
            <a:r>
              <a:rPr lang="pt-BR" dirty="0"/>
              <a:t>- Unificaç</a:t>
            </a:r>
            <a:r>
              <a:rPr lang="pt-BR" sz="1600" dirty="0"/>
              <a:t>ão do Egito / paz interna / grandes pirâmides</a:t>
            </a:r>
            <a:r>
              <a:rPr lang="pt-BR" dirty="0"/>
              <a:t>.</a:t>
            </a:r>
          </a:p>
          <a:p>
            <a:r>
              <a:rPr lang="pt-BR" dirty="0">
                <a:solidFill>
                  <a:srgbClr val="FF0000"/>
                </a:solidFill>
              </a:rPr>
              <a:t>2300-1580 a.C.: </a:t>
            </a:r>
            <a:r>
              <a:rPr lang="pt-BR" dirty="0">
                <a:latin typeface="Amasis MT Pro Medium" panose="02040604050005020304" pitchFamily="18" charset="0"/>
              </a:rPr>
              <a:t>MÉDIO IMPÉRIO</a:t>
            </a:r>
            <a:r>
              <a:rPr lang="pt-BR" dirty="0"/>
              <a:t>.</a:t>
            </a:r>
          </a:p>
          <a:p>
            <a:r>
              <a:rPr lang="pt-BR" dirty="0"/>
              <a:t>- Fragmentação interna (faraó x nomarcas) = enfraquecimento do Egito.</a:t>
            </a:r>
          </a:p>
          <a:p>
            <a:r>
              <a:rPr lang="pt-BR" dirty="0"/>
              <a:t>- Invasão dos hicsos. / Chegada dos hebreus.</a:t>
            </a:r>
          </a:p>
          <a:p>
            <a:r>
              <a:rPr lang="pt-BR" dirty="0">
                <a:solidFill>
                  <a:srgbClr val="FF0000"/>
                </a:solidFill>
              </a:rPr>
              <a:t>1580-662 a.C.: </a:t>
            </a:r>
            <a:r>
              <a:rPr lang="pt-BR" b="1" dirty="0">
                <a:latin typeface="Amasis MT Pro Light" panose="02040304050005020304" pitchFamily="18" charset="0"/>
              </a:rPr>
              <a:t>NOVO IMPÉRIO</a:t>
            </a:r>
            <a:r>
              <a:rPr lang="pt-BR" b="1" dirty="0"/>
              <a:t>.</a:t>
            </a:r>
          </a:p>
          <a:p>
            <a:r>
              <a:rPr lang="pt-BR" dirty="0"/>
              <a:t>- Expulsão dos hicsos / escravização dos hebreus.</a:t>
            </a:r>
          </a:p>
          <a:p>
            <a:r>
              <a:rPr lang="pt-BR" dirty="0"/>
              <a:t>- Experiência monoteísta (reforma de </a:t>
            </a:r>
            <a:r>
              <a:rPr lang="pt-BR" dirty="0" err="1"/>
              <a:t>akhenaton</a:t>
            </a:r>
            <a:r>
              <a:rPr lang="pt-BR" dirty="0"/>
              <a:t>) = faraó x</a:t>
            </a:r>
          </a:p>
          <a:p>
            <a:r>
              <a:rPr lang="pt-BR" dirty="0"/>
              <a:t>Sacerdotes.</a:t>
            </a:r>
          </a:p>
          <a:p>
            <a:r>
              <a:rPr lang="pt-BR" dirty="0">
                <a:solidFill>
                  <a:srgbClr val="FF0000"/>
                </a:solidFill>
              </a:rPr>
              <a:t>662-650 a.C.: </a:t>
            </a:r>
            <a:r>
              <a:rPr lang="pt-BR" dirty="0">
                <a:latin typeface="Amasis MT Pro Medium" panose="02040604050005020304" pitchFamily="18" charset="0"/>
              </a:rPr>
              <a:t>DOMÍNIO ASSÍRIO.</a:t>
            </a:r>
          </a:p>
          <a:p>
            <a:pPr marL="0" indent="0" algn="r">
              <a:buNone/>
            </a:pPr>
            <a:r>
              <a:rPr lang="pt-BR" dirty="0">
                <a:latin typeface="Abadi" panose="020B0604020104020204" pitchFamily="34" charset="0"/>
              </a:rPr>
              <a:t>Disponível em: </a:t>
            </a:r>
            <a:r>
              <a:rPr lang="pt-BR" dirty="0">
                <a:latin typeface="Abadi" panose="020B0604020104020204" pitchFamily="34" charset="0"/>
                <a:hlinkClick r:id="rId2"/>
              </a:rPr>
              <a:t>https://historiaonline.com.br/</a:t>
            </a:r>
            <a:endParaRPr lang="pt-BR" dirty="0">
              <a:latin typeface="Abadi" panose="020B0604020104020204" pitchFamily="34" charset="0"/>
            </a:endParaRPr>
          </a:p>
          <a:p>
            <a:pPr marL="0" indent="0" algn="r">
              <a:buNone/>
            </a:pPr>
            <a:endParaRPr lang="pt-BR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9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Subtitle 2">
            <a:extLst>
              <a:ext uri="{FF2B5EF4-FFF2-40B4-BE49-F238E27FC236}">
                <a16:creationId xmlns:a16="http://schemas.microsoft.com/office/drawing/2014/main" id="{ABCBA6F6-DB76-AECB-9F37-70DB94702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997" y="306288"/>
            <a:ext cx="4394199" cy="645884"/>
          </a:xfrm>
        </p:spPr>
        <p:txBody>
          <a:bodyPr/>
          <a:lstStyle/>
          <a:p>
            <a:pPr algn="ctr"/>
            <a:r>
              <a:rPr lang="en-US" dirty="0" err="1"/>
              <a:t>Mapas</a:t>
            </a:r>
            <a:r>
              <a:rPr lang="en-US" dirty="0"/>
              <a:t> do  </a:t>
            </a:r>
            <a:r>
              <a:rPr lang="en-US" dirty="0" err="1"/>
              <a:t>Império</a:t>
            </a:r>
            <a:r>
              <a:rPr lang="en-US" dirty="0"/>
              <a:t> </a:t>
            </a:r>
            <a:r>
              <a:rPr lang="en-US" dirty="0" err="1"/>
              <a:t>Egípcio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C71083B-2C50-2158-3AD8-FDCF4063FA9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222244"/>
            <a:ext cx="3750860" cy="441351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83" name="Date Placeholder 3">
            <a:extLst>
              <a:ext uri="{FF2B5EF4-FFF2-40B4-BE49-F238E27FC236}">
                <a16:creationId xmlns:a16="http://schemas.microsoft.com/office/drawing/2014/main" id="{6BE2CEF2-B178-0EB8-C3DC-15DF493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29ABF1B-7CA5-4D19-BB71-FC698788A170}" type="datetime1">
              <a:rPr lang="en-US" smtClean="0"/>
              <a:pPr>
                <a:spcAft>
                  <a:spcPts val="600"/>
                </a:spcAft>
              </a:pPr>
              <a:t>2/13/2023</a:t>
            </a:fld>
            <a:endParaRPr lang="en-US"/>
          </a:p>
        </p:txBody>
      </p:sp>
      <p:sp>
        <p:nvSpPr>
          <p:cNvPr id="3085" name="Footer Placeholder 4">
            <a:extLst>
              <a:ext uri="{FF2B5EF4-FFF2-40B4-BE49-F238E27FC236}">
                <a16:creationId xmlns:a16="http://schemas.microsoft.com/office/drawing/2014/main" id="{953D2476-8EA3-54D3-B27B-DEA2B23A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3087" name="Slide Number Placeholder 5">
            <a:extLst>
              <a:ext uri="{FF2B5EF4-FFF2-40B4-BE49-F238E27FC236}">
                <a16:creationId xmlns:a16="http://schemas.microsoft.com/office/drawing/2014/main" id="{156C2A5C-DA1C-350C-0D96-BD5715BC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3592A0D-7FB7-E0FF-64BE-AE136845C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196" y="809624"/>
            <a:ext cx="66675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79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Subtitle 2">
            <a:extLst>
              <a:ext uri="{FF2B5EF4-FFF2-40B4-BE49-F238E27FC236}">
                <a16:creationId xmlns:a16="http://schemas.microsoft.com/office/drawing/2014/main" id="{009106D3-01C3-DD00-6EFD-E230063B0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9964" y="5347855"/>
            <a:ext cx="4759037" cy="78663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err="1"/>
              <a:t>Pirâmide</a:t>
            </a:r>
            <a:r>
              <a:rPr lang="en-US" dirty="0"/>
              <a:t> social do Antigo </a:t>
            </a:r>
            <a:r>
              <a:rPr lang="en-US" dirty="0" err="1"/>
              <a:t>Egito</a:t>
            </a:r>
            <a:r>
              <a:rPr lang="en-US" dirty="0"/>
              <a:t> e </a:t>
            </a:r>
            <a:r>
              <a:rPr lang="en-US" dirty="0" err="1"/>
              <a:t>Mesopotâmia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18D7879-07A3-10B5-35E5-64EA8B15604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653" y="723512"/>
            <a:ext cx="9303004" cy="382752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83" name="Date Placeholder 3">
            <a:extLst>
              <a:ext uri="{FF2B5EF4-FFF2-40B4-BE49-F238E27FC236}">
                <a16:creationId xmlns:a16="http://schemas.microsoft.com/office/drawing/2014/main" id="{21052378-A30B-4FE4-7AED-EEE25619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25B2A0A-7219-46F2-BE2F-5017C97ECB07}" type="datetime1">
              <a:rPr lang="en-US" smtClean="0"/>
              <a:pPr>
                <a:spcAft>
                  <a:spcPts val="600"/>
                </a:spcAft>
              </a:pPr>
              <a:t>2/13/2023</a:t>
            </a:fld>
            <a:endParaRPr lang="en-US"/>
          </a:p>
        </p:txBody>
      </p:sp>
      <p:sp>
        <p:nvSpPr>
          <p:cNvPr id="3085" name="Footer Placeholder 4">
            <a:extLst>
              <a:ext uri="{FF2B5EF4-FFF2-40B4-BE49-F238E27FC236}">
                <a16:creationId xmlns:a16="http://schemas.microsoft.com/office/drawing/2014/main" id="{1ACC6352-32E6-10D7-B4C7-4F0502E4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3087" name="Slide Number Placeholder 5">
            <a:extLst>
              <a:ext uri="{FF2B5EF4-FFF2-40B4-BE49-F238E27FC236}">
                <a16:creationId xmlns:a16="http://schemas.microsoft.com/office/drawing/2014/main" id="{26552065-B3CA-5929-D039-2DBB600B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4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EF5A7B5-5537-C3DE-CB0A-EAE497AF3D8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67"/>
          <a:stretch/>
        </p:blipFill>
        <p:spPr bwMode="auto">
          <a:xfrm>
            <a:off x="880329" y="880329"/>
            <a:ext cx="10431342" cy="509734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3" name="Footer Placeholder 2">
            <a:extLst>
              <a:ext uri="{FF2B5EF4-FFF2-40B4-BE49-F238E27FC236}">
                <a16:creationId xmlns:a16="http://schemas.microsoft.com/office/drawing/2014/main" id="{9C23378E-16EF-7D77-ECA0-65A9A9CB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deuses</a:t>
            </a:r>
            <a:r>
              <a:rPr lang="en-US" dirty="0"/>
              <a:t> </a:t>
            </a:r>
            <a:r>
              <a:rPr lang="en-US" dirty="0" err="1"/>
              <a:t>egípcios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1333679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Swell">
      <a:dk1>
        <a:sysClr val="windowText" lastClr="000000"/>
      </a:dk1>
      <a:lt1>
        <a:sysClr val="window" lastClr="FFFFFF"/>
      </a:lt1>
      <a:dk2>
        <a:srgbClr val="233B47"/>
      </a:dk2>
      <a:lt2>
        <a:srgbClr val="FEEFD9"/>
      </a:lt2>
      <a:accent1>
        <a:srgbClr val="16AEA7"/>
      </a:accent1>
      <a:accent2>
        <a:srgbClr val="618F88"/>
      </a:accent2>
      <a:accent3>
        <a:srgbClr val="7A9973"/>
      </a:accent3>
      <a:accent4>
        <a:srgbClr val="8AAE8E"/>
      </a:accent4>
      <a:accent5>
        <a:srgbClr val="EB8F60"/>
      </a:accent5>
      <a:accent6>
        <a:srgbClr val="E57A6F"/>
      </a:accent6>
      <a:hlink>
        <a:srgbClr val="13968F"/>
      </a:hlink>
      <a:folHlink>
        <a:srgbClr val="E56152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18554</TotalTime>
  <Words>1341</Words>
  <Application>Microsoft Office PowerPoint</Application>
  <PresentationFormat>Widescreen</PresentationFormat>
  <Paragraphs>164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5" baseType="lpstr">
      <vt:lpstr>Abadi</vt:lpstr>
      <vt:lpstr>Abadi Extra Light</vt:lpstr>
      <vt:lpstr>Amasis MT Pro Light</vt:lpstr>
      <vt:lpstr>Amasis MT Pro Medium</vt:lpstr>
      <vt:lpstr>Arial</vt:lpstr>
      <vt:lpstr>Dreaming Outloud Pro</vt:lpstr>
      <vt:lpstr>Libre Franklin</vt:lpstr>
      <vt:lpstr>montserrat</vt:lpstr>
      <vt:lpstr>Neue Haas Grotesk Text Pro</vt:lpstr>
      <vt:lpstr>Tenorite</vt:lpstr>
      <vt:lpstr>SwellVTI</vt:lpstr>
      <vt:lpstr>Apresentação do PowerPoint</vt:lpstr>
      <vt:lpstr>Apresentação do PowerPoint</vt:lpstr>
      <vt:lpstr>Características comuns</vt:lpstr>
      <vt:lpstr>Estrutura Social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 Pirâmides de Gizé</vt:lpstr>
      <vt:lpstr>As funções das pirâmides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Moeda Fenícia</vt:lpstr>
      <vt:lpstr>Apresentação do PowerPoint</vt:lpstr>
      <vt:lpstr>Apresentação do PowerPoint</vt:lpstr>
      <vt:lpstr>Império Persa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emerson.bastos@colegiorodin.com.br</dc:creator>
  <cp:lastModifiedBy>emerson.bastos@colegiorodin.com.br</cp:lastModifiedBy>
  <cp:revision>17</cp:revision>
  <dcterms:created xsi:type="dcterms:W3CDTF">2022-12-29T23:29:59Z</dcterms:created>
  <dcterms:modified xsi:type="dcterms:W3CDTF">2023-02-14T01:57:38Z</dcterms:modified>
</cp:coreProperties>
</file>